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6" r:id="rId4"/>
    <p:sldId id="257" r:id="rId5"/>
    <p:sldId id="262" r:id="rId6"/>
    <p:sldId id="264" r:id="rId7"/>
    <p:sldId id="263" r:id="rId8"/>
    <p:sldId id="269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82" r:id="rId18"/>
    <p:sldId id="276" r:id="rId19"/>
    <p:sldId id="277" r:id="rId20"/>
    <p:sldId id="278" r:id="rId21"/>
    <p:sldId id="283" r:id="rId22"/>
    <p:sldId id="279" r:id="rId23"/>
    <p:sldId id="280" r:id="rId24"/>
    <p:sldId id="281" r:id="rId2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2"/>
    <p:restoredTop sz="94626"/>
  </p:normalViewPr>
  <p:slideViewPr>
    <p:cSldViewPr snapToGrid="0" snapToObjects="1">
      <p:cViewPr varScale="1">
        <p:scale>
          <a:sx n="105" d="100"/>
          <a:sy n="105" d="100"/>
        </p:scale>
        <p:origin x="8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Tx_KXiYWH0?si=XonSx9Y-20ck63f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4053" y="-72129"/>
            <a:ext cx="7772400" cy="1470025"/>
          </a:xfrm>
        </p:spPr>
        <p:txBody>
          <a:bodyPr>
            <a:normAutofit/>
          </a:bodyPr>
          <a:lstStyle/>
          <a:p>
            <a:r>
              <a:rPr lang="en-CN" sz="4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读经</a:t>
            </a:r>
            <a:r>
              <a:rPr lang="zh-CN" altLang="en-US" sz="4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（徒</a:t>
            </a:r>
            <a:r>
              <a:rPr lang="en-US" altLang="zh-CN" sz="4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2:37-42</a:t>
            </a:r>
            <a:r>
              <a:rPr lang="zh-CN" altLang="en-US" sz="4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sz="4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720" y="1275211"/>
            <a:ext cx="10556744" cy="5006926"/>
          </a:xfrm>
        </p:spPr>
        <p:txBody>
          <a:bodyPr>
            <a:no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37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众人听见这话，觉得扎心，就对彼得和其余的使徒说：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 fontAlgn="t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“弟兄们，我们当怎样行？”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38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彼得说：“你们各人要悔改，奉耶稣基督的名受洗，</a:t>
            </a:r>
            <a:endParaRPr lang="en-US" altLang="zh-CN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l" fontAlgn="t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   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叫你们的罪得赦，就必领受所赐的圣灵；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39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因为这应许是给你们和你们的儿女，并一切在远方的人，</a:t>
            </a:r>
            <a:endParaRPr lang="en-US" altLang="zh-CN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l" fontAlgn="t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就是主我们　神所召来的。”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4053" y="-72129"/>
            <a:ext cx="7772400" cy="1470025"/>
          </a:xfrm>
        </p:spPr>
        <p:txBody>
          <a:bodyPr>
            <a:normAutofit/>
          </a:bodyPr>
          <a:lstStyle/>
          <a:p>
            <a:r>
              <a:rPr lang="en-CN" sz="4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读经</a:t>
            </a:r>
            <a:r>
              <a:rPr lang="zh-CN" altLang="en-US" sz="4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（徒</a:t>
            </a:r>
            <a:r>
              <a:rPr lang="en-US" altLang="zh-CN" sz="4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2:37-42</a:t>
            </a:r>
            <a:r>
              <a:rPr lang="zh-CN" altLang="en-US" sz="4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sz="4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9114" y="1261251"/>
            <a:ext cx="11553530" cy="4832421"/>
          </a:xfrm>
        </p:spPr>
        <p:txBody>
          <a:bodyPr>
            <a:noAutofit/>
          </a:bodyPr>
          <a:lstStyle/>
          <a:p>
            <a:pPr algn="l" fontAlgn="t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40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彼得还用许多话作见证，劝勉他们说：“你们当救自己脱离</a:t>
            </a:r>
            <a:endParaRPr lang="en-US" altLang="zh-CN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l" fontAlgn="t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这弯曲的世代。”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41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于是领受他话的人就受了洗。那一天，门徒约添了三千人， </a:t>
            </a:r>
          </a:p>
          <a:p>
            <a:pPr algn="l" fontAlgn="t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42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都恒心遵守使徒的教训，彼此交接，擘饼，祈祷。</a:t>
            </a:r>
          </a:p>
        </p:txBody>
      </p:sp>
    </p:spTree>
    <p:extLst>
      <p:ext uri="{BB962C8B-B14F-4D97-AF65-F5344CB8AC3E}">
        <p14:creationId xmlns:p14="http://schemas.microsoft.com/office/powerpoint/2010/main" val="2667603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351" y="1205240"/>
            <a:ext cx="7772400" cy="1470025"/>
          </a:xfrm>
        </p:spPr>
        <p:txBody>
          <a:bodyPr>
            <a:normAutofit/>
          </a:bodyPr>
          <a:lstStyle/>
          <a:p>
            <a:r>
              <a:rPr lang="en-CN" sz="60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主日证道</a:t>
            </a:r>
            <a:endParaRPr sz="60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4012" y="3292476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sz="4300" dirty="0" err="1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使徒行传</a:t>
            </a:r>
            <a:r>
              <a:rPr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sz="4300" dirty="0">
                <a:solidFill>
                  <a:schemeClr val="tx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2:37-42</a:t>
            </a:r>
            <a:endParaRPr lang="en-US" sz="4300" dirty="0">
              <a:solidFill>
                <a:schemeClr val="tx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endParaRPr sz="40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4300" dirty="0">
                <a:solidFill>
                  <a:schemeClr val="tx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5/18/2025</a:t>
            </a:r>
            <a:endParaRPr sz="4300" dirty="0">
              <a:solidFill>
                <a:schemeClr val="tx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954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226" y="278535"/>
            <a:ext cx="9893374" cy="1033669"/>
          </a:xfrm>
        </p:spPr>
        <p:txBody>
          <a:bodyPr>
            <a:normAutofit/>
          </a:bodyPr>
          <a:lstStyle/>
          <a:p>
            <a:pPr algn="l"/>
            <a:r>
              <a:rPr lang="zh-CN" altLang="en-US" sz="40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引言：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9721499" cy="3683358"/>
          </a:xfrm>
        </p:spPr>
        <p:txBody>
          <a:bodyPr anchor="ctr">
            <a:normAutofit/>
          </a:bodyPr>
          <a:lstStyle/>
          <a:p>
            <a:r>
              <a:rPr lang="en-CN" dirty="0">
                <a:latin typeface="KaiTi" panose="02010609060101010101" pitchFamily="49" charset="-122"/>
                <a:ea typeface="KaiTi" panose="02010609060101010101" pitchFamily="49" charset="-122"/>
              </a:rPr>
              <a:t>听君一席话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CN" altLang="en-CN" dirty="0">
                <a:latin typeface="KaiTi" panose="02010609060101010101" pitchFamily="49" charset="-122"/>
                <a:ea typeface="KaiTi" panose="02010609060101010101" pitchFamily="49" charset="-122"/>
              </a:rPr>
              <a:t>胜读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十年书</a:t>
            </a:r>
            <a:endParaRPr lang="en-US" altLang="zh-CN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CN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听了感动，回家照旧？</a:t>
            </a:r>
            <a:endParaRPr lang="en-US" altLang="zh-CN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CN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226" y="278536"/>
            <a:ext cx="9893374" cy="1033669"/>
          </a:xfrm>
        </p:spPr>
        <p:txBody>
          <a:bodyPr>
            <a:normAutofit/>
          </a:bodyPr>
          <a:lstStyle/>
          <a:p>
            <a:pPr algn="l"/>
            <a:r>
              <a:rPr lang="zh-CN" altLang="en-US" sz="4000" dirty="0">
                <a:solidFill>
                  <a:srgbClr val="FF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引言：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A2C86B4-E863-33D0-17B5-99C8D8841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" y="1590741"/>
            <a:ext cx="12188823" cy="52672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2FD140-0479-C4A0-F4A2-D951345095C8}"/>
              </a:ext>
            </a:extLst>
          </p:cNvPr>
          <p:cNvSpPr txBox="1"/>
          <p:nvPr/>
        </p:nvSpPr>
        <p:spPr>
          <a:xfrm>
            <a:off x="6590543" y="6240296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800" u="sng" kern="0" dirty="0">
                <a:solidFill>
                  <a:srgbClr val="FFFF00"/>
                </a:solidFill>
                <a:effectLst/>
                <a:latin typeface="SimSun" panose="02010600030101010101" pitchFamily="2" charset="-122"/>
                <a:ea typeface="DengXian" panose="02010600030101010101" pitchFamily="2" charset="-122"/>
                <a:cs typeface="SimSun" panose="02010600030101010101" pitchFamily="2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https://youtu.be/ATx_KXiYWH0?si=XonSx9Y-20ck63fi</a:t>
            </a:r>
            <a:endParaRPr lang="en-CN" sz="1800" kern="100" dirty="0">
              <a:solidFill>
                <a:srgbClr val="FFFF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N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357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8212" y="1219200"/>
            <a:ext cx="7772400" cy="1470025"/>
          </a:xfrm>
        </p:spPr>
        <p:txBody>
          <a:bodyPr>
            <a:normAutofit/>
          </a:bodyPr>
          <a:lstStyle/>
          <a:p>
            <a:r>
              <a:rPr sz="60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我们当怎样行</a:t>
            </a:r>
            <a:endParaRPr sz="60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4012" y="3292476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sz="4300" dirty="0" err="1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使徒行传</a:t>
            </a:r>
            <a:r>
              <a:rPr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sz="4300" dirty="0">
                <a:solidFill>
                  <a:schemeClr val="tx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2:37-42</a:t>
            </a:r>
            <a:endParaRPr lang="en-US" sz="4300" dirty="0">
              <a:solidFill>
                <a:schemeClr val="tx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endParaRPr sz="40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4300" dirty="0">
                <a:solidFill>
                  <a:schemeClr val="tx1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5/18/2025</a:t>
            </a:r>
            <a:endParaRPr sz="4300" dirty="0">
              <a:solidFill>
                <a:schemeClr val="tx1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887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989337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一、真实的悔改，从扎心开始（徒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2:36</a:t>
            </a:r>
            <a:r>
              <a:rPr lang="zh-CN" altLang="en-US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“故此，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以色列</a:t>
            </a:r>
            <a:r>
              <a:rPr lang="zh-CN" altLang="en-US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全家当确实地知道，你们钉在十字架</a:t>
            </a:r>
            <a:endParaRPr lang="en-US" altLang="zh-CN" b="0" i="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zh-CN" altLang="en-US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上的这位耶稣，神已经立他为主，为基督了。”</a:t>
            </a:r>
            <a:endParaRPr lang="en-CN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935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989337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一、真实的悔改，从扎心开始（徒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dirty="0">
                <a:latin typeface="Arial" panose="020B0604020202020204" pitchFamily="34" charset="0"/>
              </a:rPr>
              <a:t>众人听见这话，觉得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</a:rPr>
              <a:t>扎心</a:t>
            </a:r>
            <a:r>
              <a:rPr lang="zh-CN" altLang="en-US" dirty="0">
                <a:latin typeface="Arial" panose="020B0604020202020204" pitchFamily="34" charset="0"/>
              </a:rPr>
              <a:t>，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就对彼得和其余的使徒说：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    “弟兄们，</a:t>
            </a:r>
            <a:r>
              <a:rPr lang="zh-CN" altLang="en-US" dirty="0">
                <a:latin typeface="Arial" panose="020B0604020202020204" pitchFamily="34" charset="0"/>
              </a:rPr>
              <a:t>我们当怎样行？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” </a:t>
            </a:r>
          </a:p>
        </p:txBody>
      </p:sp>
    </p:spTree>
    <p:extLst>
      <p:ext uri="{BB962C8B-B14F-4D97-AF65-F5344CB8AC3E}">
        <p14:creationId xmlns:p14="http://schemas.microsoft.com/office/powerpoint/2010/main" val="314492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989337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一、真实的悔改，从扎心开始（徒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dirty="0">
                <a:latin typeface="Arial" panose="020B0604020202020204" pitchFamily="34" charset="0"/>
              </a:rPr>
              <a:t>众人听见这话，觉得扎心，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就对彼得和其余的使徒说：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    “弟兄们，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</a:rPr>
              <a:t>我们当怎样行？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” </a:t>
            </a:r>
          </a:p>
        </p:txBody>
      </p:sp>
    </p:spTree>
    <p:extLst>
      <p:ext uri="{BB962C8B-B14F-4D97-AF65-F5344CB8AC3E}">
        <p14:creationId xmlns:p14="http://schemas.microsoft.com/office/powerpoint/2010/main" val="2101728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989337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一、真实的悔改，从扎心开始（徒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dirty="0">
                <a:latin typeface="Arial" panose="020B0604020202020204" pitchFamily="34" charset="0"/>
              </a:rPr>
              <a:t>众人听见这话，觉得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</a:rPr>
              <a:t>扎心</a:t>
            </a:r>
            <a:r>
              <a:rPr lang="zh-CN" altLang="en-US" dirty="0">
                <a:latin typeface="Arial" panose="020B0604020202020204" pitchFamily="34" charset="0"/>
              </a:rPr>
              <a:t>，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就对彼得和其余的使徒说：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    “弟兄们，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</a:rPr>
              <a:t>我们当怎样行？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”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12941F-8687-19B2-38F9-CC991E870188}"/>
              </a:ext>
            </a:extLst>
          </p:cNvPr>
          <p:cNvSpPr txBox="1"/>
          <p:nvPr/>
        </p:nvSpPr>
        <p:spPr>
          <a:xfrm>
            <a:off x="1782397" y="4763583"/>
            <a:ext cx="45416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觉得扎心</a:t>
            </a:r>
            <a:r>
              <a:rPr lang="en-US" altLang="zh-CN" sz="2800" dirty="0"/>
              <a:t>—</a:t>
            </a:r>
            <a:r>
              <a:rPr lang="zh-CN" altLang="en-US" sz="2800" dirty="0"/>
              <a:t> 圣灵的工作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我们当怎样行？ </a:t>
            </a:r>
            <a:r>
              <a:rPr lang="en-US" altLang="zh-CN" sz="2800" dirty="0"/>
              <a:t>—</a:t>
            </a:r>
            <a:r>
              <a:rPr lang="zh-CN" altLang="en-US" sz="2800" dirty="0"/>
              <a:t>人的责任</a:t>
            </a:r>
          </a:p>
          <a:p>
            <a:endParaRPr lang="en-CN" sz="2800" dirty="0"/>
          </a:p>
        </p:txBody>
      </p:sp>
    </p:spTree>
    <p:extLst>
      <p:ext uri="{BB962C8B-B14F-4D97-AF65-F5344CB8AC3E}">
        <p14:creationId xmlns:p14="http://schemas.microsoft.com/office/powerpoint/2010/main" val="2128054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989337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一、真实的悔改，从扎心开始（徒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64" y="1017642"/>
            <a:ext cx="12096605" cy="5122241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endParaRPr lang="en-US" altLang="zh-CN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徒</a:t>
            </a: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16:30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又领他们出来，说：“二位先生，</a:t>
            </a:r>
            <a:endParaRPr lang="en-US" altLang="zh-CN" dirty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   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我当怎样行才可以得救？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”</a:t>
            </a: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路</a:t>
            </a:r>
            <a:r>
              <a:rPr lang="en-US" altLang="zh-CN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3:10</a:t>
            </a:r>
            <a:r>
              <a:rPr lang="zh-CN" altLang="en-US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众人问他说：“这样，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我们当做什么呢？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”</a:t>
            </a:r>
            <a:endParaRPr lang="en-US" altLang="zh-CN" b="0" i="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路</a:t>
            </a:r>
            <a:r>
              <a:rPr lang="en-US" altLang="zh-CN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3:12</a:t>
            </a:r>
            <a:r>
              <a:rPr lang="zh-CN" altLang="en-US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又有税吏来要受洗，问他说：“夫子，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我们当做什么呢？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”</a:t>
            </a:r>
            <a:endParaRPr lang="en-US" altLang="zh-CN" b="0" i="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路</a:t>
            </a:r>
            <a:r>
              <a:rPr lang="en-US" altLang="zh-CN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3:14</a:t>
            </a:r>
            <a:r>
              <a:rPr lang="zh-CN" altLang="en-US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又有兵丁问他说：“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我们当做什么呢？</a:t>
            </a:r>
            <a:r>
              <a:rPr lang="zh-CN" altLang="en-US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”</a:t>
            </a:r>
            <a:endParaRPr lang="en-US" altLang="zh-CN" b="0" i="0" dirty="0">
              <a:solidFill>
                <a:srgbClr val="00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8290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989337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一、真实的悔改，从扎心开始（徒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2:37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dirty="0">
                <a:latin typeface="Arial" panose="020B0604020202020204" pitchFamily="34" charset="0"/>
              </a:rPr>
              <a:t>众人听见这话，觉得扎心，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就对彼得和其余的使徒说：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    “弟兄们，</a:t>
            </a: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</a:rPr>
              <a:t>我们当怎样行？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” </a:t>
            </a:r>
          </a:p>
        </p:txBody>
      </p:sp>
    </p:spTree>
    <p:extLst>
      <p:ext uri="{BB962C8B-B14F-4D97-AF65-F5344CB8AC3E}">
        <p14:creationId xmlns:p14="http://schemas.microsoft.com/office/powerpoint/2010/main" val="607054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二、悔改的生命，是一生之久（徒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2:38-40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2:38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彼得说：“你们</a:t>
            </a:r>
            <a:r>
              <a:rPr lang="zh-CN" altLang="en-US" b="0" i="0" dirty="0"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各人要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悔改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，奉耶稣基督的名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受洗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lang="en-US" altLang="zh-CN" b="0" i="0" dirty="0">
              <a:solidFill>
                <a:schemeClr val="tx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叫你们的罪得赦，就必领受所赐的圣灵； </a:t>
            </a:r>
          </a:p>
        </p:txBody>
      </p:sp>
    </p:spTree>
    <p:extLst>
      <p:ext uri="{BB962C8B-B14F-4D97-AF65-F5344CB8AC3E}">
        <p14:creationId xmlns:p14="http://schemas.microsoft.com/office/powerpoint/2010/main" val="2508070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二、悔改的生命，是一生之久（徒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2:38-40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2:38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彼得说：“你们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各人要悔改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，奉耶稣基督的名受洗，</a:t>
            </a:r>
            <a:endParaRPr lang="en-US" altLang="zh-CN" b="0" i="0" dirty="0">
              <a:solidFill>
                <a:schemeClr val="tx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    叫你们的罪得赦，就必领受所赐的圣灵；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85A01F-EE57-056B-1B5A-F9B12FF50B63}"/>
              </a:ext>
            </a:extLst>
          </p:cNvPr>
          <p:cNvSpPr txBox="1"/>
          <p:nvPr/>
        </p:nvSpPr>
        <p:spPr>
          <a:xfrm>
            <a:off x="1655015" y="5165533"/>
            <a:ext cx="899637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  悔改不是一次性的，而是持续的属灵操练。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                                                                                ～启示录</a:t>
            </a:r>
            <a:r>
              <a:rPr lang="en-US" altLang="zh-CN" sz="2800" dirty="0"/>
              <a:t>2-3</a:t>
            </a:r>
            <a:r>
              <a:rPr lang="zh-CN" altLang="en-US" sz="2800" dirty="0"/>
              <a:t>章</a:t>
            </a:r>
          </a:p>
          <a:p>
            <a:endParaRPr lang="en-CN" sz="2800" dirty="0"/>
          </a:p>
        </p:txBody>
      </p:sp>
    </p:spTree>
    <p:extLst>
      <p:ext uri="{BB962C8B-B14F-4D97-AF65-F5344CB8AC3E}">
        <p14:creationId xmlns:p14="http://schemas.microsoft.com/office/powerpoint/2010/main" val="164513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二、悔改的生命，是一生之久（徒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2:38-40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犹太人：</a:t>
            </a:r>
            <a:endParaRPr lang="en-US" altLang="zh-CN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自认为已经是神的选民</a:t>
            </a:r>
            <a:endParaRPr lang="en-US" altLang="zh-CN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.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具有属灵特权</a:t>
            </a:r>
            <a:endParaRPr lang="zh-CN" altLang="en-US" b="0" i="0" dirty="0">
              <a:solidFill>
                <a:schemeClr val="tx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7892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二、悔改的生命，是一生之久（徒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2:38-40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犹太人：                     基督徒：</a:t>
            </a:r>
            <a:endParaRPr lang="en-US" altLang="zh-CN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自认为已经是神的选民       </a:t>
            </a: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何必悔改</a:t>
            </a:r>
            <a:endParaRPr lang="en-US" altLang="zh-CN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b="0" i="0" dirty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.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具有属灵特权               </a:t>
            </a:r>
            <a:r>
              <a:rPr lang="en-US" altLang="zh-CN" dirty="0">
                <a:latin typeface="KaiTi" panose="02010609060101010101" pitchFamily="49" charset="-122"/>
                <a:ea typeface="KaiTi" panose="02010609060101010101" pitchFamily="49" charset="-122"/>
              </a:rPr>
              <a:t>2.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属灵自义</a:t>
            </a:r>
            <a:endParaRPr lang="zh-CN" altLang="en-US" b="0" i="0" dirty="0">
              <a:solidFill>
                <a:schemeClr val="tx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7397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二、悔改的生命，是一生之久（徒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2:38-40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640" y="1369301"/>
            <a:ext cx="10797493" cy="368335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2:40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彼得还用许多话作见证，劝勉他们说：“你们当救自己脱离这弯曲的世代。” </a:t>
            </a:r>
          </a:p>
        </p:txBody>
      </p:sp>
    </p:spTree>
    <p:extLst>
      <p:ext uri="{BB962C8B-B14F-4D97-AF65-F5344CB8AC3E}">
        <p14:creationId xmlns:p14="http://schemas.microsoft.com/office/powerpoint/2010/main" val="3175827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二、悔改的生命，是一生之久（徒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2:38-40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85A01F-EE57-056B-1B5A-F9B12FF50B63}"/>
              </a:ext>
            </a:extLst>
          </p:cNvPr>
          <p:cNvSpPr txBox="1"/>
          <p:nvPr/>
        </p:nvSpPr>
        <p:spPr>
          <a:xfrm>
            <a:off x="3825843" y="5427607"/>
            <a:ext cx="81676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  悔改不是一次性的，而是持续的属灵操练。</a:t>
            </a:r>
            <a:endParaRPr lang="en-US" altLang="zh-CN" sz="3200" dirty="0"/>
          </a:p>
          <a:p>
            <a:endParaRPr lang="en-US" altLang="zh-CN" sz="3200" dirty="0"/>
          </a:p>
          <a:p>
            <a:r>
              <a:rPr lang="zh-CN" altLang="en-US" sz="3200" dirty="0"/>
              <a:t>                                                                                 </a:t>
            </a:r>
            <a:endParaRPr lang="en-CN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FC905D-07FF-B1A6-33FF-85F36CE4D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" y="1590738"/>
            <a:ext cx="4012118" cy="52672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8A6A7E-FFDD-364A-D9CF-454E35F72110}"/>
              </a:ext>
            </a:extLst>
          </p:cNvPr>
          <p:cNvSpPr txBox="1"/>
          <p:nvPr/>
        </p:nvSpPr>
        <p:spPr>
          <a:xfrm>
            <a:off x="4558040" y="2722260"/>
            <a:ext cx="25995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0" i="0" dirty="0">
                <a:effectLst/>
                <a:latin typeface="Arial" panose="020B0604020202020204" pitchFamily="34" charset="0"/>
              </a:rPr>
              <a:t> 查尔斯</a:t>
            </a:r>
            <a:r>
              <a:rPr lang="en-US" altLang="zh-CN" sz="3200" b="0" i="0" dirty="0">
                <a:effectLst/>
                <a:latin typeface="Arial" panose="020B0604020202020204" pitchFamily="34" charset="0"/>
              </a:rPr>
              <a:t>·</a:t>
            </a:r>
            <a:r>
              <a:rPr lang="zh-CN" altLang="en-US" sz="3200" b="0" i="0" dirty="0">
                <a:effectLst/>
                <a:latin typeface="Arial" panose="020B0604020202020204" pitchFamily="34" charset="0"/>
              </a:rPr>
              <a:t>泰勒</a:t>
            </a:r>
            <a:r>
              <a:rPr lang="en-CN" sz="3200" dirty="0">
                <a:effectLst/>
              </a:rPr>
              <a:t> </a:t>
            </a:r>
          </a:p>
          <a:p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Charles Taylor</a:t>
            </a:r>
            <a:endParaRPr lang="en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7FBDBA-4852-0994-A743-1D76ADB91559}"/>
              </a:ext>
            </a:extLst>
          </p:cNvPr>
          <p:cNvSpPr txBox="1"/>
          <p:nvPr/>
        </p:nvSpPr>
        <p:spPr>
          <a:xfrm>
            <a:off x="7435987" y="2722260"/>
            <a:ext cx="2646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《</a:t>
            </a:r>
            <a:r>
              <a:rPr lang="zh-CN" altLang="en-US" sz="3200" dirty="0"/>
              <a:t>世俗时代</a:t>
            </a:r>
            <a:r>
              <a:rPr lang="en-US" altLang="zh-CN" sz="3200" dirty="0"/>
              <a:t>》</a:t>
            </a:r>
          </a:p>
          <a:p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Secular Age</a:t>
            </a:r>
            <a:endParaRPr lang="en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534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三、悔改的群体，复兴的教会（徒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2:41-42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819" y="1417745"/>
            <a:ext cx="11886411" cy="2803279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2:41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于是领受他话的人就受了洗。那一天，门徒约添了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三千人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，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0CEC14-925A-031E-760F-CEECE60B13D1}"/>
              </a:ext>
            </a:extLst>
          </p:cNvPr>
          <p:cNvSpPr txBox="1"/>
          <p:nvPr/>
        </p:nvSpPr>
        <p:spPr>
          <a:xfrm>
            <a:off x="1319248" y="4802346"/>
            <a:ext cx="65453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圣灵的能力</a:t>
            </a:r>
            <a:r>
              <a:rPr lang="en-US" altLang="zh-CN" sz="3200" dirty="0">
                <a:latin typeface="KaiTi" panose="02010609060101010101" pitchFamily="49" charset="-122"/>
                <a:ea typeface="KaiTi" panose="02010609060101010101" pitchFamily="49" charset="-122"/>
              </a:rPr>
              <a:t>+</a:t>
            </a:r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人心的悔改 → 三千人</a:t>
            </a:r>
          </a:p>
          <a:p>
            <a:endParaRPr lang="en-CN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2963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三、悔改的群体，复兴的教会（徒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2:41-42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819" y="1417745"/>
            <a:ext cx="11886411" cy="2803279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2:41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于是领受他话的人就受了洗。那一天，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门徒约添了三千人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， </a:t>
            </a:r>
          </a:p>
        </p:txBody>
      </p:sp>
    </p:spTree>
    <p:extLst>
      <p:ext uri="{BB962C8B-B14F-4D97-AF65-F5344CB8AC3E}">
        <p14:creationId xmlns:p14="http://schemas.microsoft.com/office/powerpoint/2010/main" val="683170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三、悔改的群体，复兴的教会（徒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2:41-42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819" y="1417745"/>
            <a:ext cx="11886411" cy="2803279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2:41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于是领受他话的人就受了洗。那一天，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门徒约添了三千人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，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0FB1E9-40E7-FF91-C344-3CAAA701FE3C}"/>
              </a:ext>
            </a:extLst>
          </p:cNvPr>
          <p:cNvSpPr txBox="1"/>
          <p:nvPr/>
        </p:nvSpPr>
        <p:spPr>
          <a:xfrm>
            <a:off x="-215169" y="3810650"/>
            <a:ext cx="12380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           利未</a:t>
            </a:r>
            <a:r>
              <a:rPr lang="zh-CN" alt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的子孙照</a:t>
            </a:r>
            <a:r>
              <a:rPr lang="zh-CN" altLang="en-US" sz="3200" dirty="0"/>
              <a:t>摩西</a:t>
            </a:r>
            <a:r>
              <a:rPr lang="zh-CN" alt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的话行了。那一天百姓中</a:t>
            </a:r>
            <a:r>
              <a:rPr lang="zh-CN" altLang="en-US" sz="3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被杀的约有三千</a:t>
            </a:r>
            <a:r>
              <a:rPr lang="zh-CN" alt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。</a:t>
            </a:r>
            <a:endParaRPr lang="en-CN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0C532C-7050-3B47-CB64-11BE23864BC1}"/>
              </a:ext>
            </a:extLst>
          </p:cNvPr>
          <p:cNvSpPr txBox="1"/>
          <p:nvPr/>
        </p:nvSpPr>
        <p:spPr>
          <a:xfrm>
            <a:off x="9814095" y="4456486"/>
            <a:ext cx="2031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～出</a:t>
            </a:r>
            <a:r>
              <a:rPr lang="en-US" altLang="zh-CN" sz="3200" dirty="0">
                <a:latin typeface="KaiTi" panose="02010609060101010101" pitchFamily="49" charset="-122"/>
                <a:ea typeface="KaiTi" panose="02010609060101010101" pitchFamily="49" charset="-122"/>
              </a:rPr>
              <a:t>32:28</a:t>
            </a:r>
            <a:endParaRPr lang="en-CN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FB5F1-0D58-5A6D-5CE8-3498416B101A}"/>
              </a:ext>
            </a:extLst>
          </p:cNvPr>
          <p:cNvSpPr txBox="1"/>
          <p:nvPr/>
        </p:nvSpPr>
        <p:spPr>
          <a:xfrm>
            <a:off x="589765" y="5290955"/>
            <a:ext cx="753283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lnSpc>
                <a:spcPct val="150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西奈山（出</a:t>
            </a:r>
            <a:r>
              <a:rPr lang="en-CN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）颁布律法</a:t>
            </a:r>
            <a:r>
              <a:rPr lang="en-CN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三千人</a:t>
            </a:r>
            <a:r>
              <a:rPr lang="zh-CN" altLang="en-US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被击杀</a:t>
            </a: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；</a:t>
            </a:r>
            <a:endParaRPr lang="en-CN" sz="2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五旬节（徒</a:t>
            </a:r>
            <a:r>
              <a:rPr lang="en-CN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）</a:t>
            </a:r>
            <a:r>
              <a:rPr lang="zh-CN" altLang="en-US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 </a:t>
            </a: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圣灵降临</a:t>
            </a:r>
            <a:r>
              <a:rPr lang="en-CN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三千人得救</a:t>
            </a:r>
            <a:r>
              <a:rPr lang="zh-CN" altLang="en-US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赎</a:t>
            </a:r>
            <a:r>
              <a:rPr lang="zh-CN" sz="2800" kern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。</a:t>
            </a:r>
            <a:endParaRPr lang="en-CN" sz="2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N" sz="2800" dirty="0"/>
          </a:p>
        </p:txBody>
      </p:sp>
    </p:spTree>
    <p:extLst>
      <p:ext uri="{BB962C8B-B14F-4D97-AF65-F5344CB8AC3E}">
        <p14:creationId xmlns:p14="http://schemas.microsoft.com/office/powerpoint/2010/main" val="3736388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三、悔改的群体，复兴的教会（徒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2:41-42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907" y="1557111"/>
            <a:ext cx="10445398" cy="2862598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zh-CN" kern="0" dirty="0">
                <a:effectLst/>
                <a:latin typeface="KaiTi" panose="02010609060101010101" pitchFamily="49" charset="-122"/>
                <a:ea typeface="KaiTi" panose="02010609060101010101" pitchFamily="49" charset="-122"/>
                <a:cs typeface="SimSun" panose="02010600030101010101" pitchFamily="2" charset="-122"/>
              </a:rPr>
              <a:t>律法带来审判和死亡；福音带来的却是救赎和生命。</a:t>
            </a:r>
            <a:endParaRPr lang="zh-CN" altLang="en-US" b="0" i="0" dirty="0">
              <a:solidFill>
                <a:schemeClr val="tx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2A6D9E-CE97-E945-1344-2016D8B34083}"/>
              </a:ext>
            </a:extLst>
          </p:cNvPr>
          <p:cNvSpPr txBox="1"/>
          <p:nvPr/>
        </p:nvSpPr>
        <p:spPr>
          <a:xfrm>
            <a:off x="2633378" y="5054079"/>
            <a:ext cx="92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0" i="0" dirty="0">
                <a:solidFill>
                  <a:srgbClr val="00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因为那字句是叫人死，圣灵是叫人活。</a:t>
            </a:r>
            <a:endParaRPr lang="en-CN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B31717-55C1-DB5F-9096-8930DA856A43}"/>
              </a:ext>
            </a:extLst>
          </p:cNvPr>
          <p:cNvSpPr txBox="1"/>
          <p:nvPr/>
        </p:nvSpPr>
        <p:spPr>
          <a:xfrm>
            <a:off x="9135340" y="5688449"/>
            <a:ext cx="2031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～</a:t>
            </a:r>
            <a:r>
              <a:rPr lang="en-CN" sz="3200" dirty="0">
                <a:latin typeface="KaiTi" panose="02010609060101010101" pitchFamily="49" charset="-122"/>
                <a:ea typeface="KaiTi" panose="02010609060101010101" pitchFamily="49" charset="-122"/>
              </a:rPr>
              <a:t>林后</a:t>
            </a:r>
            <a:r>
              <a:rPr lang="en-US" altLang="zh-CN" sz="3200" dirty="0">
                <a:latin typeface="KaiTi" panose="02010609060101010101" pitchFamily="49" charset="-122"/>
                <a:ea typeface="KaiTi" panose="02010609060101010101" pitchFamily="49" charset="-122"/>
              </a:rPr>
              <a:t>3:6</a:t>
            </a:r>
            <a:endParaRPr lang="en-CN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9328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三、悔改的群体，复兴的教会（徒</a:t>
            </a:r>
            <a:r>
              <a:rPr lang="en-US" altLang="zh-CN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2:41-42</a:t>
            </a:r>
            <a:r>
              <a:rPr lang="zh-CN" altLang="en-US" sz="48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819" y="1417745"/>
            <a:ext cx="11886411" cy="2803279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</a:rPr>
              <a:t>2:42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都恒心遵守使徒的教训，彼此交接，擘饼，祈祷。</a:t>
            </a:r>
          </a:p>
        </p:txBody>
      </p:sp>
    </p:spTree>
    <p:extLst>
      <p:ext uri="{BB962C8B-B14F-4D97-AF65-F5344CB8AC3E}">
        <p14:creationId xmlns:p14="http://schemas.microsoft.com/office/powerpoint/2010/main" val="1783281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12188822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8113191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3185" y="-1"/>
            <a:ext cx="4075637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230" y="-1"/>
            <a:ext cx="11729591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5" y="278535"/>
            <a:ext cx="10348134" cy="1033669"/>
          </a:xfrm>
        </p:spPr>
        <p:txBody>
          <a:bodyPr>
            <a:normAutofit/>
          </a:bodyPr>
          <a:lstStyle/>
          <a:p>
            <a:pPr algn="l"/>
            <a:r>
              <a:rPr lang="zh-CN" altLang="en-CN" sz="43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结论</a:t>
            </a:r>
            <a:endParaRPr lang="zh-CN" altLang="en-US" sz="43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60024-B177-DDBF-D3A0-41F4AF9A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226" y="1417745"/>
            <a:ext cx="9970747" cy="2803279"/>
          </a:xfrm>
        </p:spPr>
        <p:txBody>
          <a:bodyPr anchor="ctr">
            <a:normAutofit/>
          </a:bodyPr>
          <a:lstStyle/>
          <a:p>
            <a:pPr marL="0" indent="0" algn="l" fontAlgn="t">
              <a:lnSpc>
                <a:spcPct val="150000"/>
              </a:lnSpc>
              <a:buNone/>
            </a:pPr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一、真实的悔改，从扎心开始</a:t>
            </a:r>
            <a:endParaRPr lang="zh-CN" altLang="en-US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EC6C03B5-4FE0-9A0F-97E4-48E668D949F1}"/>
              </a:ext>
            </a:extLst>
          </p:cNvPr>
          <p:cNvSpPr txBox="1">
            <a:spLocks/>
          </p:cNvSpPr>
          <p:nvPr/>
        </p:nvSpPr>
        <p:spPr>
          <a:xfrm>
            <a:off x="459225" y="2330981"/>
            <a:ext cx="9970747" cy="2803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lnSpc>
                <a:spcPct val="150000"/>
              </a:lnSpc>
              <a:buFont typeface="Arial"/>
              <a:buNone/>
            </a:pPr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二、悔改的生命，是一生之久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99E73B63-67A2-D337-C234-2D830103426E}"/>
              </a:ext>
            </a:extLst>
          </p:cNvPr>
          <p:cNvSpPr txBox="1">
            <a:spLocks/>
          </p:cNvSpPr>
          <p:nvPr/>
        </p:nvSpPr>
        <p:spPr>
          <a:xfrm>
            <a:off x="459224" y="3192851"/>
            <a:ext cx="9970747" cy="2803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lnSpc>
                <a:spcPct val="150000"/>
              </a:lnSpc>
              <a:buFont typeface="Arial"/>
              <a:buNone/>
            </a:pPr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三、悔改的群体，复兴的教会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364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1078</Words>
  <Application>Microsoft Macintosh PowerPoint</Application>
  <PresentationFormat>Custom</PresentationFormat>
  <Paragraphs>98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KaiTi</vt:lpstr>
      <vt:lpstr>SimSun</vt:lpstr>
      <vt:lpstr>SimSun</vt:lpstr>
      <vt:lpstr>Arial</vt:lpstr>
      <vt:lpstr>Calibri</vt:lpstr>
      <vt:lpstr>Symbol</vt:lpstr>
      <vt:lpstr>Times New Roman</vt:lpstr>
      <vt:lpstr>Office Theme</vt:lpstr>
      <vt:lpstr>读经（徒2:37-42）</vt:lpstr>
      <vt:lpstr>读经（徒2:37-42）</vt:lpstr>
      <vt:lpstr>主日证道</vt:lpstr>
      <vt:lpstr>引言：</vt:lpstr>
      <vt:lpstr>引言：</vt:lpstr>
      <vt:lpstr>我们当怎样行</vt:lpstr>
      <vt:lpstr>一、真实的悔改，从扎心开始（徒2:37）</vt:lpstr>
      <vt:lpstr>一、真实的悔改，从扎心开始（徒2:37）</vt:lpstr>
      <vt:lpstr>一、真实的悔改，从扎心开始（徒2:37）</vt:lpstr>
      <vt:lpstr>一、真实的悔改，从扎心开始（徒2:37）</vt:lpstr>
      <vt:lpstr>一、真实的悔改，从扎心开始（徒2:37）</vt:lpstr>
      <vt:lpstr>一、真实的悔改，从扎心开始（徒2:37）</vt:lpstr>
      <vt:lpstr>二、悔改的生命，是一生之久（徒2:38-40）</vt:lpstr>
      <vt:lpstr>二、悔改的生命，是一生之久（徒2:38-40）</vt:lpstr>
      <vt:lpstr>二、悔改的生命，是一生之久（徒2:38-40）</vt:lpstr>
      <vt:lpstr>二、悔改的生命，是一生之久（徒2:38-40）</vt:lpstr>
      <vt:lpstr>二、悔改的生命，是一生之久（徒2:38-40）</vt:lpstr>
      <vt:lpstr>二、悔改的生命，是一生之久（徒2:38-40）</vt:lpstr>
      <vt:lpstr>三、悔改的群体，复兴的教会（徒2:41-42）</vt:lpstr>
      <vt:lpstr>三、悔改的群体，复兴的教会（徒2:41-42）</vt:lpstr>
      <vt:lpstr>三、悔改的群体，复兴的教会（徒2:41-42）</vt:lpstr>
      <vt:lpstr>三、悔改的群体，复兴的教会（徒2:41-42）</vt:lpstr>
      <vt:lpstr>三、悔改的群体，复兴的教会（徒2:41-42）</vt:lpstr>
      <vt:lpstr>结论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引言：听道后的生命回应</dc:title>
  <dc:subject/>
  <dc:creator/>
  <cp:keywords/>
  <dc:description>generated using python-pptx</dc:description>
  <cp:lastModifiedBy>e11022</cp:lastModifiedBy>
  <cp:revision>8</cp:revision>
  <dcterms:created xsi:type="dcterms:W3CDTF">2013-01-27T09:14:16Z</dcterms:created>
  <dcterms:modified xsi:type="dcterms:W3CDTF">2025-05-17T19:57:43Z</dcterms:modified>
  <cp:category/>
</cp:coreProperties>
</file>