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9" r:id="rId1"/>
  </p:sldMasterIdLst>
  <p:notesMasterIdLst>
    <p:notesMasterId r:id="rId14"/>
  </p:notesMasterIdLst>
  <p:sldIdLst>
    <p:sldId id="2286" r:id="rId2"/>
    <p:sldId id="2287" r:id="rId3"/>
    <p:sldId id="2288" r:id="rId4"/>
    <p:sldId id="2289" r:id="rId5"/>
    <p:sldId id="2290" r:id="rId6"/>
    <p:sldId id="2291" r:id="rId7"/>
    <p:sldId id="2292" r:id="rId8"/>
    <p:sldId id="2293" r:id="rId9"/>
    <p:sldId id="2294" r:id="rId10"/>
    <p:sldId id="2295" r:id="rId11"/>
    <p:sldId id="2296" r:id="rId12"/>
    <p:sldId id="2297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it-admin" initials="ia" lastIdx="34" clrIdx="0">
    <p:extLst>
      <p:ext uri="{19B8F6BF-5375-455C-9EA6-DF929625EA0E}">
        <p15:presenceInfo xmlns:p15="http://schemas.microsoft.com/office/powerpoint/2012/main" userId="S::it-admin@tvcbc.org::51ea70ce-e95f-443b-8ce7-a4bb7da099a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681" autoAdjust="0"/>
    <p:restoredTop sz="94660"/>
  </p:normalViewPr>
  <p:slideViewPr>
    <p:cSldViewPr snapToGrid="0">
      <p:cViewPr varScale="1">
        <p:scale>
          <a:sx n="54" d="100"/>
          <a:sy n="54" d="100"/>
        </p:scale>
        <p:origin x="924" y="7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B99DD4-3EA2-4CE7-A3F1-CDB804C97581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4EE704-0236-4C19-82F7-1ADCAF1B44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05689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02903-36C1-4F6B-9F27-EA2305255204}" type="datetime1">
              <a:rPr lang="en-US" smtClean="0"/>
              <a:t>8/20/2024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34137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DC824-D0E7-4046-8B44-4AAD1C4DE2CF}" type="datetime1">
              <a:rPr lang="en-US" smtClean="0"/>
              <a:t>8/20/2024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35594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59833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74152-028B-486A-9CCC-467A5536A7DC}" type="datetime1">
              <a:rPr lang="en-US" smtClean="0"/>
              <a:t>8/20/2024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4402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1732449"/>
            <a:ext cx="1035376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B183DE74-4CAD-4852-95E7-A055FD779420}" type="datetime1">
              <a:rPr lang="en-US" smtClean="0"/>
              <a:t>8/20/2024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189080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6" r:id="rId1"/>
    <p:sldLayoutId id="2147483671" r:id="rId2"/>
    <p:sldLayoutId id="2147483670" r:id="rId3"/>
  </p:sldLayoutIdLst>
  <p:hf sldNum="0" hdr="0" ftr="0" dt="0"/>
  <p:txStyles>
    <p:titleStyle>
      <a:lvl1pPr algn="ctr" defTabSz="457200" rtl="0" eaLnBrk="1" latinLnBrk="0" hangingPunct="1">
        <a:spcBef>
          <a:spcPct val="0"/>
        </a:spcBef>
        <a:buNone/>
        <a:defRPr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3E3F80-D945-4490-916D-6384E6895E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93805" y="1354668"/>
            <a:ext cx="8204391" cy="2346475"/>
          </a:xfrm>
        </p:spPr>
        <p:txBody>
          <a:bodyPr>
            <a:normAutofit/>
          </a:bodyPr>
          <a:lstStyle/>
          <a:p>
            <a:pPr algn="ctr"/>
            <a:r>
              <a:rPr lang="zh-CN" altLang="en-US" sz="7200" dirty="0">
                <a:solidFill>
                  <a:schemeClr val="tx1"/>
                </a:solidFill>
              </a:rPr>
              <a:t>完備的聖經</a:t>
            </a:r>
            <a:endParaRPr lang="en-US" sz="7200" dirty="0">
              <a:solidFill>
                <a:schemeClr val="tx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16351BD-4BE1-47AD-8B65-1472A3BE63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97137" y="3940629"/>
            <a:ext cx="7197726" cy="1240970"/>
          </a:xfrm>
        </p:spPr>
        <p:txBody>
          <a:bodyPr>
            <a:normAutofit/>
          </a:bodyPr>
          <a:lstStyle/>
          <a:p>
            <a:pPr algn="ctr"/>
            <a:r>
              <a:rPr lang="zh-CN" altLang="en-US" sz="4800" dirty="0"/>
              <a:t>詩</a:t>
            </a:r>
            <a:r>
              <a:rPr lang="en-US" altLang="zh-CN" sz="4800" dirty="0"/>
              <a:t>19:7-14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280313620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80000"/>
                <a:lumMod val="80000"/>
              </a:schemeClr>
              <a:schemeClr val="bg2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64A12F0-8158-4372-9761-AD0A6ED30C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E8B7543-8153-2147-C94E-2E3AD9EEE2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54045" y="363974"/>
            <a:ext cx="6392678" cy="2652961"/>
          </a:xfrm>
          <a:prstGeom prst="rect">
            <a:avLst/>
          </a:prstGeom>
          <a:ln w="190500">
            <a:solidFill>
              <a:schemeClr val="tx1">
                <a:alpha val="7000"/>
              </a:schemeClr>
            </a:solidFill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E7B72D0-E732-ECA4-BE2A-E879F39F78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37313" y="3361966"/>
            <a:ext cx="6392678" cy="266438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8358184-39DB-D623-4487-F783C8EC0DB0}"/>
              </a:ext>
            </a:extLst>
          </p:cNvPr>
          <p:cNvSpPr txBox="1"/>
          <p:nvPr/>
        </p:nvSpPr>
        <p:spPr>
          <a:xfrm>
            <a:off x="5026760" y="2160987"/>
            <a:ext cx="37086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要聽神的話語，就要讀聖經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200B385-6DA7-4740-52D8-6966284F9818}"/>
              </a:ext>
            </a:extLst>
          </p:cNvPr>
          <p:cNvSpPr txBox="1"/>
          <p:nvPr/>
        </p:nvSpPr>
        <p:spPr>
          <a:xfrm>
            <a:off x="5026760" y="5795845"/>
            <a:ext cx="39032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聖經像是</a:t>
            </a:r>
            <a:r>
              <a:rPr lang="zh-TW" altLang="en-US" dirty="0"/>
              <a:t>一副眼鏡</a:t>
            </a:r>
            <a:r>
              <a:rPr lang="zh-CN" altLang="en-US" dirty="0"/>
              <a:t>，</a:t>
            </a:r>
            <a:r>
              <a:rPr lang="zh-TW" altLang="en-US" dirty="0"/>
              <a:t>驅散黑暗，讓我們清楚地看見上帝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88882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2">
            <a:extLst>
              <a:ext uri="{FF2B5EF4-FFF2-40B4-BE49-F238E27FC236}">
                <a16:creationId xmlns:a16="http://schemas.microsoft.com/office/drawing/2014/main" id="{616351BD-4BE1-47AD-8B65-1472A3BE63E4}"/>
              </a:ext>
            </a:extLst>
          </p:cNvPr>
          <p:cNvSpPr txBox="1">
            <a:spLocks/>
          </p:cNvSpPr>
          <p:nvPr/>
        </p:nvSpPr>
        <p:spPr>
          <a:xfrm>
            <a:off x="575733" y="1306285"/>
            <a:ext cx="11221156" cy="522514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800" kern="1200" cap="all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>
                <a:prstClr val="white"/>
              </a:buClr>
            </a:pPr>
            <a:r>
              <a:rPr lang="en-US" altLang="zh-CN" sz="4800" dirty="0"/>
              <a:t>7</a:t>
            </a:r>
            <a:r>
              <a:rPr lang="en-US" altLang="zh-CN" sz="3600" dirty="0"/>
              <a:t> </a:t>
            </a:r>
            <a:r>
              <a:rPr lang="zh-CN" altLang="en-US" sz="4800" dirty="0"/>
              <a:t>耶和华的</a:t>
            </a:r>
            <a:r>
              <a:rPr lang="zh-CN" altLang="en-US" sz="4800" dirty="0">
                <a:solidFill>
                  <a:srgbClr val="FFFF00"/>
                </a:solidFill>
              </a:rPr>
              <a:t>律法</a:t>
            </a:r>
            <a:r>
              <a:rPr lang="zh-CN" altLang="en-US" sz="4800" dirty="0"/>
              <a:t>全备，能苏醒人心；</a:t>
            </a:r>
          </a:p>
          <a:p>
            <a:pPr lvl="0" algn="l">
              <a:buClr>
                <a:prstClr val="white"/>
              </a:buClr>
            </a:pPr>
            <a:r>
              <a:rPr lang="zh-CN" altLang="en-US" sz="4800" dirty="0"/>
              <a:t>   耶和华的</a:t>
            </a:r>
            <a:r>
              <a:rPr lang="zh-CN" altLang="en-US" sz="4800" dirty="0">
                <a:solidFill>
                  <a:srgbClr val="FFFF00"/>
                </a:solidFill>
              </a:rPr>
              <a:t>法度</a:t>
            </a:r>
            <a:r>
              <a:rPr lang="zh-CN" altLang="en-US" sz="4800" dirty="0"/>
              <a:t>确定，能使愚人有智慧。</a:t>
            </a:r>
          </a:p>
          <a:p>
            <a:pPr lvl="0" algn="l">
              <a:buClr>
                <a:prstClr val="white"/>
              </a:buClr>
            </a:pPr>
            <a:r>
              <a:rPr lang="en-US" altLang="zh-CN" sz="4800" dirty="0"/>
              <a:t>8 </a:t>
            </a:r>
            <a:r>
              <a:rPr lang="zh-CN" altLang="en-US" sz="4800" dirty="0"/>
              <a:t>耶和华的</a:t>
            </a:r>
            <a:r>
              <a:rPr lang="zh-CN" altLang="en-US" sz="4800" dirty="0">
                <a:solidFill>
                  <a:srgbClr val="FFFF00"/>
                </a:solidFill>
              </a:rPr>
              <a:t>训词</a:t>
            </a:r>
            <a:r>
              <a:rPr lang="zh-CN" altLang="en-US" sz="4800" dirty="0"/>
              <a:t>正直，能快活人的心；</a:t>
            </a:r>
          </a:p>
          <a:p>
            <a:pPr lvl="0" algn="l">
              <a:buClr>
                <a:prstClr val="white"/>
              </a:buClr>
            </a:pPr>
            <a:r>
              <a:rPr lang="zh-CN" altLang="en-US" sz="4800" dirty="0"/>
              <a:t>   耶和华的</a:t>
            </a:r>
            <a:r>
              <a:rPr lang="zh-CN" altLang="en-US" sz="4800" dirty="0">
                <a:solidFill>
                  <a:srgbClr val="FFFF00"/>
                </a:solidFill>
              </a:rPr>
              <a:t>命令</a:t>
            </a:r>
            <a:r>
              <a:rPr lang="zh-CN" altLang="en-US" sz="4800" dirty="0"/>
              <a:t>清洁，能明亮人的眼目。</a:t>
            </a:r>
          </a:p>
          <a:p>
            <a:pPr lvl="0" algn="l">
              <a:buClr>
                <a:prstClr val="white"/>
              </a:buClr>
            </a:pPr>
            <a:r>
              <a:rPr lang="en-US" altLang="zh-CN" sz="4800" dirty="0"/>
              <a:t>9 </a:t>
            </a:r>
            <a:r>
              <a:rPr lang="zh-CN" altLang="en-US" sz="4800" dirty="0"/>
              <a:t>耶和华的</a:t>
            </a:r>
            <a:r>
              <a:rPr lang="zh-CN" altLang="en-US" sz="4800" dirty="0">
                <a:solidFill>
                  <a:srgbClr val="FFFF00"/>
                </a:solidFill>
              </a:rPr>
              <a:t>道理</a:t>
            </a:r>
            <a:r>
              <a:rPr lang="zh-CN" altLang="en-US" sz="4800" dirty="0"/>
              <a:t>洁净，存到永远；</a:t>
            </a:r>
          </a:p>
          <a:p>
            <a:pPr lvl="0" algn="l">
              <a:buClr>
                <a:prstClr val="white"/>
              </a:buClr>
            </a:pPr>
            <a:r>
              <a:rPr lang="zh-CN" altLang="en-US" sz="4800" dirty="0"/>
              <a:t>   耶和华的</a:t>
            </a:r>
            <a:r>
              <a:rPr lang="zh-CN" altLang="en-US" sz="4800" dirty="0">
                <a:solidFill>
                  <a:srgbClr val="FFFF00"/>
                </a:solidFill>
              </a:rPr>
              <a:t>典章</a:t>
            </a:r>
            <a:r>
              <a:rPr lang="zh-CN" altLang="en-US" sz="4800" dirty="0"/>
              <a:t>真实，全然公义。</a:t>
            </a:r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E6033590-6FBF-C498-A65F-0543C8C9D7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40111" y="236376"/>
            <a:ext cx="3511777" cy="873966"/>
          </a:xfrm>
        </p:spPr>
        <p:txBody>
          <a:bodyPr>
            <a:normAutofit/>
          </a:bodyPr>
          <a:lstStyle/>
          <a:p>
            <a:pPr algn="ctr"/>
            <a:r>
              <a:rPr lang="zh-CN" altLang="en-US" sz="4800" dirty="0"/>
              <a:t>詩</a:t>
            </a:r>
            <a:r>
              <a:rPr lang="en-US" altLang="zh-CN" sz="4800" dirty="0"/>
              <a:t>19:7-9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38211480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9B5580-2085-1657-414B-72291E3B66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sz="6000" dirty="0">
                <a:solidFill>
                  <a:schemeClr val="tx1"/>
                </a:solidFill>
              </a:rPr>
              <a:t>一．完備的聖經</a:t>
            </a:r>
            <a:endParaRPr lang="en-US" sz="6000" dirty="0">
              <a:solidFill>
                <a:schemeClr val="tx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9C04C8-1F03-A71D-07B6-47A3AC0890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1" y="2142067"/>
            <a:ext cx="11332028" cy="364913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4000" dirty="0">
                <a:solidFill>
                  <a:schemeClr val="tx1"/>
                </a:solidFill>
              </a:rPr>
              <a:t>詩</a:t>
            </a:r>
            <a:r>
              <a:rPr lang="en-US" altLang="zh-CN" sz="4000" dirty="0">
                <a:solidFill>
                  <a:schemeClr val="tx1"/>
                </a:solidFill>
              </a:rPr>
              <a:t>19:7-9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zh-CN" altLang="en-US" sz="4000" dirty="0">
                <a:solidFill>
                  <a:schemeClr val="tx1"/>
                </a:solidFill>
              </a:rPr>
              <a:t>圣经</a:t>
            </a:r>
            <a:r>
              <a:rPr lang="zh-CN" altLang="en-US" sz="4000" dirty="0">
                <a:solidFill>
                  <a:srgbClr val="FFFF00"/>
                </a:solidFill>
              </a:rPr>
              <a:t>完備</a:t>
            </a:r>
            <a:r>
              <a:rPr lang="zh-CN" altLang="en-US" sz="4000" dirty="0">
                <a:solidFill>
                  <a:schemeClr val="tx1"/>
                </a:solidFill>
              </a:rPr>
              <a:t>，恢复灵魂； 值得信赖，传授智慧</a:t>
            </a:r>
            <a:endParaRPr lang="en-US" altLang="zh-CN" sz="4000" dirty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zh-CN" altLang="en-US" sz="4000" dirty="0">
                <a:solidFill>
                  <a:schemeClr val="tx1"/>
                </a:solidFill>
              </a:rPr>
              <a:t>圣经正确，带来喜乐； 经文清潔，明人眼目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zh-CN" altLang="en-US" sz="4000" dirty="0">
                <a:solidFill>
                  <a:schemeClr val="tx1"/>
                </a:solidFill>
              </a:rPr>
              <a:t>圣经洁净，永远长存；圣经真实，完全公义</a:t>
            </a:r>
            <a:endParaRPr lang="en-US" altLang="zh-CN" sz="4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01542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2">
            <a:extLst>
              <a:ext uri="{FF2B5EF4-FFF2-40B4-BE49-F238E27FC236}">
                <a16:creationId xmlns:a16="http://schemas.microsoft.com/office/drawing/2014/main" id="{616351BD-4BE1-47AD-8B65-1472A3BE63E4}"/>
              </a:ext>
            </a:extLst>
          </p:cNvPr>
          <p:cNvSpPr txBox="1">
            <a:spLocks/>
          </p:cNvSpPr>
          <p:nvPr/>
        </p:nvSpPr>
        <p:spPr>
          <a:xfrm>
            <a:off x="320350" y="1371599"/>
            <a:ext cx="11551298" cy="501054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800" kern="1200" cap="all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>
                <a:prstClr val="white"/>
              </a:buClr>
            </a:pPr>
            <a:r>
              <a:rPr lang="en-US" altLang="zh-CN" sz="4000" dirty="0"/>
              <a:t>10 </a:t>
            </a:r>
            <a:r>
              <a:rPr lang="zh-CN" altLang="en-US" sz="4000" dirty="0"/>
              <a:t>都</a:t>
            </a:r>
            <a:r>
              <a:rPr lang="zh-CN" altLang="en-US" sz="4000" dirty="0">
                <a:solidFill>
                  <a:srgbClr val="FFFF00"/>
                </a:solidFill>
              </a:rPr>
              <a:t>比金子可羡慕</a:t>
            </a:r>
            <a:r>
              <a:rPr lang="zh-CN" altLang="en-US" sz="4000" dirty="0"/>
              <a:t>，且比极多的精金可羡慕；</a:t>
            </a:r>
            <a:r>
              <a:rPr lang="zh-CN" altLang="en-US" sz="4000" dirty="0">
                <a:solidFill>
                  <a:srgbClr val="FFFF00"/>
                </a:solidFill>
              </a:rPr>
              <a:t>比蜜甘甜</a:t>
            </a:r>
            <a:r>
              <a:rPr lang="zh-CN" altLang="en-US" sz="4000" dirty="0"/>
              <a:t>，且比蜂房下滴的蜜甘甜。</a:t>
            </a:r>
          </a:p>
          <a:p>
            <a:pPr lvl="0" algn="l">
              <a:buClr>
                <a:prstClr val="white"/>
              </a:buClr>
            </a:pPr>
            <a:r>
              <a:rPr lang="en-US" altLang="zh-CN" sz="4000" dirty="0"/>
              <a:t>11 </a:t>
            </a:r>
            <a:r>
              <a:rPr lang="zh-CN" altLang="en-US" sz="4000" dirty="0"/>
              <a:t>况且你的仆人因此</a:t>
            </a:r>
            <a:r>
              <a:rPr lang="zh-CN" altLang="en-US" sz="4000" dirty="0">
                <a:solidFill>
                  <a:srgbClr val="FFFF00"/>
                </a:solidFill>
              </a:rPr>
              <a:t>受警戒</a:t>
            </a:r>
            <a:r>
              <a:rPr lang="zh-CN" altLang="en-US" sz="4000" dirty="0"/>
              <a:t>，守着这些便</a:t>
            </a:r>
            <a:r>
              <a:rPr lang="zh-CN" altLang="en-US" sz="4000" dirty="0">
                <a:solidFill>
                  <a:srgbClr val="FFFF00"/>
                </a:solidFill>
              </a:rPr>
              <a:t>有大赏</a:t>
            </a:r>
            <a:r>
              <a:rPr lang="zh-CN" altLang="en-US" sz="4000" dirty="0"/>
              <a:t>。</a:t>
            </a:r>
          </a:p>
          <a:p>
            <a:pPr lvl="0" algn="l">
              <a:buClr>
                <a:prstClr val="white"/>
              </a:buClr>
            </a:pPr>
            <a:r>
              <a:rPr lang="en-US" altLang="zh-CN" sz="4000" dirty="0"/>
              <a:t>12 </a:t>
            </a:r>
            <a:r>
              <a:rPr lang="zh-CN" altLang="en-US" sz="4000" dirty="0"/>
              <a:t>谁能</a:t>
            </a:r>
            <a:r>
              <a:rPr lang="zh-CN" altLang="en-US" sz="4000" dirty="0">
                <a:solidFill>
                  <a:srgbClr val="FFFF00"/>
                </a:solidFill>
              </a:rPr>
              <a:t>知道</a:t>
            </a:r>
            <a:r>
              <a:rPr lang="zh-CN" altLang="en-US" sz="4000" dirty="0"/>
              <a:t>自己的</a:t>
            </a:r>
            <a:r>
              <a:rPr lang="zh-CN" altLang="en-US" sz="4000" dirty="0">
                <a:solidFill>
                  <a:srgbClr val="FFFF00"/>
                </a:solidFill>
              </a:rPr>
              <a:t>错失</a:t>
            </a:r>
            <a:r>
              <a:rPr lang="zh-CN" altLang="en-US" sz="4000" dirty="0"/>
              <a:t>呢？愿你</a:t>
            </a:r>
            <a:r>
              <a:rPr lang="zh-CN" altLang="en-US" sz="4000" dirty="0">
                <a:solidFill>
                  <a:srgbClr val="FFFF00"/>
                </a:solidFill>
              </a:rPr>
              <a:t>赦免</a:t>
            </a:r>
            <a:r>
              <a:rPr lang="zh-CN" altLang="en-US" sz="4000" dirty="0"/>
              <a:t>我隐而未现的</a:t>
            </a:r>
            <a:r>
              <a:rPr lang="zh-CN" altLang="en-US" sz="4000" dirty="0">
                <a:solidFill>
                  <a:srgbClr val="FFFF00"/>
                </a:solidFill>
              </a:rPr>
              <a:t>过错</a:t>
            </a:r>
            <a:r>
              <a:rPr lang="zh-CN" altLang="en-US" sz="4000" dirty="0"/>
              <a:t>。</a:t>
            </a:r>
          </a:p>
          <a:p>
            <a:pPr lvl="0" algn="l">
              <a:buClr>
                <a:prstClr val="white"/>
              </a:buClr>
            </a:pPr>
            <a:r>
              <a:rPr lang="en-US" altLang="zh-CN" sz="4000" dirty="0"/>
              <a:t>13 </a:t>
            </a:r>
            <a:r>
              <a:rPr lang="zh-CN" altLang="en-US" sz="4000" dirty="0"/>
              <a:t>求你</a:t>
            </a:r>
            <a:r>
              <a:rPr lang="zh-CN" altLang="en-US" sz="4000" dirty="0">
                <a:solidFill>
                  <a:srgbClr val="FFFF00"/>
                </a:solidFill>
              </a:rPr>
              <a:t>拦阻</a:t>
            </a:r>
            <a:r>
              <a:rPr lang="zh-CN" altLang="en-US" sz="4000" dirty="0"/>
              <a:t>仆人</a:t>
            </a:r>
            <a:r>
              <a:rPr lang="zh-CN" altLang="en-US" sz="4000" dirty="0">
                <a:solidFill>
                  <a:srgbClr val="FFFF00"/>
                </a:solidFill>
              </a:rPr>
              <a:t>不犯</a:t>
            </a:r>
            <a:r>
              <a:rPr lang="zh-CN" altLang="en-US" sz="4000" dirty="0"/>
              <a:t>任意妄为的</a:t>
            </a:r>
            <a:r>
              <a:rPr lang="zh-CN" altLang="en-US" sz="4000" dirty="0">
                <a:solidFill>
                  <a:srgbClr val="FFFF00"/>
                </a:solidFill>
              </a:rPr>
              <a:t>罪</a:t>
            </a:r>
            <a:r>
              <a:rPr lang="zh-CN" altLang="en-US" sz="4000" dirty="0"/>
              <a:t>，不容这罪辖制我，我便完全，免犯大罪。</a:t>
            </a:r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859EDA2A-4652-C679-AD61-54B80C9037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40110" y="357675"/>
            <a:ext cx="3511777" cy="873966"/>
          </a:xfrm>
        </p:spPr>
        <p:txBody>
          <a:bodyPr>
            <a:normAutofit/>
          </a:bodyPr>
          <a:lstStyle/>
          <a:p>
            <a:pPr algn="ctr"/>
            <a:r>
              <a:rPr lang="zh-CN" altLang="en-US" sz="4800" dirty="0"/>
              <a:t>詩</a:t>
            </a:r>
            <a:r>
              <a:rPr lang="en-US" altLang="zh-CN" sz="4800" dirty="0"/>
              <a:t>19:10-13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27233871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9B5580-2085-1657-414B-72291E3B66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sz="6000" dirty="0">
                <a:solidFill>
                  <a:schemeClr val="tx1"/>
                </a:solidFill>
              </a:rPr>
              <a:t>二．宝贵的圣经</a:t>
            </a:r>
            <a:endParaRPr lang="en-US" sz="6000" dirty="0">
              <a:solidFill>
                <a:schemeClr val="tx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9C04C8-1F03-A71D-07B6-47A3AC0890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1" y="2142067"/>
            <a:ext cx="11332028" cy="3649133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zh-CN" altLang="en-US" sz="4000" dirty="0">
                <a:solidFill>
                  <a:schemeClr val="tx1"/>
                </a:solidFill>
              </a:rPr>
              <a:t>圣经是极大的财富，且带来极大的快乐（</a:t>
            </a:r>
            <a:r>
              <a:rPr lang="en-US" altLang="zh-CN" sz="4000" dirty="0">
                <a:solidFill>
                  <a:schemeClr val="tx1"/>
                </a:solidFill>
              </a:rPr>
              <a:t>19:10</a:t>
            </a:r>
            <a:r>
              <a:rPr lang="zh-CN" altLang="en-US" sz="4000" dirty="0">
                <a:solidFill>
                  <a:schemeClr val="tx1"/>
                </a:solidFill>
              </a:rPr>
              <a:t>）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zh-CN" altLang="en-US" sz="4000" dirty="0">
                <a:solidFill>
                  <a:schemeClr val="tx1"/>
                </a:solidFill>
              </a:rPr>
              <a:t>圣经是保护的源头和获益的源头（</a:t>
            </a:r>
            <a:r>
              <a:rPr lang="en-US" altLang="zh-CN" sz="4000" dirty="0">
                <a:solidFill>
                  <a:schemeClr val="tx1"/>
                </a:solidFill>
              </a:rPr>
              <a:t>19:11</a:t>
            </a:r>
            <a:r>
              <a:rPr lang="zh-CN" altLang="en-US" sz="4000" dirty="0">
                <a:solidFill>
                  <a:schemeClr val="tx1"/>
                </a:solidFill>
              </a:rPr>
              <a:t>）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zh-CN" altLang="en-US" sz="4000" dirty="0">
                <a:solidFill>
                  <a:schemeClr val="tx1"/>
                </a:solidFill>
              </a:rPr>
              <a:t>圣经鉴察人心，潔净人的内心（</a:t>
            </a:r>
            <a:r>
              <a:rPr lang="en-US" altLang="zh-CN" sz="4000" dirty="0">
                <a:solidFill>
                  <a:schemeClr val="tx1"/>
                </a:solidFill>
              </a:rPr>
              <a:t>19:12</a:t>
            </a:r>
            <a:r>
              <a:rPr lang="zh-CN" altLang="en-US" sz="4000" dirty="0">
                <a:solidFill>
                  <a:schemeClr val="tx1"/>
                </a:solidFill>
              </a:rPr>
              <a:t>）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zh-CN" altLang="en-US" sz="4000" dirty="0">
                <a:solidFill>
                  <a:schemeClr val="tx1"/>
                </a:solidFill>
              </a:rPr>
              <a:t>圣经拦阻人犯所知道的和不知道的罪（</a:t>
            </a:r>
            <a:r>
              <a:rPr lang="en-US" altLang="zh-CN" sz="4000" dirty="0">
                <a:solidFill>
                  <a:schemeClr val="tx1"/>
                </a:solidFill>
              </a:rPr>
              <a:t>19:13</a:t>
            </a:r>
            <a:r>
              <a:rPr lang="zh-CN" altLang="en-US" sz="4000" dirty="0">
                <a:solidFill>
                  <a:schemeClr val="tx1"/>
                </a:solidFill>
              </a:rPr>
              <a:t>）</a:t>
            </a:r>
            <a:endParaRPr lang="en-US" altLang="zh-CN" sz="4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7918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9B5580-2085-1657-414B-72291E3B66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sz="6000" dirty="0">
                <a:solidFill>
                  <a:schemeClr val="tx1"/>
                </a:solidFill>
              </a:rPr>
              <a:t>三．委身於圣经</a:t>
            </a:r>
            <a:endParaRPr lang="en-US" sz="6000" dirty="0">
              <a:solidFill>
                <a:schemeClr val="tx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9C04C8-1F03-A71D-07B6-47A3AC0890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1" y="1912776"/>
            <a:ext cx="11332028" cy="4749281"/>
          </a:xfrm>
        </p:spPr>
        <p:txBody>
          <a:bodyPr>
            <a:normAutofit fontScale="92500" lnSpcReduction="10000"/>
          </a:bodyPr>
          <a:lstStyle/>
          <a:p>
            <a:pPr marL="36900" indent="0">
              <a:buNone/>
            </a:pPr>
            <a:r>
              <a:rPr lang="zh-CN" altLang="en-US" sz="4000" dirty="0">
                <a:solidFill>
                  <a:schemeClr val="tx1"/>
                </a:solidFill>
              </a:rPr>
              <a:t>詩</a:t>
            </a:r>
            <a:r>
              <a:rPr lang="en-US" altLang="zh-CN" sz="4000" dirty="0">
                <a:solidFill>
                  <a:schemeClr val="tx1"/>
                </a:solidFill>
              </a:rPr>
              <a:t>9:14 </a:t>
            </a:r>
            <a:r>
              <a:rPr lang="zh-CN" altLang="en-US" sz="4800" dirty="0">
                <a:solidFill>
                  <a:schemeClr val="tx1"/>
                </a:solidFill>
              </a:rPr>
              <a:t>耶和华－我的磐石，我的救赎主啊，愿我口中的</a:t>
            </a:r>
            <a:r>
              <a:rPr lang="zh-CN" altLang="en-US" sz="4800" dirty="0">
                <a:solidFill>
                  <a:srgbClr val="FFFF00"/>
                </a:solidFill>
              </a:rPr>
              <a:t>言语</a:t>
            </a:r>
            <a:r>
              <a:rPr lang="zh-CN" altLang="en-US" sz="4800" dirty="0"/>
              <a:t>、</a:t>
            </a:r>
            <a:r>
              <a:rPr lang="zh-CN" altLang="en-US" sz="4800" dirty="0">
                <a:solidFill>
                  <a:schemeClr val="tx1"/>
                </a:solidFill>
              </a:rPr>
              <a:t>心里的</a:t>
            </a:r>
            <a:r>
              <a:rPr lang="zh-CN" altLang="en-US" sz="4800" dirty="0">
                <a:solidFill>
                  <a:srgbClr val="FFFF00"/>
                </a:solidFill>
              </a:rPr>
              <a:t>意念</a:t>
            </a:r>
            <a:r>
              <a:rPr lang="zh-CN" altLang="en-US" sz="4800" dirty="0">
                <a:solidFill>
                  <a:schemeClr val="tx1"/>
                </a:solidFill>
              </a:rPr>
              <a:t>在你面前</a:t>
            </a:r>
            <a:r>
              <a:rPr lang="zh-CN" altLang="en-US" sz="4800" dirty="0">
                <a:solidFill>
                  <a:srgbClr val="FFFF00"/>
                </a:solidFill>
              </a:rPr>
              <a:t>蒙悦纳</a:t>
            </a:r>
            <a:r>
              <a:rPr lang="zh-CN" altLang="en-US" sz="4000" dirty="0"/>
              <a:t>。</a:t>
            </a:r>
            <a:endParaRPr lang="en-US" altLang="zh-CN" sz="4000" dirty="0"/>
          </a:p>
          <a:p>
            <a:pPr marL="36900" indent="0">
              <a:buNone/>
            </a:pPr>
            <a:endParaRPr lang="en-US" altLang="zh-CN" sz="4000" dirty="0"/>
          </a:p>
          <a:p>
            <a:pPr>
              <a:buFont typeface="Wingdings" panose="05000000000000000000" pitchFamily="2" charset="2"/>
              <a:buChar char="Ø"/>
            </a:pPr>
            <a:r>
              <a:rPr lang="zh-CN" altLang="en-US" sz="4800" dirty="0">
                <a:solidFill>
                  <a:schemeClr val="tx1"/>
                </a:solidFill>
              </a:rPr>
              <a:t>使我的言语符合圣经的教導</a:t>
            </a:r>
            <a:endParaRPr lang="en-US" altLang="zh-CN" sz="4800" dirty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zh-CN" altLang="en-US" sz="4800" dirty="0">
                <a:solidFill>
                  <a:schemeClr val="tx1"/>
                </a:solidFill>
              </a:rPr>
              <a:t>使我的思想符合圣经的教導</a:t>
            </a:r>
            <a:endParaRPr lang="en-US" altLang="zh-CN" sz="4800" dirty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zh-CN" altLang="en-US" sz="4800" dirty="0">
                <a:solidFill>
                  <a:schemeClr val="tx1"/>
                </a:solidFill>
              </a:rPr>
              <a:t>使我活在你的话语里面</a:t>
            </a:r>
          </a:p>
          <a:p>
            <a:endParaRPr lang="en-US" altLang="zh-CN" sz="4000" dirty="0"/>
          </a:p>
        </p:txBody>
      </p:sp>
    </p:spTree>
    <p:extLst>
      <p:ext uri="{BB962C8B-B14F-4D97-AF65-F5344CB8AC3E}">
        <p14:creationId xmlns:p14="http://schemas.microsoft.com/office/powerpoint/2010/main" val="25289005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C37A60-46E5-F181-7D79-EDB4C1E48A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5400" dirty="0">
                <a:solidFill>
                  <a:schemeClr val="tx1"/>
                </a:solidFill>
              </a:rPr>
              <a:t>圣经的完備性 </a:t>
            </a:r>
            <a:r>
              <a:rPr lang="en-US" altLang="zh-CN" sz="5400" dirty="0">
                <a:solidFill>
                  <a:schemeClr val="tx1"/>
                </a:solidFill>
              </a:rPr>
              <a:t>– </a:t>
            </a:r>
            <a:r>
              <a:rPr lang="zh-CN" altLang="en-US" sz="5400" dirty="0">
                <a:solidFill>
                  <a:schemeClr val="tx1"/>
                </a:solidFill>
              </a:rPr>
              <a:t>在啓示層面</a:t>
            </a:r>
            <a:endParaRPr lang="en-US" sz="5400" dirty="0">
              <a:solidFill>
                <a:schemeClr val="tx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122B3E-8E65-702C-277C-7906B16532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51250" indent="-514350">
              <a:buFont typeface="+mj-lt"/>
              <a:buAutoNum type="arabicPeriod"/>
            </a:pPr>
            <a:r>
              <a:rPr lang="zh-CN" altLang="en-US" sz="3200" dirty="0">
                <a:solidFill>
                  <a:schemeClr val="tx1"/>
                </a:solidFill>
              </a:rPr>
              <a:t>神的神能已将</a:t>
            </a:r>
            <a:r>
              <a:rPr lang="zh-CN" altLang="en-US" sz="3200" dirty="0">
                <a:solidFill>
                  <a:srgbClr val="FFFF00"/>
                </a:solidFill>
              </a:rPr>
              <a:t>一切</a:t>
            </a:r>
            <a:r>
              <a:rPr lang="zh-CN" altLang="en-US" sz="3200" dirty="0">
                <a:solidFill>
                  <a:schemeClr val="tx1"/>
                </a:solidFill>
              </a:rPr>
              <a:t>关乎生命和虔敬的事赐给我们，皆因我们认识那用自己荣耀和美德召我们的主。（彼后</a:t>
            </a:r>
            <a:r>
              <a:rPr lang="en-US" altLang="zh-CN" sz="3200" dirty="0">
                <a:solidFill>
                  <a:schemeClr val="tx1"/>
                </a:solidFill>
              </a:rPr>
              <a:t>1:3</a:t>
            </a:r>
            <a:r>
              <a:rPr lang="zh-CN" altLang="en-US" sz="3200" dirty="0">
                <a:solidFill>
                  <a:schemeClr val="tx1"/>
                </a:solidFill>
              </a:rPr>
              <a:t>）</a:t>
            </a:r>
            <a:endParaRPr lang="en-US" altLang="zh-CN" sz="3200" dirty="0">
              <a:solidFill>
                <a:schemeClr val="tx1"/>
              </a:solidFill>
            </a:endParaRPr>
          </a:p>
          <a:p>
            <a:pPr marL="551250" indent="-514350">
              <a:buFont typeface="+mj-lt"/>
              <a:buAutoNum type="arabicPeriod"/>
            </a:pPr>
            <a:r>
              <a:rPr lang="zh-CN" altLang="en-US" sz="3200" dirty="0">
                <a:solidFill>
                  <a:schemeClr val="tx1"/>
                </a:solidFill>
              </a:rPr>
              <a:t>圣经都是神所默示的，于教训、督责、使人归正、教导人学义都是有益的，叫属神的人得以完全，预备行</a:t>
            </a:r>
            <a:r>
              <a:rPr lang="zh-CN" altLang="en-US" sz="3200" dirty="0">
                <a:solidFill>
                  <a:srgbClr val="FFFF00"/>
                </a:solidFill>
              </a:rPr>
              <a:t>各样</a:t>
            </a:r>
            <a:r>
              <a:rPr lang="zh-CN" altLang="en-US" sz="3200" dirty="0">
                <a:solidFill>
                  <a:schemeClr val="tx1"/>
                </a:solidFill>
              </a:rPr>
              <a:t>的</a:t>
            </a:r>
            <a:r>
              <a:rPr lang="zh-CN" altLang="en-US" sz="3200" dirty="0">
                <a:solidFill>
                  <a:srgbClr val="FFFF00"/>
                </a:solidFill>
              </a:rPr>
              <a:t>善事</a:t>
            </a:r>
            <a:r>
              <a:rPr lang="zh-CN" altLang="en-US" sz="3200" dirty="0">
                <a:solidFill>
                  <a:schemeClr val="tx1"/>
                </a:solidFill>
              </a:rPr>
              <a:t>。”（提后</a:t>
            </a:r>
            <a:r>
              <a:rPr lang="en-US" altLang="zh-CN" sz="3200" dirty="0">
                <a:solidFill>
                  <a:schemeClr val="tx1"/>
                </a:solidFill>
              </a:rPr>
              <a:t>3:16-17</a:t>
            </a:r>
            <a:r>
              <a:rPr lang="zh-CN" altLang="en-US" sz="3200" dirty="0">
                <a:solidFill>
                  <a:schemeClr val="tx1"/>
                </a:solidFill>
              </a:rPr>
              <a:t>）</a:t>
            </a:r>
            <a:endParaRPr lang="en-US" altLang="zh-CN" sz="3200" dirty="0">
              <a:solidFill>
                <a:schemeClr val="tx1"/>
              </a:solidFill>
            </a:endParaRPr>
          </a:p>
          <a:p>
            <a:pPr marL="551250" indent="-514350">
              <a:buFont typeface="+mj-lt"/>
              <a:buAutoNum type="arabicPeriod"/>
            </a:pPr>
            <a:r>
              <a:rPr lang="zh-CN" altLang="en-US" sz="3200" dirty="0">
                <a:solidFill>
                  <a:schemeClr val="tx1"/>
                </a:solidFill>
              </a:rPr>
              <a:t>“凡我所吩咐的，你们都要谨守遵行，不可</a:t>
            </a:r>
            <a:r>
              <a:rPr lang="zh-CN" altLang="en-US" sz="3200" dirty="0">
                <a:solidFill>
                  <a:srgbClr val="FFFF00"/>
                </a:solidFill>
              </a:rPr>
              <a:t>加添</a:t>
            </a:r>
            <a:r>
              <a:rPr lang="zh-CN" altLang="en-US" sz="3200" dirty="0">
                <a:solidFill>
                  <a:schemeClr val="tx1"/>
                </a:solidFill>
              </a:rPr>
              <a:t>，也不可</a:t>
            </a:r>
            <a:r>
              <a:rPr lang="zh-CN" altLang="en-US" sz="3200" dirty="0">
                <a:solidFill>
                  <a:srgbClr val="FFFF00"/>
                </a:solidFill>
              </a:rPr>
              <a:t>删减</a:t>
            </a:r>
            <a:r>
              <a:rPr lang="zh-CN" altLang="en-US" sz="3200" dirty="0">
                <a:solidFill>
                  <a:schemeClr val="tx1"/>
                </a:solidFill>
              </a:rPr>
              <a:t>。”（申</a:t>
            </a:r>
            <a:r>
              <a:rPr lang="en-US" altLang="zh-CN" sz="3200" dirty="0">
                <a:solidFill>
                  <a:schemeClr val="tx1"/>
                </a:solidFill>
              </a:rPr>
              <a:t>12:32</a:t>
            </a:r>
            <a:r>
              <a:rPr lang="zh-CN" altLang="en-US" sz="3200" dirty="0">
                <a:solidFill>
                  <a:schemeClr val="tx1"/>
                </a:solidFill>
              </a:rPr>
              <a:t>）</a:t>
            </a:r>
            <a:endParaRPr lang="en-US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95215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5D46A9-7F4F-6088-7A92-43621C7AA7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5400" dirty="0">
                <a:solidFill>
                  <a:schemeClr val="tx1"/>
                </a:solidFill>
                <a:latin typeface="+mj-ea"/>
              </a:rPr>
              <a:t>圣经的完備性 </a:t>
            </a:r>
            <a:r>
              <a:rPr lang="en-US" altLang="zh-CN" sz="5400" dirty="0">
                <a:solidFill>
                  <a:schemeClr val="tx1"/>
                </a:solidFill>
                <a:latin typeface="+mj-ea"/>
              </a:rPr>
              <a:t>– </a:t>
            </a:r>
            <a:r>
              <a:rPr lang="zh-CN" altLang="en-US" sz="5400" dirty="0">
                <a:solidFill>
                  <a:schemeClr val="tx1"/>
                </a:solidFill>
                <a:latin typeface="+mj-ea"/>
              </a:rPr>
              <a:t>在應用層面</a:t>
            </a:r>
            <a:endParaRPr lang="en-US" sz="5400" dirty="0">
              <a:latin typeface="+mj-ea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1D687F-283C-17E4-1CD2-4B3CF6F1E3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51250" indent="-514350">
              <a:buFont typeface="+mj-lt"/>
              <a:buAutoNum type="arabicPeriod"/>
            </a:pPr>
            <a:r>
              <a:rPr lang="zh-CN" altLang="en-US" sz="3200" dirty="0">
                <a:solidFill>
                  <a:schemeClr val="tx1"/>
                </a:solidFill>
              </a:rPr>
              <a:t>激励我们遇到任何问题首先从圣经中找答案</a:t>
            </a:r>
            <a:endParaRPr lang="en-US" altLang="zh-CN" sz="3200" dirty="0">
              <a:solidFill>
                <a:schemeClr val="tx1"/>
              </a:solidFill>
            </a:endParaRPr>
          </a:p>
          <a:p>
            <a:pPr marL="551250" indent="-514350">
              <a:buFont typeface="+mj-lt"/>
              <a:buAutoNum type="arabicPeriod"/>
            </a:pPr>
            <a:r>
              <a:rPr lang="zh-CN" altLang="en-US" sz="3200" dirty="0">
                <a:solidFill>
                  <a:schemeClr val="tx1"/>
                </a:solidFill>
              </a:rPr>
              <a:t>警诫我们不要为圣经加添什么</a:t>
            </a:r>
            <a:endParaRPr lang="en-US" altLang="zh-CN" sz="3200" dirty="0">
              <a:solidFill>
                <a:schemeClr val="tx1"/>
              </a:solidFill>
            </a:endParaRPr>
          </a:p>
          <a:p>
            <a:pPr marL="551250" indent="-514350">
              <a:buFont typeface="+mj-lt"/>
              <a:buAutoNum type="arabicPeriod"/>
            </a:pPr>
            <a:r>
              <a:rPr lang="zh-CN" altLang="en-US" sz="3200" dirty="0">
                <a:solidFill>
                  <a:schemeClr val="tx1"/>
                </a:solidFill>
              </a:rPr>
              <a:t>提醒我们不要相信圣经以外的所谓次经、伪经，更不要相信现代的所谓新的“神的启示”</a:t>
            </a:r>
            <a:endParaRPr lang="en-US" altLang="zh-CN" sz="3200" dirty="0">
              <a:solidFill>
                <a:schemeClr val="tx1"/>
              </a:solidFill>
            </a:endParaRPr>
          </a:p>
          <a:p>
            <a:pPr marL="36900" indent="0">
              <a:buNone/>
            </a:pPr>
            <a:r>
              <a:rPr lang="zh-CN" altLang="en-US" sz="3200" dirty="0">
                <a:solidFill>
                  <a:schemeClr val="tx1"/>
                </a:solidFill>
              </a:rPr>
              <a:t>你们要谨慎，恐怕有人用他的理学和虚空的妄言，不照着基督，乃照</a:t>
            </a:r>
            <a:r>
              <a:rPr lang="zh-CN" altLang="en-US" sz="3200" dirty="0">
                <a:solidFill>
                  <a:srgbClr val="FFFF00"/>
                </a:solidFill>
              </a:rPr>
              <a:t>人间的遗传</a:t>
            </a:r>
            <a:r>
              <a:rPr lang="zh-CN" altLang="en-US" sz="3200" dirty="0">
                <a:solidFill>
                  <a:schemeClr val="tx1"/>
                </a:solidFill>
              </a:rPr>
              <a:t>和</a:t>
            </a:r>
            <a:r>
              <a:rPr lang="zh-CN" altLang="en-US" sz="3200" dirty="0">
                <a:solidFill>
                  <a:srgbClr val="FFFF00"/>
                </a:solidFill>
              </a:rPr>
              <a:t>世上的小学</a:t>
            </a:r>
            <a:r>
              <a:rPr lang="zh-CN" altLang="en-US" sz="3200" dirty="0">
                <a:solidFill>
                  <a:schemeClr val="tx1"/>
                </a:solidFill>
              </a:rPr>
              <a:t>，就把你们掳去。（西</a:t>
            </a:r>
            <a:r>
              <a:rPr lang="en-US" altLang="zh-CN" sz="3200" dirty="0">
                <a:solidFill>
                  <a:schemeClr val="tx1"/>
                </a:solidFill>
              </a:rPr>
              <a:t>2:8)</a:t>
            </a:r>
            <a:endParaRPr lang="en-US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0888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DB4A971-DA12-CA84-9FD0-2A47755798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2520" y="510383"/>
            <a:ext cx="8306959" cy="457263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5FA19F6-22B9-E4B1-06AA-C3A20F1F83A1}"/>
              </a:ext>
            </a:extLst>
          </p:cNvPr>
          <p:cNvSpPr txBox="1"/>
          <p:nvPr/>
        </p:nvSpPr>
        <p:spPr>
          <a:xfrm>
            <a:off x="1617329" y="5178708"/>
            <a:ext cx="334932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dirty="0"/>
              <a:t>唯獨聖經</a:t>
            </a:r>
            <a:endParaRPr lang="en-US" sz="60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C52C7D3-A96A-94FE-E3BC-4718CF1B8FA9}"/>
              </a:ext>
            </a:extLst>
          </p:cNvPr>
          <p:cNvSpPr txBox="1"/>
          <p:nvPr/>
        </p:nvSpPr>
        <p:spPr>
          <a:xfrm>
            <a:off x="7203262" y="5178708"/>
            <a:ext cx="325049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dirty="0"/>
              <a:t>唯讀聖經</a:t>
            </a:r>
            <a:endParaRPr lang="en-US" sz="60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F2ED64C-9D05-6099-7A31-480E723D29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4318" y="5125533"/>
            <a:ext cx="1363362" cy="1068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87545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80000"/>
                <a:lumMod val="80000"/>
              </a:schemeClr>
              <a:schemeClr val="bg2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64A12F0-8158-4372-9761-AD0A6ED30C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02A662A-5D69-A1AE-1342-20974AF907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7941" y="422783"/>
            <a:ext cx="10256118" cy="4922936"/>
          </a:xfrm>
          <a:prstGeom prst="rect">
            <a:avLst/>
          </a:prstGeom>
          <a:ln w="190500">
            <a:solidFill>
              <a:schemeClr val="tx1">
                <a:alpha val="7000"/>
              </a:schemeClr>
            </a:solidFill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8C6E5DF-05A9-A92F-F3A0-A11784B2E362}"/>
              </a:ext>
            </a:extLst>
          </p:cNvPr>
          <p:cNvSpPr txBox="1"/>
          <p:nvPr/>
        </p:nvSpPr>
        <p:spPr>
          <a:xfrm>
            <a:off x="525294" y="5700409"/>
            <a:ext cx="111414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/>
              <a:t>我們必須認識到我們將成為一座山巔之城</a:t>
            </a:r>
            <a:r>
              <a:rPr lang="zh-CN" altLang="en-US" dirty="0"/>
              <a:t>，</a:t>
            </a:r>
            <a:r>
              <a:rPr lang="zh-TW" altLang="en-US" dirty="0"/>
              <a:t>所有人的眼睛都在看著我們</a:t>
            </a:r>
            <a:r>
              <a:rPr lang="zh-CN" altLang="en-US" dirty="0"/>
              <a:t>。</a:t>
            </a:r>
            <a:r>
              <a:rPr lang="zh-TW" altLang="en-US" dirty="0"/>
              <a:t>因此如果我們在我們所做的這件事上對我們的上帝虛妄</a:t>
            </a:r>
            <a:r>
              <a:rPr lang="zh-CN" altLang="en-US" dirty="0"/>
              <a:t>，</a:t>
            </a:r>
            <a:r>
              <a:rPr lang="zh-TW" altLang="en-US" dirty="0"/>
              <a:t>從而導致祂從我們身上撤回目前的幫助</a:t>
            </a:r>
            <a:r>
              <a:rPr lang="zh-CN" altLang="en-US" dirty="0"/>
              <a:t>，</a:t>
            </a:r>
            <a:r>
              <a:rPr lang="zh-TW" altLang="en-US" dirty="0"/>
              <a:t>我們將成為全世界的傳說和笑柄</a:t>
            </a:r>
            <a:r>
              <a:rPr lang="zh-CN" altLang="en-US" dirty="0"/>
              <a:t>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92853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5D46A9-7F4F-6088-7A92-43621C7AA7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469641"/>
            <a:ext cx="10353762" cy="970450"/>
          </a:xfrm>
        </p:spPr>
        <p:txBody>
          <a:bodyPr>
            <a:normAutofit/>
          </a:bodyPr>
          <a:lstStyle/>
          <a:p>
            <a:r>
              <a:rPr lang="zh-CN" altLang="en-US" sz="5400" dirty="0">
                <a:solidFill>
                  <a:schemeClr val="tx1"/>
                </a:solidFill>
              </a:rPr>
              <a:t>完備的聖經</a:t>
            </a:r>
            <a:endParaRPr lang="en-US" sz="5400" dirty="0">
              <a:solidFill>
                <a:schemeClr val="tx1"/>
              </a:solidFill>
              <a:latin typeface="+mj-ea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1D687F-283C-17E4-1CD2-4B3CF6F1E3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9003" y="1685796"/>
            <a:ext cx="11383346" cy="4780318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zh-TW" altLang="en-US" sz="4000" dirty="0">
                <a:solidFill>
                  <a:schemeClr val="tx1"/>
                </a:solidFill>
                <a:latin typeface="FZShuTi (Body)"/>
              </a:rPr>
              <a:t>聖經是我們得救和在世上如何過敬虔生活的完備指導</a:t>
            </a:r>
            <a:r>
              <a:rPr lang="zh-CN" altLang="en-US" sz="4000" dirty="0">
                <a:solidFill>
                  <a:schemeClr val="tx1"/>
                </a:solidFill>
                <a:latin typeface="FZShuTi (Body)"/>
              </a:rPr>
              <a:t>。</a:t>
            </a:r>
            <a:endParaRPr lang="zh-TW" altLang="en-US" sz="4000" dirty="0">
              <a:solidFill>
                <a:schemeClr val="tx1"/>
              </a:solidFill>
              <a:latin typeface="FZShuTi (Body)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zh-TW" altLang="en-US" sz="4000" dirty="0">
                <a:solidFill>
                  <a:schemeClr val="tx1"/>
                </a:solidFill>
                <a:latin typeface="FZShuTi (Body)"/>
              </a:rPr>
              <a:t>圣经是神賜給祂的兒女极大的财富</a:t>
            </a:r>
            <a:r>
              <a:rPr lang="zh-CN" altLang="en-US" sz="4000" dirty="0">
                <a:solidFill>
                  <a:schemeClr val="tx1"/>
                </a:solidFill>
                <a:latin typeface="FZShuTi (Body)"/>
              </a:rPr>
              <a:t>，</a:t>
            </a:r>
            <a:r>
              <a:rPr lang="zh-TW" altLang="en-US" sz="4000" dirty="0">
                <a:solidFill>
                  <a:schemeClr val="tx1"/>
                </a:solidFill>
                <a:latin typeface="FZShuTi (Body)"/>
              </a:rPr>
              <a:t>是一切智慧的源頭</a:t>
            </a:r>
            <a:r>
              <a:rPr lang="zh-CN" altLang="en-US" sz="4000" dirty="0">
                <a:solidFill>
                  <a:schemeClr val="tx1"/>
                </a:solidFill>
                <a:latin typeface="FZShuTi (Body)"/>
              </a:rPr>
              <a:t>。</a:t>
            </a:r>
            <a:endParaRPr lang="zh-TW" altLang="en-US" sz="4000" dirty="0">
              <a:solidFill>
                <a:schemeClr val="tx1"/>
              </a:solidFill>
              <a:latin typeface="FZShuTi (Body)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zh-TW" altLang="en-US" sz="4000" dirty="0">
                <a:solidFill>
                  <a:schemeClr val="tx1"/>
                </a:solidFill>
                <a:latin typeface="FZShuTi (Body)"/>
              </a:rPr>
              <a:t>只有當我們把聖經的教導應用</a:t>
            </a:r>
            <a:r>
              <a:rPr lang="zh-CN" altLang="en-US" sz="4000" dirty="0">
                <a:solidFill>
                  <a:schemeClr val="tx1"/>
                </a:solidFill>
                <a:latin typeface="FZShuTi (Body)"/>
              </a:rPr>
              <a:t>到</a:t>
            </a:r>
            <a:r>
              <a:rPr lang="zh-TW" altLang="en-US" sz="4000" dirty="0">
                <a:solidFill>
                  <a:schemeClr val="tx1"/>
                </a:solidFill>
                <a:latin typeface="FZShuTi (Body)"/>
              </a:rPr>
              <a:t>個人生活和公共生活中去</a:t>
            </a:r>
            <a:r>
              <a:rPr lang="zh-CN" altLang="en-US" sz="4000" dirty="0">
                <a:solidFill>
                  <a:schemeClr val="tx1"/>
                </a:solidFill>
                <a:latin typeface="FZShuTi (Body)"/>
              </a:rPr>
              <a:t>，</a:t>
            </a:r>
            <a:r>
              <a:rPr lang="zh-TW" altLang="en-US" sz="4000" dirty="0">
                <a:solidFill>
                  <a:schemeClr val="tx1"/>
                </a:solidFill>
                <a:latin typeface="FZShuTi (Body)"/>
              </a:rPr>
              <a:t>順服聖靈的帶領</a:t>
            </a:r>
            <a:r>
              <a:rPr lang="zh-CN" altLang="en-US" sz="4000" dirty="0">
                <a:solidFill>
                  <a:schemeClr val="tx1"/>
                </a:solidFill>
                <a:latin typeface="FZShuTi (Body)"/>
              </a:rPr>
              <a:t>，</a:t>
            </a:r>
            <a:r>
              <a:rPr lang="zh-TW" altLang="en-US" sz="4000" dirty="0">
                <a:solidFill>
                  <a:schemeClr val="tx1"/>
                </a:solidFill>
                <a:latin typeface="FZShuTi (Body)"/>
              </a:rPr>
              <a:t>才能合神的心意</a:t>
            </a:r>
            <a:r>
              <a:rPr lang="zh-CN" altLang="en-US" sz="4000" dirty="0">
                <a:solidFill>
                  <a:schemeClr val="tx1"/>
                </a:solidFill>
                <a:latin typeface="FZShuTi (Body)"/>
              </a:rPr>
              <a:t>，</a:t>
            </a:r>
            <a:r>
              <a:rPr lang="zh-TW" altLang="en-US" sz="4000" dirty="0">
                <a:solidFill>
                  <a:schemeClr val="tx1"/>
                </a:solidFill>
                <a:latin typeface="FZShuTi (Body)"/>
              </a:rPr>
              <a:t>得神的祝福</a:t>
            </a:r>
            <a:r>
              <a:rPr lang="zh-CN" altLang="en-US" sz="4000" dirty="0">
                <a:solidFill>
                  <a:schemeClr val="tx1"/>
                </a:solidFill>
                <a:latin typeface="FZShuTi (Body)"/>
              </a:rPr>
              <a:t>。</a:t>
            </a:r>
            <a:endParaRPr lang="zh-TW" altLang="en-US" sz="4000" dirty="0">
              <a:solidFill>
                <a:schemeClr val="tx1"/>
              </a:solidFill>
              <a:latin typeface="FZShuTi (Body)"/>
            </a:endParaRPr>
          </a:p>
        </p:txBody>
      </p:sp>
    </p:spTree>
    <p:extLst>
      <p:ext uri="{BB962C8B-B14F-4D97-AF65-F5344CB8AC3E}">
        <p14:creationId xmlns:p14="http://schemas.microsoft.com/office/powerpoint/2010/main" val="299297714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late">
  <a:themeElements>
    <a:clrScheme name="Slate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BC451B"/>
      </a:accent1>
      <a:accent2>
        <a:srgbClr val="D3BA68"/>
      </a:accent2>
      <a:accent3>
        <a:srgbClr val="BB8640"/>
      </a:accent3>
      <a:accent4>
        <a:srgbClr val="AD9277"/>
      </a:accent4>
      <a:accent5>
        <a:srgbClr val="A55A43"/>
      </a:accent5>
      <a:accent6>
        <a:srgbClr val="AD9D7B"/>
      </a:accent6>
      <a:hlink>
        <a:srgbClr val="E98052"/>
      </a:hlink>
      <a:folHlink>
        <a:srgbClr val="F4B69B"/>
      </a:folHlink>
    </a:clrScheme>
    <a:fontScheme name="Slate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" id="{C3F70B94-7CE9-428E-ADC1-3269CC2C3385}" vid="{3F2DE9A5-64E6-437C-A389-CC4477E817E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11626</TotalTime>
  <Words>812</Words>
  <Application>Microsoft Office PowerPoint</Application>
  <PresentationFormat>Widescreen</PresentationFormat>
  <Paragraphs>48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FZShuTi (Body)</vt:lpstr>
      <vt:lpstr>Calibri</vt:lpstr>
      <vt:lpstr>Calisto MT</vt:lpstr>
      <vt:lpstr>Wingdings</vt:lpstr>
      <vt:lpstr>Wingdings 2</vt:lpstr>
      <vt:lpstr>Slate</vt:lpstr>
      <vt:lpstr>完備的聖經</vt:lpstr>
      <vt:lpstr>PowerPoint Presentation</vt:lpstr>
      <vt:lpstr>PowerPoint Presentation</vt:lpstr>
      <vt:lpstr>一．完備的聖經</vt:lpstr>
      <vt:lpstr>PowerPoint Presentation</vt:lpstr>
      <vt:lpstr>二．宝贵的圣经</vt:lpstr>
      <vt:lpstr>三．委身於圣经</vt:lpstr>
      <vt:lpstr>圣经的完備性 – 在啓示層面</vt:lpstr>
      <vt:lpstr>圣经的完備性 – 在應用層面</vt:lpstr>
      <vt:lpstr>PowerPoint Presentation</vt:lpstr>
      <vt:lpstr>PowerPoint Presentation</vt:lpstr>
      <vt:lpstr>完備的聖經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bao z</dc:creator>
  <cp:lastModifiedBy>CL-Grp2</cp:lastModifiedBy>
  <cp:revision>297</cp:revision>
  <dcterms:created xsi:type="dcterms:W3CDTF">2022-06-16T15:48:39Z</dcterms:created>
  <dcterms:modified xsi:type="dcterms:W3CDTF">2024-08-21T05:14:08Z</dcterms:modified>
</cp:coreProperties>
</file>