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9" r:id="rId11"/>
    <p:sldId id="267" r:id="rId12"/>
    <p:sldId id="270" r:id="rId13"/>
    <p:sldId id="268" r:id="rId14"/>
    <p:sldId id="257" r:id="rId15"/>
    <p:sldId id="271" r:id="rId16"/>
    <p:sldId id="272" r:id="rId17"/>
    <p:sldId id="273" r:id="rId18"/>
    <p:sldId id="274" r:id="rId19"/>
    <p:sldId id="278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6" r:id="rId31"/>
    <p:sldId id="288" r:id="rId32"/>
    <p:sldId id="289" r:id="rId33"/>
    <p:sldId id="290" r:id="rId34"/>
  </p:sldIdLst>
  <p:sldSz cx="18288000" cy="10287000"/>
  <p:notesSz cx="6858000" cy="9144000"/>
  <p:embeddedFontLst>
    <p:embeddedFont>
      <p:font typeface="KaiTi" panose="02010609060101010101" pitchFamily="49" charset="-122"/>
      <p:regular r:id="rId35"/>
    </p:embeddedFont>
    <p:embeddedFont>
      <p:font typeface="宋体" panose="02010600030101010101" pitchFamily="2" charset="-122"/>
      <p:regular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2" autoAdjust="0"/>
  </p:normalViewPr>
  <p:slideViewPr>
    <p:cSldViewPr>
      <p:cViewPr varScale="1">
        <p:scale>
          <a:sx n="60" d="100"/>
          <a:sy n="60" d="100"/>
        </p:scale>
        <p:origin x="200" y="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barna.com/research/new-marriage-and-divorce-statistics-released/" TargetMode="External"/><Relationship Id="rId4" Type="http://schemas.openxmlformats.org/officeDocument/2006/relationships/image" Target="../media/image3.png"/></Relationships>
</file>

<file path=ppt/slides/_rels/slide11.xml.rels><?xml version="1.0" encoding="UTF-8" standalone="yes"?>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about:blank" TargetMode="External"/><Relationship Id="rId4" Type="http://schemas.openxmlformats.org/officeDocument/2006/relationships/image" Target="../media/image3.png"/></Relationships>
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barna.com/research/new-marriage-and-divorce-statistics-released/" TargetMode="Externa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barna.com/research/new-marriage-and-divorce-statistics-released/" TargetMode="Externa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B43F6C3-22AC-2E26-BAC5-35DCF23A8A31}"/>
              </a:ext>
            </a:extLst>
          </p:cNvPr>
          <p:cNvSpPr txBox="1"/>
          <p:nvPr/>
        </p:nvSpPr>
        <p:spPr>
          <a:xfrm>
            <a:off x="914400" y="1562100"/>
            <a:ext cx="1034129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t"/>
            <a:r>
              <a:rPr lang="en-US" altLang="zh-CN" sz="48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21.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又当存敬畏基督的心，彼此顺服。</a:t>
            </a:r>
          </a:p>
          <a:p>
            <a:endParaRPr kumimoji="1" lang="zh-CN" altLang="en-US" sz="48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AF22ABE-4577-AA48-ED3A-F7AD0240D0A0}"/>
              </a:ext>
            </a:extLst>
          </p:cNvPr>
          <p:cNvSpPr txBox="1"/>
          <p:nvPr/>
        </p:nvSpPr>
        <p:spPr>
          <a:xfrm>
            <a:off x="5638800" y="411319"/>
            <a:ext cx="66415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zh-CN" altLang="en-US" sz="6000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</a:rPr>
              <a:t>读经（弗</a:t>
            </a:r>
            <a:r>
              <a:rPr lang="en-US" altLang="zh-CN" sz="6000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</a:rPr>
              <a:t>5:21-33</a:t>
            </a:r>
            <a:r>
              <a:rPr lang="zh-CN" altLang="en-US" sz="6000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</a:rPr>
              <a:t>）</a:t>
            </a:r>
            <a:endParaRPr kumimoji="1" lang="zh-CN" altLang="en-US" sz="6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59CCF25-2E74-9863-7B23-2AB812616CC1}"/>
              </a:ext>
            </a:extLst>
          </p:cNvPr>
          <p:cNvSpPr txBox="1"/>
          <p:nvPr/>
        </p:nvSpPr>
        <p:spPr>
          <a:xfrm>
            <a:off x="914399" y="2307526"/>
            <a:ext cx="1645920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22.</a:t>
            </a: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你们作妻子的，当顺服自己的丈夫，如同顺服主。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23.</a:t>
            </a: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因为丈夫是妻子的头，如同基督是教会的头；他又是教会全体的救主。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24.</a:t>
            </a: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教会怎样顺服基督，妻子也要怎样凡事顺服丈夫。 </a:t>
            </a:r>
          </a:p>
          <a:p>
            <a:endParaRPr kumimoji="1"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727321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B43F6C3-22AC-2E26-BAC5-35DCF23A8A31}"/>
              </a:ext>
            </a:extLst>
          </p:cNvPr>
          <p:cNvSpPr txBox="1"/>
          <p:nvPr/>
        </p:nvSpPr>
        <p:spPr>
          <a:xfrm>
            <a:off x="914401" y="1562100"/>
            <a:ext cx="169164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25.</a:t>
            </a: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你们作丈夫的，要爱你们的妻子，正如基督爱教会，为教会舍己。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26.</a:t>
            </a: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要用水藉着道把教会洗净，成为圣洁，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27.</a:t>
            </a: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可以献给自己，作个荣耀的教会，毫无玷污、皱纹等类的病，乃是圣洁没有瑕疵的。</a:t>
            </a:r>
            <a:endParaRPr lang="en-US" altLang="zh-CN" sz="4800" b="0" i="0" dirty="0">
              <a:solidFill>
                <a:schemeClr val="bg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 fontAlgn="t">
              <a:lnSpc>
                <a:spcPct val="150000"/>
              </a:lnSpc>
            </a:pP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 </a:t>
            </a:r>
            <a:endParaRPr lang="zh-CN" altLang="en-US" sz="48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endParaRPr kumimoji="1" lang="zh-CN" altLang="en-US" sz="48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AF22ABE-4577-AA48-ED3A-F7AD0240D0A0}"/>
              </a:ext>
            </a:extLst>
          </p:cNvPr>
          <p:cNvSpPr txBox="1"/>
          <p:nvPr/>
        </p:nvSpPr>
        <p:spPr>
          <a:xfrm>
            <a:off x="5638800" y="411319"/>
            <a:ext cx="66415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zh-CN" altLang="en-US" sz="6000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</a:rPr>
              <a:t>读经（弗</a:t>
            </a:r>
            <a:r>
              <a:rPr lang="en-US" altLang="zh-CN" sz="6000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</a:rPr>
              <a:t>5:21-33</a:t>
            </a:r>
            <a:r>
              <a:rPr lang="zh-CN" altLang="en-US" sz="6000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</a:rPr>
              <a:t>）</a:t>
            </a:r>
            <a:endParaRPr kumimoji="1"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val="2007686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B43F6C3-22AC-2E26-BAC5-35DCF23A8A31}"/>
              </a:ext>
            </a:extLst>
          </p:cNvPr>
          <p:cNvSpPr txBox="1"/>
          <p:nvPr/>
        </p:nvSpPr>
        <p:spPr>
          <a:xfrm>
            <a:off x="914401" y="1562100"/>
            <a:ext cx="16916400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28.</a:t>
            </a: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丈夫也当照样爱妻子，如同爱自己的身子；爱妻子便是爱自己了。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29.</a:t>
            </a: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从来没有人恨恶自己的身子，总是保养顾惜，正像基督待教会一样，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30.</a:t>
            </a: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因我们是他身上的肢体。</a:t>
            </a:r>
          </a:p>
          <a:p>
            <a:pPr algn="l" fontAlgn="t">
              <a:lnSpc>
                <a:spcPct val="150000"/>
              </a:lnSpc>
            </a:pP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 </a:t>
            </a:r>
            <a:endParaRPr lang="zh-CN" altLang="en-US" sz="48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algn="l" fontAlgn="t"/>
            <a:endParaRPr lang="zh-CN" altLang="en-US" sz="4800" b="0" i="0" dirty="0">
              <a:solidFill>
                <a:schemeClr val="bg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kumimoji="1" lang="zh-CN" altLang="en-US" sz="48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AF22ABE-4577-AA48-ED3A-F7AD0240D0A0}"/>
              </a:ext>
            </a:extLst>
          </p:cNvPr>
          <p:cNvSpPr txBox="1"/>
          <p:nvPr/>
        </p:nvSpPr>
        <p:spPr>
          <a:xfrm>
            <a:off x="5638800" y="411319"/>
            <a:ext cx="66415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zh-CN" altLang="en-US" sz="6000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</a:rPr>
              <a:t>读经（弗</a:t>
            </a:r>
            <a:r>
              <a:rPr lang="en-US" altLang="zh-CN" sz="6000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</a:rPr>
              <a:t>5:21-33</a:t>
            </a:r>
            <a:r>
              <a:rPr lang="zh-CN" altLang="en-US" sz="6000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</a:rPr>
              <a:t>）</a:t>
            </a:r>
            <a:endParaRPr kumimoji="1"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val="3369175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B43F6C3-22AC-2E26-BAC5-35DCF23A8A31}"/>
              </a:ext>
            </a:extLst>
          </p:cNvPr>
          <p:cNvSpPr txBox="1"/>
          <p:nvPr/>
        </p:nvSpPr>
        <p:spPr>
          <a:xfrm>
            <a:off x="914401" y="1562100"/>
            <a:ext cx="16916400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31.</a:t>
            </a: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为这个缘故，人要离开父母，与妻子连合，二人成为一体。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32.</a:t>
            </a: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这是极大的奥秘，但我是指着基督和教会说的。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33.</a:t>
            </a: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然而，你们各人都当爱妻子，如同爱自己一样。妻子也当敬重她的丈夫。</a:t>
            </a:r>
          </a:p>
          <a:p>
            <a:pPr algn="l" fontAlgn="t">
              <a:lnSpc>
                <a:spcPct val="150000"/>
              </a:lnSpc>
            </a:pPr>
            <a:r>
              <a:rPr lang="zh-CN" altLang="en-US" sz="4800" b="0" i="0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 </a:t>
            </a:r>
          </a:p>
          <a:p>
            <a:pPr algn="l" fontAlgn="t"/>
            <a:endParaRPr lang="zh-CN" altLang="en-US" sz="4800" b="0" i="0" dirty="0">
              <a:solidFill>
                <a:schemeClr val="bg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kumimoji="1" lang="zh-CN" altLang="en-US" sz="48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AF22ABE-4577-AA48-ED3A-F7AD0240D0A0}"/>
              </a:ext>
            </a:extLst>
          </p:cNvPr>
          <p:cNvSpPr txBox="1"/>
          <p:nvPr/>
        </p:nvSpPr>
        <p:spPr>
          <a:xfrm>
            <a:off x="5638800" y="411319"/>
            <a:ext cx="66415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zh-CN" altLang="en-US" sz="6000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</a:rPr>
              <a:t>读经（弗</a:t>
            </a:r>
            <a:r>
              <a:rPr lang="en-US" altLang="zh-CN" sz="6000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</a:rPr>
              <a:t>5:21-33</a:t>
            </a:r>
            <a:r>
              <a:rPr lang="zh-CN" altLang="en-US" sz="6000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</a:rPr>
              <a:t>）</a:t>
            </a:r>
            <a:endParaRPr kumimoji="1"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val="1627579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7585" y="6677836"/>
            <a:ext cx="8393900" cy="5692114"/>
          </a:xfrm>
          <a:custGeom>
            <a:avLst/>
            <a:gdLst/>
            <a:ahLst/>
            <a:cxnLst/>
            <a:rect l="l" t="t" r="r" b="b"/>
            <a:pathLst>
              <a:path w="8393900" h="5692114">
                <a:moveTo>
                  <a:pt x="0" y="0"/>
                </a:moveTo>
                <a:lnTo>
                  <a:pt x="8393900" y="0"/>
                </a:lnTo>
                <a:lnTo>
                  <a:pt x="8393900" y="5692113"/>
                </a:lnTo>
                <a:lnTo>
                  <a:pt x="0" y="5692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9828669" y="1028700"/>
            <a:ext cx="6429375" cy="8229600"/>
          </a:xfrm>
          <a:custGeom>
            <a:avLst/>
            <a:gdLst/>
            <a:ahLst/>
            <a:cxnLst/>
            <a:rect l="l" t="t" r="r" b="b"/>
            <a:pathLst>
              <a:path w="6429375" h="8229600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4"/>
          <p:cNvSpPr txBox="1"/>
          <p:nvPr/>
        </p:nvSpPr>
        <p:spPr>
          <a:xfrm>
            <a:off x="2078703" y="2670222"/>
            <a:ext cx="8945428" cy="128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en-US" sz="7500" spc="15" dirty="0" err="1">
                <a:solidFill>
                  <a:srgbClr val="002060"/>
                </a:solidFill>
                <a:latin typeface="+mj-ea"/>
                <a:ea typeface="+mj-ea"/>
              </a:rPr>
              <a:t>主日证道</a:t>
            </a:r>
            <a:endParaRPr lang="en-US" sz="7500" spc="15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531186" y="-555322"/>
            <a:ext cx="3796386" cy="3597075"/>
          </a:xfrm>
          <a:custGeom>
            <a:avLst/>
            <a:gdLst/>
            <a:ahLst/>
            <a:cxnLst/>
            <a:rect l="l" t="t" r="r" b="b"/>
            <a:pathLst>
              <a:path w="3796386" h="3597075">
                <a:moveTo>
                  <a:pt x="0" y="0"/>
                </a:moveTo>
                <a:lnTo>
                  <a:pt x="3796385" y="0"/>
                </a:lnTo>
                <a:lnTo>
                  <a:pt x="3796385" y="3597076"/>
                </a:lnTo>
                <a:lnTo>
                  <a:pt x="0" y="3597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5A699100-0901-0133-1710-3FEBF9E78C7B}"/>
              </a:ext>
            </a:extLst>
          </p:cNvPr>
          <p:cNvSpPr txBox="1"/>
          <p:nvPr/>
        </p:nvSpPr>
        <p:spPr>
          <a:xfrm>
            <a:off x="2029956" y="4365542"/>
            <a:ext cx="8945428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en-US" sz="6000" spc="15" dirty="0" err="1">
                <a:solidFill>
                  <a:srgbClr val="000000"/>
                </a:solidFill>
                <a:latin typeface="+mj-ea"/>
                <a:ea typeface="+mj-ea"/>
              </a:rPr>
              <a:t>以弗所书</a:t>
            </a:r>
            <a:r>
              <a:rPr lang="zh-CN" altLang="en-US" sz="6000" spc="15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en-US" altLang="zh-CN" sz="6000" spc="15" dirty="0">
                <a:solidFill>
                  <a:srgbClr val="000000"/>
                </a:solidFill>
                <a:latin typeface="+mj-ea"/>
                <a:ea typeface="+mj-ea"/>
              </a:rPr>
              <a:t>5:21-33</a:t>
            </a:r>
            <a:endParaRPr lang="en-US" sz="6000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D849A3F-6CC7-B546-8445-BF2B39EFF164}"/>
              </a:ext>
            </a:extLst>
          </p:cNvPr>
          <p:cNvSpPr txBox="1"/>
          <p:nvPr/>
        </p:nvSpPr>
        <p:spPr>
          <a:xfrm>
            <a:off x="5016381" y="7810500"/>
            <a:ext cx="30700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800" b="1" dirty="0">
                <a:latin typeface="+mj-ea"/>
                <a:ea typeface="+mj-ea"/>
              </a:rPr>
              <a:t>5/26/2024</a:t>
            </a:r>
            <a:endParaRPr kumimoji="1" lang="zh-CN" altLang="en-US" sz="48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37185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7585" y="6677836"/>
            <a:ext cx="8393900" cy="5692114"/>
          </a:xfrm>
          <a:custGeom>
            <a:avLst/>
            <a:gdLst/>
            <a:ahLst/>
            <a:cxnLst/>
            <a:rect l="l" t="t" r="r" b="b"/>
            <a:pathLst>
              <a:path w="8393900" h="5692114">
                <a:moveTo>
                  <a:pt x="0" y="0"/>
                </a:moveTo>
                <a:lnTo>
                  <a:pt x="8393900" y="0"/>
                </a:lnTo>
                <a:lnTo>
                  <a:pt x="8393900" y="5692113"/>
                </a:lnTo>
                <a:lnTo>
                  <a:pt x="0" y="5692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9828669" y="1028700"/>
            <a:ext cx="6429375" cy="8229600"/>
          </a:xfrm>
          <a:custGeom>
            <a:avLst/>
            <a:gdLst/>
            <a:ahLst/>
            <a:cxnLst/>
            <a:rect l="l" t="t" r="r" b="b"/>
            <a:pathLst>
              <a:path w="6429375" h="8229600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>
          <a:xfrm>
            <a:off x="-531186" y="-555322"/>
            <a:ext cx="3796386" cy="3597075"/>
          </a:xfrm>
          <a:custGeom>
            <a:avLst/>
            <a:gdLst/>
            <a:ahLst/>
            <a:cxnLst/>
            <a:rect l="l" t="t" r="r" b="b"/>
            <a:pathLst>
              <a:path w="3796386" h="3597075">
                <a:moveTo>
                  <a:pt x="0" y="0"/>
                </a:moveTo>
                <a:lnTo>
                  <a:pt x="3796385" y="0"/>
                </a:lnTo>
                <a:lnTo>
                  <a:pt x="3796385" y="3597076"/>
                </a:lnTo>
                <a:lnTo>
                  <a:pt x="0" y="3597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5A699100-0901-0133-1710-3FEBF9E78C7B}"/>
              </a:ext>
            </a:extLst>
          </p:cNvPr>
          <p:cNvSpPr txBox="1"/>
          <p:nvPr/>
        </p:nvSpPr>
        <p:spPr>
          <a:xfrm>
            <a:off x="1114207" y="1409700"/>
            <a:ext cx="8945428" cy="2643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zh-CN" altLang="en-US" sz="6000" spc="15" dirty="0">
                <a:solidFill>
                  <a:srgbClr val="000000"/>
                </a:solidFill>
                <a:latin typeface="+mn-ea"/>
              </a:rPr>
              <a:t>那人独居不好</a:t>
            </a:r>
            <a:endParaRPr lang="en-US" altLang="zh-CN" sz="6000" spc="15" dirty="0">
              <a:solidFill>
                <a:srgbClr val="000000"/>
              </a:solidFill>
              <a:latin typeface="+mn-ea"/>
            </a:endParaRPr>
          </a:p>
          <a:p>
            <a:pPr algn="ctr">
              <a:lnSpc>
                <a:spcPts val="11025"/>
              </a:lnSpc>
            </a:pPr>
            <a:r>
              <a:rPr lang="zh-CN" altLang="en-US" sz="6000" spc="15" dirty="0">
                <a:solidFill>
                  <a:srgbClr val="000000"/>
                </a:solidFill>
                <a:latin typeface="+mj-ea"/>
                <a:ea typeface="+mj-ea"/>
              </a:rPr>
              <a:t>              </a:t>
            </a:r>
            <a:r>
              <a:rPr lang="zh-CN" altLang="en-US" sz="4800" spc="15" dirty="0">
                <a:solidFill>
                  <a:srgbClr val="000000"/>
                </a:solidFill>
                <a:latin typeface="+mj-ea"/>
                <a:ea typeface="+mj-ea"/>
              </a:rPr>
              <a:t>～创</a:t>
            </a:r>
            <a:r>
              <a:rPr lang="en-US" altLang="zh-CN" sz="4800" spc="15" dirty="0">
                <a:solidFill>
                  <a:srgbClr val="000000"/>
                </a:solidFill>
                <a:latin typeface="+mj-ea"/>
                <a:ea typeface="+mj-ea"/>
              </a:rPr>
              <a:t>2:18</a:t>
            </a:r>
            <a:endParaRPr lang="en-US" sz="4800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33875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7585" y="6677836"/>
            <a:ext cx="8393900" cy="5692114"/>
          </a:xfrm>
          <a:custGeom>
            <a:avLst/>
            <a:gdLst/>
            <a:ahLst/>
            <a:cxnLst/>
            <a:rect l="l" t="t" r="r" b="b"/>
            <a:pathLst>
              <a:path w="8393900" h="5692114">
                <a:moveTo>
                  <a:pt x="0" y="0"/>
                </a:moveTo>
                <a:lnTo>
                  <a:pt x="8393900" y="0"/>
                </a:lnTo>
                <a:lnTo>
                  <a:pt x="8393900" y="5692113"/>
                </a:lnTo>
                <a:lnTo>
                  <a:pt x="0" y="5692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9828669" y="1028700"/>
            <a:ext cx="6429375" cy="8229600"/>
          </a:xfrm>
          <a:custGeom>
            <a:avLst/>
            <a:gdLst/>
            <a:ahLst/>
            <a:cxnLst/>
            <a:rect l="l" t="t" r="r" b="b"/>
            <a:pathLst>
              <a:path w="6429375" h="8229600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>
          <a:xfrm>
            <a:off x="-531186" y="-555322"/>
            <a:ext cx="3796386" cy="3597075"/>
          </a:xfrm>
          <a:custGeom>
            <a:avLst/>
            <a:gdLst/>
            <a:ahLst/>
            <a:cxnLst/>
            <a:rect l="l" t="t" r="r" b="b"/>
            <a:pathLst>
              <a:path w="3796386" h="3597075">
                <a:moveTo>
                  <a:pt x="0" y="0"/>
                </a:moveTo>
                <a:lnTo>
                  <a:pt x="3796385" y="0"/>
                </a:lnTo>
                <a:lnTo>
                  <a:pt x="3796385" y="3597076"/>
                </a:lnTo>
                <a:lnTo>
                  <a:pt x="0" y="3597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5A699100-0901-0133-1710-3FEBF9E78C7B}"/>
              </a:ext>
            </a:extLst>
          </p:cNvPr>
          <p:cNvSpPr txBox="1"/>
          <p:nvPr/>
        </p:nvSpPr>
        <p:spPr>
          <a:xfrm>
            <a:off x="1799388" y="1332987"/>
            <a:ext cx="8945428" cy="2643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zh-CN" altLang="en-US" sz="6000" spc="15" dirty="0">
                <a:solidFill>
                  <a:srgbClr val="000000"/>
                </a:solidFill>
                <a:latin typeface="+mn-ea"/>
              </a:rPr>
              <a:t>那人独居不好</a:t>
            </a:r>
            <a:endParaRPr lang="en-US" altLang="zh-CN" sz="6000" spc="15" dirty="0">
              <a:solidFill>
                <a:srgbClr val="000000"/>
              </a:solidFill>
              <a:latin typeface="+mn-ea"/>
            </a:endParaRPr>
          </a:p>
          <a:p>
            <a:pPr algn="ctr">
              <a:lnSpc>
                <a:spcPts val="11025"/>
              </a:lnSpc>
            </a:pPr>
            <a:r>
              <a:rPr lang="zh-CN" altLang="en-US" sz="6000" spc="15" dirty="0">
                <a:solidFill>
                  <a:srgbClr val="000000"/>
                </a:solidFill>
                <a:latin typeface="+mj-ea"/>
                <a:ea typeface="+mj-ea"/>
              </a:rPr>
              <a:t>              </a:t>
            </a:r>
            <a:r>
              <a:rPr lang="zh-CN" altLang="en-US" sz="4800" spc="15" dirty="0">
                <a:solidFill>
                  <a:srgbClr val="000000"/>
                </a:solidFill>
                <a:latin typeface="+mj-ea"/>
                <a:ea typeface="+mj-ea"/>
              </a:rPr>
              <a:t>～创</a:t>
            </a:r>
            <a:r>
              <a:rPr lang="en-US" altLang="zh-CN" sz="4800" spc="15" dirty="0">
                <a:solidFill>
                  <a:srgbClr val="000000"/>
                </a:solidFill>
                <a:latin typeface="+mj-ea"/>
                <a:ea typeface="+mj-ea"/>
              </a:rPr>
              <a:t>2:18</a:t>
            </a:r>
            <a:endParaRPr lang="en-US" sz="4800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1245D19-1213-7B54-F870-0D696E229EDD}"/>
              </a:ext>
            </a:extLst>
          </p:cNvPr>
          <p:cNvSpPr txBox="1"/>
          <p:nvPr/>
        </p:nvSpPr>
        <p:spPr>
          <a:xfrm>
            <a:off x="1114206" y="4911695"/>
            <a:ext cx="10315793" cy="2607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zh-CN" altLang="en-US" sz="6000" spc="15" dirty="0">
                <a:solidFill>
                  <a:srgbClr val="000000"/>
                </a:solidFill>
                <a:latin typeface="+mn-ea"/>
              </a:rPr>
              <a:t>只是那人没有遇见配偶帮助他</a:t>
            </a:r>
            <a:endParaRPr lang="en-US" altLang="zh-CN" sz="6000" spc="15" dirty="0">
              <a:solidFill>
                <a:srgbClr val="000000"/>
              </a:solidFill>
              <a:latin typeface="+mn-ea"/>
            </a:endParaRPr>
          </a:p>
          <a:p>
            <a:pPr algn="ctr">
              <a:lnSpc>
                <a:spcPts val="11025"/>
              </a:lnSpc>
            </a:pPr>
            <a:r>
              <a:rPr lang="zh-CN" altLang="en-US" sz="6000" spc="15" dirty="0">
                <a:solidFill>
                  <a:srgbClr val="000000"/>
                </a:solidFill>
                <a:latin typeface="+mj-ea"/>
                <a:ea typeface="+mj-ea"/>
              </a:rPr>
              <a:t>              </a:t>
            </a:r>
            <a:r>
              <a:rPr lang="zh-CN" altLang="en-US" sz="4800" spc="15" dirty="0">
                <a:solidFill>
                  <a:srgbClr val="000000"/>
                </a:solidFill>
                <a:latin typeface="+mj-ea"/>
                <a:ea typeface="+mj-ea"/>
              </a:rPr>
              <a:t>～创</a:t>
            </a:r>
            <a:r>
              <a:rPr lang="en-US" altLang="zh-CN" sz="4800" spc="15" dirty="0">
                <a:solidFill>
                  <a:srgbClr val="000000"/>
                </a:solidFill>
                <a:latin typeface="+mj-ea"/>
                <a:ea typeface="+mj-ea"/>
              </a:rPr>
              <a:t>2:20</a:t>
            </a:r>
            <a:endParaRPr lang="en-US" sz="4800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27700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7585" y="6677836"/>
            <a:ext cx="8393900" cy="5692114"/>
          </a:xfrm>
          <a:custGeom>
            <a:avLst/>
            <a:gdLst/>
            <a:ahLst/>
            <a:cxnLst/>
            <a:rect l="l" t="t" r="r" b="b"/>
            <a:pathLst>
              <a:path w="8393900" h="5692114">
                <a:moveTo>
                  <a:pt x="0" y="0"/>
                </a:moveTo>
                <a:lnTo>
                  <a:pt x="8393900" y="0"/>
                </a:lnTo>
                <a:lnTo>
                  <a:pt x="8393900" y="5692113"/>
                </a:lnTo>
                <a:lnTo>
                  <a:pt x="0" y="5692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9828669" y="1028700"/>
            <a:ext cx="6429375" cy="8229600"/>
          </a:xfrm>
          <a:custGeom>
            <a:avLst/>
            <a:gdLst/>
            <a:ahLst/>
            <a:cxnLst/>
            <a:rect l="l" t="t" r="r" b="b"/>
            <a:pathLst>
              <a:path w="6429375" h="8229600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>
          <a:xfrm>
            <a:off x="-531186" y="-555322"/>
            <a:ext cx="3796386" cy="3597075"/>
          </a:xfrm>
          <a:custGeom>
            <a:avLst/>
            <a:gdLst/>
            <a:ahLst/>
            <a:cxnLst/>
            <a:rect l="l" t="t" r="r" b="b"/>
            <a:pathLst>
              <a:path w="3796386" h="3597075">
                <a:moveTo>
                  <a:pt x="0" y="0"/>
                </a:moveTo>
                <a:lnTo>
                  <a:pt x="3796385" y="0"/>
                </a:lnTo>
                <a:lnTo>
                  <a:pt x="3796385" y="3597076"/>
                </a:lnTo>
                <a:lnTo>
                  <a:pt x="0" y="3597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5A699100-0901-0133-1710-3FEBF9E78C7B}"/>
              </a:ext>
            </a:extLst>
          </p:cNvPr>
          <p:cNvSpPr txBox="1"/>
          <p:nvPr/>
        </p:nvSpPr>
        <p:spPr>
          <a:xfrm>
            <a:off x="1354728" y="3825735"/>
            <a:ext cx="11688628" cy="2635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zh-CN" altLang="en-US" sz="6000" spc="15" dirty="0">
                <a:solidFill>
                  <a:srgbClr val="000000"/>
                </a:solidFill>
                <a:latin typeface="+mj-ea"/>
                <a:ea typeface="+mj-ea"/>
              </a:rPr>
              <a:t>婚姻本应是祝福，然而现状呢？</a:t>
            </a:r>
            <a:endParaRPr lang="en-US" altLang="zh-CN" sz="6000" spc="15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ctr">
              <a:lnSpc>
                <a:spcPts val="11025"/>
              </a:lnSpc>
            </a:pPr>
            <a:r>
              <a:rPr lang="zh-CN" altLang="en-US" sz="6000" spc="15" dirty="0">
                <a:solidFill>
                  <a:srgbClr val="000000"/>
                </a:solidFill>
                <a:latin typeface="+mj-ea"/>
                <a:ea typeface="+mj-ea"/>
              </a:rPr>
              <a:t>              </a:t>
            </a:r>
            <a:endParaRPr lang="en-US" sz="4800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2913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7585" y="6677836"/>
            <a:ext cx="8393900" cy="5692114"/>
          </a:xfrm>
          <a:custGeom>
            <a:avLst/>
            <a:gdLst/>
            <a:ahLst/>
            <a:cxnLst/>
            <a:rect l="l" t="t" r="r" b="b"/>
            <a:pathLst>
              <a:path w="8393900" h="5692114">
                <a:moveTo>
                  <a:pt x="0" y="0"/>
                </a:moveTo>
                <a:lnTo>
                  <a:pt x="8393900" y="0"/>
                </a:lnTo>
                <a:lnTo>
                  <a:pt x="8393900" y="5692113"/>
                </a:lnTo>
                <a:lnTo>
                  <a:pt x="0" y="5692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9828669" y="1028700"/>
            <a:ext cx="6429375" cy="8229600"/>
          </a:xfrm>
          <a:custGeom>
            <a:avLst/>
            <a:gdLst/>
            <a:ahLst/>
            <a:cxnLst/>
            <a:rect l="l" t="t" r="r" b="b"/>
            <a:pathLst>
              <a:path w="6429375" h="8229600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>
          <a:xfrm>
            <a:off x="-531186" y="-555322"/>
            <a:ext cx="3796386" cy="3597075"/>
          </a:xfrm>
          <a:custGeom>
            <a:avLst/>
            <a:gdLst/>
            <a:ahLst/>
            <a:cxnLst/>
            <a:rect l="l" t="t" r="r" b="b"/>
            <a:pathLst>
              <a:path w="3796386" h="3597075">
                <a:moveTo>
                  <a:pt x="0" y="0"/>
                </a:moveTo>
                <a:lnTo>
                  <a:pt x="3796385" y="0"/>
                </a:lnTo>
                <a:lnTo>
                  <a:pt x="3796385" y="3597076"/>
                </a:lnTo>
                <a:lnTo>
                  <a:pt x="0" y="3597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pic>
        <p:nvPicPr>
          <p:cNvPr id="4" name="图片 3" descr="图表, 折线图&#10;&#10;描述已自动生成">
            <a:extLst>
              <a:ext uri="{FF2B5EF4-FFF2-40B4-BE49-F238E27FC236}">
                <a16:creationId xmlns:a16="http://schemas.microsoft.com/office/drawing/2014/main" id="{B64336CC-2134-F6D1-F84C-F4CBF18EA0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7734" y="0"/>
            <a:ext cx="18405996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679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7585" y="6677836"/>
            <a:ext cx="8393900" cy="5692114"/>
          </a:xfrm>
          <a:custGeom>
            <a:avLst/>
            <a:gdLst/>
            <a:ahLst/>
            <a:cxnLst/>
            <a:rect l="l" t="t" r="r" b="b"/>
            <a:pathLst>
              <a:path w="8393900" h="5692114">
                <a:moveTo>
                  <a:pt x="0" y="0"/>
                </a:moveTo>
                <a:lnTo>
                  <a:pt x="8393900" y="0"/>
                </a:lnTo>
                <a:lnTo>
                  <a:pt x="8393900" y="5692113"/>
                </a:lnTo>
                <a:lnTo>
                  <a:pt x="0" y="5692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9828669" y="1028700"/>
            <a:ext cx="6429375" cy="8229600"/>
          </a:xfrm>
          <a:custGeom>
            <a:avLst/>
            <a:gdLst/>
            <a:ahLst/>
            <a:cxnLst/>
            <a:rect l="l" t="t" r="r" b="b"/>
            <a:pathLst>
              <a:path w="6429375" h="8229600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>
          <a:xfrm>
            <a:off x="-531186" y="-555322"/>
            <a:ext cx="3796386" cy="3597075"/>
          </a:xfrm>
          <a:custGeom>
            <a:avLst/>
            <a:gdLst/>
            <a:ahLst/>
            <a:cxnLst/>
            <a:rect l="l" t="t" r="r" b="b"/>
            <a:pathLst>
              <a:path w="3796386" h="3597075">
                <a:moveTo>
                  <a:pt x="0" y="0"/>
                </a:moveTo>
                <a:lnTo>
                  <a:pt x="3796385" y="0"/>
                </a:lnTo>
                <a:lnTo>
                  <a:pt x="3796385" y="3597076"/>
                </a:lnTo>
                <a:lnTo>
                  <a:pt x="0" y="3597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F812247-A909-9E87-AC76-B238F37CD42C}"/>
              </a:ext>
            </a:extLst>
          </p:cNvPr>
          <p:cNvSpPr txBox="1"/>
          <p:nvPr/>
        </p:nvSpPr>
        <p:spPr>
          <a:xfrm>
            <a:off x="3199931" y="1714500"/>
            <a:ext cx="89370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000" dirty="0"/>
              <a:t>美国</a:t>
            </a:r>
            <a:r>
              <a:rPr kumimoji="1" lang="en-US" altLang="zh-CN" sz="6000" dirty="0" err="1"/>
              <a:t>Barna</a:t>
            </a:r>
            <a:r>
              <a:rPr kumimoji="1" lang="zh-CN" altLang="en-US" sz="6000" dirty="0"/>
              <a:t>婚姻调查数据：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9CDB01A-81BC-2EA3-BBAE-FFA4C687D239}"/>
              </a:ext>
            </a:extLst>
          </p:cNvPr>
          <p:cNvSpPr txBox="1"/>
          <p:nvPr/>
        </p:nvSpPr>
        <p:spPr>
          <a:xfrm>
            <a:off x="3274060" y="3127655"/>
            <a:ext cx="76674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kumimoji="1" lang="zh-CN" altLang="en-US" sz="4800" dirty="0"/>
              <a:t>样本数量：</a:t>
            </a:r>
            <a:r>
              <a:rPr kumimoji="1" lang="en-US" altLang="zh-CN" sz="4800" dirty="0"/>
              <a:t>5017</a:t>
            </a:r>
            <a:r>
              <a:rPr kumimoji="1" lang="zh-CN" altLang="en-US" sz="4800" dirty="0"/>
              <a:t>个成年人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9CAFD9-A23B-716C-00CD-5B7F3AD2D4D7}"/>
              </a:ext>
            </a:extLst>
          </p:cNvPr>
          <p:cNvSpPr txBox="1"/>
          <p:nvPr/>
        </p:nvSpPr>
        <p:spPr>
          <a:xfrm>
            <a:off x="9441712" y="9654363"/>
            <a:ext cx="8763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hlinkClick r:id="rId5"/>
              </a:rPr>
              <a:t>Barna</a:t>
            </a:r>
            <a:r>
              <a:rPr lang="zh-CN" alt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hlinkClick r:id="rId5"/>
              </a:rPr>
              <a:t>数据：</a:t>
            </a:r>
            <a:r>
              <a:rPr lang="en-US" altLang="zh-CN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hlinkClick r:id="rId5"/>
              </a:rPr>
              <a:t>https://www.barna.com/research/new-marriage-and-divorce-statistics-released/</a:t>
            </a:r>
            <a:r>
              <a:rPr lang="zh-CN" altLang="zh-CN" dirty="0">
                <a:effectLst/>
              </a:rPr>
              <a:t>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4197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7585" y="6677836"/>
            <a:ext cx="8393900" cy="5692114"/>
          </a:xfrm>
          <a:custGeom>
            <a:avLst/>
            <a:gdLst/>
            <a:ahLst/>
            <a:cxnLst/>
            <a:rect l="l" t="t" r="r" b="b"/>
            <a:pathLst>
              <a:path w="8393900" h="5692114">
                <a:moveTo>
                  <a:pt x="0" y="0"/>
                </a:moveTo>
                <a:lnTo>
                  <a:pt x="8393900" y="0"/>
                </a:lnTo>
                <a:lnTo>
                  <a:pt x="8393900" y="5692113"/>
                </a:lnTo>
                <a:lnTo>
                  <a:pt x="0" y="5692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9828669" y="1028700"/>
            <a:ext cx="6429375" cy="8229600"/>
          </a:xfrm>
          <a:custGeom>
            <a:avLst/>
            <a:gdLst/>
            <a:ahLst/>
            <a:cxnLst/>
            <a:rect l="l" t="t" r="r" b="b"/>
            <a:pathLst>
              <a:path w="6429375" h="8229600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>
          <a:xfrm>
            <a:off x="-531186" y="-555322"/>
            <a:ext cx="3796386" cy="3597075"/>
          </a:xfrm>
          <a:custGeom>
            <a:avLst/>
            <a:gdLst/>
            <a:ahLst/>
            <a:cxnLst/>
            <a:rect l="l" t="t" r="r" b="b"/>
            <a:pathLst>
              <a:path w="3796386" h="3597075">
                <a:moveTo>
                  <a:pt x="0" y="0"/>
                </a:moveTo>
                <a:lnTo>
                  <a:pt x="3796385" y="0"/>
                </a:lnTo>
                <a:lnTo>
                  <a:pt x="3796385" y="3597076"/>
                </a:lnTo>
                <a:lnTo>
                  <a:pt x="0" y="3597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F812247-A909-9E87-AC76-B238F37CD42C}"/>
              </a:ext>
            </a:extLst>
          </p:cNvPr>
          <p:cNvSpPr txBox="1"/>
          <p:nvPr/>
        </p:nvSpPr>
        <p:spPr>
          <a:xfrm>
            <a:off x="3199931" y="1714500"/>
            <a:ext cx="73981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000" dirty="0"/>
              <a:t>美国</a:t>
            </a:r>
            <a:r>
              <a:rPr kumimoji="1" lang="en-US" altLang="zh-CN" sz="6000" dirty="0" err="1"/>
              <a:t>Barna</a:t>
            </a:r>
            <a:r>
              <a:rPr kumimoji="1" lang="zh-CN" altLang="en-US" sz="6000" dirty="0"/>
              <a:t>调查数据：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9CDB01A-81BC-2EA3-BBAE-FFA4C687D239}"/>
              </a:ext>
            </a:extLst>
          </p:cNvPr>
          <p:cNvSpPr txBox="1"/>
          <p:nvPr/>
        </p:nvSpPr>
        <p:spPr>
          <a:xfrm>
            <a:off x="3274060" y="3127655"/>
            <a:ext cx="76674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kumimoji="1" lang="zh-CN" altLang="en-US" sz="4800" dirty="0"/>
              <a:t>样本数量：</a:t>
            </a:r>
            <a:r>
              <a:rPr kumimoji="1" lang="en-US" altLang="zh-CN" sz="4800" dirty="0"/>
              <a:t>5017</a:t>
            </a:r>
            <a:r>
              <a:rPr kumimoji="1" lang="zh-CN" altLang="en-US" sz="4800" dirty="0"/>
              <a:t>个成年人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5395124-42E5-B576-E877-0DB878E5D7AC}"/>
              </a:ext>
            </a:extLst>
          </p:cNvPr>
          <p:cNvSpPr txBox="1"/>
          <p:nvPr/>
        </p:nvSpPr>
        <p:spPr>
          <a:xfrm>
            <a:off x="3274060" y="4168988"/>
            <a:ext cx="6867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kumimoji="1" lang="en-US" altLang="zh-CN" sz="4800" dirty="0"/>
              <a:t>78%</a:t>
            </a:r>
            <a:r>
              <a:rPr kumimoji="1" lang="zh-CN" altLang="en-US" sz="4800" dirty="0"/>
              <a:t>的人至少结婚一次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9CAFD9-A23B-716C-00CD-5B7F3AD2D4D7}"/>
              </a:ext>
            </a:extLst>
          </p:cNvPr>
          <p:cNvSpPr txBox="1"/>
          <p:nvPr/>
        </p:nvSpPr>
        <p:spPr>
          <a:xfrm>
            <a:off x="9441712" y="9654363"/>
            <a:ext cx="8763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hlinkClick r:id="rId5"/>
              </a:rPr>
              <a:t>Barna</a:t>
            </a:r>
            <a:r>
              <a:rPr lang="zh-CN" alt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hlinkClick r:id="rId5"/>
              </a:rPr>
              <a:t>数据：</a:t>
            </a:r>
            <a:r>
              <a:rPr lang="en-US" altLang="zh-CN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hlinkClick r:id="rId5"/>
              </a:rPr>
              <a:t>https://www.barna.com/research/new-marriage-and-divorce-statistics-released/</a:t>
            </a:r>
            <a:r>
              <a:rPr lang="zh-CN" altLang="zh-CN" dirty="0">
                <a:effectLst/>
              </a:rPr>
              <a:t>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4812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7585" y="6677836"/>
            <a:ext cx="8393900" cy="5692114"/>
          </a:xfrm>
          <a:custGeom>
            <a:avLst/>
            <a:gdLst/>
            <a:ahLst/>
            <a:cxnLst/>
            <a:rect l="l" t="t" r="r" b="b"/>
            <a:pathLst>
              <a:path w="8393900" h="5692114">
                <a:moveTo>
                  <a:pt x="0" y="0"/>
                </a:moveTo>
                <a:lnTo>
                  <a:pt x="8393900" y="0"/>
                </a:lnTo>
                <a:lnTo>
                  <a:pt x="8393900" y="5692113"/>
                </a:lnTo>
                <a:lnTo>
                  <a:pt x="0" y="5692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9828669" y="1028700"/>
            <a:ext cx="6429375" cy="8229600"/>
          </a:xfrm>
          <a:custGeom>
            <a:avLst/>
            <a:gdLst/>
            <a:ahLst/>
            <a:cxnLst/>
            <a:rect l="l" t="t" r="r" b="b"/>
            <a:pathLst>
              <a:path w="6429375" h="8229600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>
          <a:xfrm>
            <a:off x="-531186" y="-555322"/>
            <a:ext cx="3796386" cy="3597075"/>
          </a:xfrm>
          <a:custGeom>
            <a:avLst/>
            <a:gdLst/>
            <a:ahLst/>
            <a:cxnLst/>
            <a:rect l="l" t="t" r="r" b="b"/>
            <a:pathLst>
              <a:path w="3796386" h="3597075">
                <a:moveTo>
                  <a:pt x="0" y="0"/>
                </a:moveTo>
                <a:lnTo>
                  <a:pt x="3796385" y="0"/>
                </a:lnTo>
                <a:lnTo>
                  <a:pt x="3796385" y="3597076"/>
                </a:lnTo>
                <a:lnTo>
                  <a:pt x="0" y="3597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F812247-A909-9E87-AC76-B238F37CD42C}"/>
              </a:ext>
            </a:extLst>
          </p:cNvPr>
          <p:cNvSpPr txBox="1"/>
          <p:nvPr/>
        </p:nvSpPr>
        <p:spPr>
          <a:xfrm>
            <a:off x="3199931" y="1714500"/>
            <a:ext cx="73981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000" dirty="0"/>
              <a:t>美国</a:t>
            </a:r>
            <a:r>
              <a:rPr kumimoji="1" lang="en-US" altLang="zh-CN" sz="6000" dirty="0" err="1"/>
              <a:t>Barna</a:t>
            </a:r>
            <a:r>
              <a:rPr kumimoji="1" lang="zh-CN" altLang="en-US" sz="6000" dirty="0"/>
              <a:t>调查数据：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9CDB01A-81BC-2EA3-BBAE-FFA4C687D239}"/>
              </a:ext>
            </a:extLst>
          </p:cNvPr>
          <p:cNvSpPr txBox="1"/>
          <p:nvPr/>
        </p:nvSpPr>
        <p:spPr>
          <a:xfrm>
            <a:off x="3274060" y="3127655"/>
            <a:ext cx="76674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kumimoji="1" lang="zh-CN" altLang="en-US" sz="4800" dirty="0"/>
              <a:t>样本数量：</a:t>
            </a:r>
            <a:r>
              <a:rPr kumimoji="1" lang="en-US" altLang="zh-CN" sz="4800" dirty="0"/>
              <a:t>5017</a:t>
            </a:r>
            <a:r>
              <a:rPr kumimoji="1" lang="zh-CN" altLang="en-US" sz="4800" dirty="0"/>
              <a:t>个成年人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5395124-42E5-B576-E877-0DB878E5D7AC}"/>
              </a:ext>
            </a:extLst>
          </p:cNvPr>
          <p:cNvSpPr txBox="1"/>
          <p:nvPr/>
        </p:nvSpPr>
        <p:spPr>
          <a:xfrm>
            <a:off x="3274060" y="4168988"/>
            <a:ext cx="6867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kumimoji="1" lang="en-US" altLang="zh-CN" sz="4800" dirty="0"/>
              <a:t>78%</a:t>
            </a:r>
            <a:r>
              <a:rPr kumimoji="1" lang="zh-CN" altLang="en-US" sz="4800" dirty="0"/>
              <a:t>的人至少结婚一次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C184015-8AB7-71B7-3038-23B1CC687E83}"/>
              </a:ext>
            </a:extLst>
          </p:cNvPr>
          <p:cNvSpPr txBox="1"/>
          <p:nvPr/>
        </p:nvSpPr>
        <p:spPr>
          <a:xfrm>
            <a:off x="3265200" y="5311575"/>
            <a:ext cx="6867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kumimoji="1" lang="en-US" altLang="zh-CN" sz="4800" dirty="0"/>
              <a:t>33%</a:t>
            </a:r>
            <a:r>
              <a:rPr kumimoji="1" lang="zh-CN" altLang="en-US" sz="4800" dirty="0"/>
              <a:t>的人至少离婚一次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9CAFD9-A23B-716C-00CD-5B7F3AD2D4D7}"/>
              </a:ext>
            </a:extLst>
          </p:cNvPr>
          <p:cNvSpPr txBox="1"/>
          <p:nvPr/>
        </p:nvSpPr>
        <p:spPr>
          <a:xfrm>
            <a:off x="9441712" y="9654363"/>
            <a:ext cx="8763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hlinkClick r:id="rId5"/>
              </a:rPr>
              <a:t>Barna</a:t>
            </a:r>
            <a:r>
              <a:rPr lang="zh-CN" alt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hlinkClick r:id="rId5"/>
              </a:rPr>
              <a:t>数据：</a:t>
            </a:r>
            <a:r>
              <a:rPr lang="en-US" altLang="zh-CN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hlinkClick r:id="rId5"/>
              </a:rPr>
              <a:t>https://www.barna.com/research/new-marriage-and-divorce-statistics-released/</a:t>
            </a:r>
            <a:r>
              <a:rPr lang="zh-CN" altLang="zh-CN" dirty="0">
                <a:effectLst/>
              </a:rPr>
              <a:t>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9734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7585" y="6677836"/>
            <a:ext cx="8393900" cy="5692114"/>
          </a:xfrm>
          <a:custGeom>
            <a:avLst/>
            <a:gdLst/>
            <a:ahLst/>
            <a:cxnLst/>
            <a:rect l="l" t="t" r="r" b="b"/>
            <a:pathLst>
              <a:path w="8393900" h="5692114">
                <a:moveTo>
                  <a:pt x="0" y="0"/>
                </a:moveTo>
                <a:lnTo>
                  <a:pt x="8393900" y="0"/>
                </a:lnTo>
                <a:lnTo>
                  <a:pt x="8393900" y="5692113"/>
                </a:lnTo>
                <a:lnTo>
                  <a:pt x="0" y="5692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9828669" y="1028700"/>
            <a:ext cx="6429375" cy="8229600"/>
          </a:xfrm>
          <a:custGeom>
            <a:avLst/>
            <a:gdLst/>
            <a:ahLst/>
            <a:cxnLst/>
            <a:rect l="l" t="t" r="r" b="b"/>
            <a:pathLst>
              <a:path w="6429375" h="8229600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>
          <a:xfrm>
            <a:off x="-531186" y="-555322"/>
            <a:ext cx="3796386" cy="3597075"/>
          </a:xfrm>
          <a:custGeom>
            <a:avLst/>
            <a:gdLst/>
            <a:ahLst/>
            <a:cxnLst/>
            <a:rect l="l" t="t" r="r" b="b"/>
            <a:pathLst>
              <a:path w="3796386" h="3597075">
                <a:moveTo>
                  <a:pt x="0" y="0"/>
                </a:moveTo>
                <a:lnTo>
                  <a:pt x="3796385" y="0"/>
                </a:lnTo>
                <a:lnTo>
                  <a:pt x="3796385" y="3597076"/>
                </a:lnTo>
                <a:lnTo>
                  <a:pt x="0" y="3597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F812247-A909-9E87-AC76-B238F37CD42C}"/>
              </a:ext>
            </a:extLst>
          </p:cNvPr>
          <p:cNvSpPr txBox="1"/>
          <p:nvPr/>
        </p:nvSpPr>
        <p:spPr>
          <a:xfrm>
            <a:off x="3199931" y="1714500"/>
            <a:ext cx="73981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000" dirty="0"/>
              <a:t>美国</a:t>
            </a:r>
            <a:r>
              <a:rPr kumimoji="1" lang="en-US" altLang="zh-CN" sz="6000" dirty="0" err="1"/>
              <a:t>Barna</a:t>
            </a:r>
            <a:r>
              <a:rPr kumimoji="1" lang="zh-CN" altLang="en-US" sz="6000" dirty="0"/>
              <a:t>调查数据：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9CDB01A-81BC-2EA3-BBAE-FFA4C687D239}"/>
              </a:ext>
            </a:extLst>
          </p:cNvPr>
          <p:cNvSpPr txBox="1"/>
          <p:nvPr/>
        </p:nvSpPr>
        <p:spPr>
          <a:xfrm>
            <a:off x="3274060" y="3127655"/>
            <a:ext cx="76674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kumimoji="1" lang="zh-CN" altLang="en-US" sz="4800" dirty="0"/>
              <a:t>样本数量：</a:t>
            </a:r>
            <a:r>
              <a:rPr kumimoji="1" lang="en-US" altLang="zh-CN" sz="4800" dirty="0"/>
              <a:t>5017</a:t>
            </a:r>
            <a:r>
              <a:rPr kumimoji="1" lang="zh-CN" altLang="en-US" sz="4800" dirty="0"/>
              <a:t>个成年人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5395124-42E5-B576-E877-0DB878E5D7AC}"/>
              </a:ext>
            </a:extLst>
          </p:cNvPr>
          <p:cNvSpPr txBox="1"/>
          <p:nvPr/>
        </p:nvSpPr>
        <p:spPr>
          <a:xfrm>
            <a:off x="3274060" y="4168988"/>
            <a:ext cx="6867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kumimoji="1" lang="en-US" altLang="zh-CN" sz="4800" dirty="0"/>
              <a:t>78%</a:t>
            </a:r>
            <a:r>
              <a:rPr kumimoji="1" lang="zh-CN" altLang="en-US" sz="4800" dirty="0"/>
              <a:t>的人至少结婚一次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C184015-8AB7-71B7-3038-23B1CC687E83}"/>
              </a:ext>
            </a:extLst>
          </p:cNvPr>
          <p:cNvSpPr txBox="1"/>
          <p:nvPr/>
        </p:nvSpPr>
        <p:spPr>
          <a:xfrm>
            <a:off x="3265200" y="5311575"/>
            <a:ext cx="6867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kumimoji="1" lang="en-US" altLang="zh-CN" sz="4800" dirty="0"/>
              <a:t>33%</a:t>
            </a:r>
            <a:r>
              <a:rPr kumimoji="1" lang="zh-CN" altLang="en-US" sz="4800" dirty="0"/>
              <a:t>的人至少离婚一次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15CF2FD-6E92-7492-6075-B3FFCA3E25D4}"/>
              </a:ext>
            </a:extLst>
          </p:cNvPr>
          <p:cNvSpPr txBox="1"/>
          <p:nvPr/>
        </p:nvSpPr>
        <p:spPr>
          <a:xfrm>
            <a:off x="990600" y="6772255"/>
            <a:ext cx="106298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/>
              <a:t>结论：大约</a:t>
            </a:r>
            <a:r>
              <a:rPr kumimoji="1" lang="en-US" altLang="zh-CN" sz="4800" dirty="0"/>
              <a:t>25%</a:t>
            </a:r>
            <a:r>
              <a:rPr kumimoji="1" lang="zh-CN" altLang="en-US" sz="4800" dirty="0"/>
              <a:t>的成人经历过婚姻破裂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9CAFD9-A23B-716C-00CD-5B7F3AD2D4D7}"/>
              </a:ext>
            </a:extLst>
          </p:cNvPr>
          <p:cNvSpPr txBox="1"/>
          <p:nvPr/>
        </p:nvSpPr>
        <p:spPr>
          <a:xfrm>
            <a:off x="9441712" y="9654363"/>
            <a:ext cx="8763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hlinkClick r:id="rId5"/>
              </a:rPr>
              <a:t>Barna</a:t>
            </a:r>
            <a:r>
              <a:rPr lang="zh-CN" alt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hlinkClick r:id="rId5"/>
              </a:rPr>
              <a:t>数据：</a:t>
            </a:r>
            <a:r>
              <a:rPr lang="en-US" altLang="zh-CN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hlinkClick r:id="rId5"/>
              </a:rPr>
              <a:t>https://www.barna.com/research/new-marriage-and-divorce-statistics-released/</a:t>
            </a:r>
            <a:r>
              <a:rPr lang="zh-CN" altLang="zh-CN" dirty="0">
                <a:effectLst/>
              </a:rPr>
              <a:t>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5010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7585" y="6677836"/>
            <a:ext cx="8393900" cy="5692114"/>
          </a:xfrm>
          <a:custGeom>
            <a:avLst/>
            <a:gdLst/>
            <a:ahLst/>
            <a:cxnLst/>
            <a:rect l="l" t="t" r="r" b="b"/>
            <a:pathLst>
              <a:path w="8393900" h="5692114">
                <a:moveTo>
                  <a:pt x="0" y="0"/>
                </a:moveTo>
                <a:lnTo>
                  <a:pt x="8393900" y="0"/>
                </a:lnTo>
                <a:lnTo>
                  <a:pt x="8393900" y="5692113"/>
                </a:lnTo>
                <a:lnTo>
                  <a:pt x="0" y="5692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9828669" y="1028700"/>
            <a:ext cx="6429375" cy="8229600"/>
          </a:xfrm>
          <a:custGeom>
            <a:avLst/>
            <a:gdLst/>
            <a:ahLst/>
            <a:cxnLst/>
            <a:rect l="l" t="t" r="r" b="b"/>
            <a:pathLst>
              <a:path w="6429375" h="8229600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4"/>
          <p:cNvSpPr txBox="1"/>
          <p:nvPr/>
        </p:nvSpPr>
        <p:spPr>
          <a:xfrm>
            <a:off x="2078703" y="2670222"/>
            <a:ext cx="8945428" cy="128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en-US" sz="7500" spc="15" dirty="0" err="1">
                <a:solidFill>
                  <a:srgbClr val="000000"/>
                </a:solidFill>
                <a:latin typeface="+mj-ea"/>
                <a:ea typeface="+mj-ea"/>
              </a:rPr>
              <a:t>健康的婚姻关系</a:t>
            </a:r>
            <a:endParaRPr lang="en-US" sz="7500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531186" y="-555322"/>
            <a:ext cx="3796386" cy="3597075"/>
          </a:xfrm>
          <a:custGeom>
            <a:avLst/>
            <a:gdLst/>
            <a:ahLst/>
            <a:cxnLst/>
            <a:rect l="l" t="t" r="r" b="b"/>
            <a:pathLst>
              <a:path w="3796386" h="3597075">
                <a:moveTo>
                  <a:pt x="0" y="0"/>
                </a:moveTo>
                <a:lnTo>
                  <a:pt x="3796385" y="0"/>
                </a:lnTo>
                <a:lnTo>
                  <a:pt x="3796385" y="3597076"/>
                </a:lnTo>
                <a:lnTo>
                  <a:pt x="0" y="3597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5A699100-0901-0133-1710-3FEBF9E78C7B}"/>
              </a:ext>
            </a:extLst>
          </p:cNvPr>
          <p:cNvSpPr txBox="1"/>
          <p:nvPr/>
        </p:nvSpPr>
        <p:spPr>
          <a:xfrm>
            <a:off x="2007544" y="4981095"/>
            <a:ext cx="8945428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en-US" sz="6000" spc="15" dirty="0" err="1">
                <a:solidFill>
                  <a:srgbClr val="000000"/>
                </a:solidFill>
                <a:latin typeface="+mj-ea"/>
                <a:ea typeface="+mj-ea"/>
              </a:rPr>
              <a:t>以弗所书</a:t>
            </a:r>
            <a:r>
              <a:rPr lang="zh-CN" altLang="en-US" sz="6000" spc="15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en-US" altLang="zh-CN" sz="6000" spc="15" dirty="0">
                <a:solidFill>
                  <a:srgbClr val="000000"/>
                </a:solidFill>
                <a:latin typeface="+mj-ea"/>
                <a:ea typeface="+mj-ea"/>
              </a:rPr>
              <a:t>5:21-33</a:t>
            </a:r>
            <a:endParaRPr lang="en-US" sz="6000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D849A3F-6CC7-B546-8445-BF2B39EFF164}"/>
              </a:ext>
            </a:extLst>
          </p:cNvPr>
          <p:cNvSpPr txBox="1"/>
          <p:nvPr/>
        </p:nvSpPr>
        <p:spPr>
          <a:xfrm>
            <a:off x="4876800" y="7736044"/>
            <a:ext cx="26981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b="1" dirty="0"/>
              <a:t>主日证道</a:t>
            </a:r>
          </a:p>
        </p:txBody>
      </p:sp>
    </p:spTree>
    <p:extLst>
      <p:ext uri="{BB962C8B-B14F-4D97-AF65-F5344CB8AC3E}">
        <p14:creationId xmlns:p14="http://schemas.microsoft.com/office/powerpoint/2010/main" val="248676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7585" y="6677836"/>
            <a:ext cx="8393900" cy="5692114"/>
          </a:xfrm>
          <a:custGeom>
            <a:avLst/>
            <a:gdLst/>
            <a:ahLst/>
            <a:cxnLst/>
            <a:rect l="l" t="t" r="r" b="b"/>
            <a:pathLst>
              <a:path w="8393900" h="5692114">
                <a:moveTo>
                  <a:pt x="0" y="0"/>
                </a:moveTo>
                <a:lnTo>
                  <a:pt x="8393900" y="0"/>
                </a:lnTo>
                <a:lnTo>
                  <a:pt x="8393900" y="5692113"/>
                </a:lnTo>
                <a:lnTo>
                  <a:pt x="0" y="5692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9828669" y="1028700"/>
            <a:ext cx="6429375" cy="8229600"/>
          </a:xfrm>
          <a:custGeom>
            <a:avLst/>
            <a:gdLst/>
            <a:ahLst/>
            <a:cxnLst/>
            <a:rect l="l" t="t" r="r" b="b"/>
            <a:pathLst>
              <a:path w="6429375" h="8229600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4"/>
          <p:cNvSpPr txBox="1"/>
          <p:nvPr/>
        </p:nvSpPr>
        <p:spPr>
          <a:xfrm>
            <a:off x="533400" y="2153898"/>
            <a:ext cx="8945428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zh-CN" altLang="en-US" sz="6000" spc="15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sz="6000" spc="15" dirty="0" err="1">
                <a:solidFill>
                  <a:srgbClr val="000000"/>
                </a:solidFill>
                <a:latin typeface="+mj-ea"/>
                <a:ea typeface="+mj-ea"/>
              </a:rPr>
              <a:t>历史背景</a:t>
            </a:r>
            <a:r>
              <a:rPr lang="zh-CN" altLang="en-US" sz="6000" spc="15" dirty="0">
                <a:solidFill>
                  <a:srgbClr val="000000"/>
                </a:solidFill>
                <a:latin typeface="+mj-ea"/>
                <a:ea typeface="+mj-ea"/>
              </a:rPr>
              <a:t>：</a:t>
            </a:r>
            <a:endParaRPr lang="en-US" sz="6000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531186" y="-555322"/>
            <a:ext cx="3796386" cy="3597075"/>
          </a:xfrm>
          <a:custGeom>
            <a:avLst/>
            <a:gdLst/>
            <a:ahLst/>
            <a:cxnLst/>
            <a:rect l="l" t="t" r="r" b="b"/>
            <a:pathLst>
              <a:path w="3796386" h="3597075">
                <a:moveTo>
                  <a:pt x="0" y="0"/>
                </a:moveTo>
                <a:lnTo>
                  <a:pt x="3796385" y="0"/>
                </a:lnTo>
                <a:lnTo>
                  <a:pt x="3796385" y="3597076"/>
                </a:lnTo>
                <a:lnTo>
                  <a:pt x="0" y="3597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C2D142ED-2876-F95F-59B9-2A190A8E80BF}"/>
              </a:ext>
            </a:extLst>
          </p:cNvPr>
          <p:cNvSpPr txBox="1"/>
          <p:nvPr/>
        </p:nvSpPr>
        <p:spPr>
          <a:xfrm>
            <a:off x="2121233" y="3858596"/>
            <a:ext cx="8945428" cy="120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43000" indent="-1143000" algn="ctr">
              <a:lnSpc>
                <a:spcPts val="11025"/>
              </a:lnSpc>
              <a:buFont typeface="Arial" panose="020B0604020202020204" pitchFamily="34" charset="0"/>
              <a:buChar char="•"/>
            </a:pPr>
            <a:r>
              <a:rPr lang="en-US" sz="4800" spc="15" dirty="0" err="1">
                <a:solidFill>
                  <a:srgbClr val="000000"/>
                </a:solidFill>
                <a:latin typeface="+mj-ea"/>
                <a:ea typeface="+mj-ea"/>
              </a:rPr>
              <a:t>妻子不顺服丈夫</a:t>
            </a:r>
            <a:endParaRPr lang="en-US" sz="4800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12401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7585" y="6677836"/>
            <a:ext cx="8393900" cy="5692114"/>
          </a:xfrm>
          <a:custGeom>
            <a:avLst/>
            <a:gdLst/>
            <a:ahLst/>
            <a:cxnLst/>
            <a:rect l="l" t="t" r="r" b="b"/>
            <a:pathLst>
              <a:path w="8393900" h="5692114">
                <a:moveTo>
                  <a:pt x="0" y="0"/>
                </a:moveTo>
                <a:lnTo>
                  <a:pt x="8393900" y="0"/>
                </a:lnTo>
                <a:lnTo>
                  <a:pt x="8393900" y="5692113"/>
                </a:lnTo>
                <a:lnTo>
                  <a:pt x="0" y="5692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9828669" y="1028700"/>
            <a:ext cx="6429375" cy="8229600"/>
          </a:xfrm>
          <a:custGeom>
            <a:avLst/>
            <a:gdLst/>
            <a:ahLst/>
            <a:cxnLst/>
            <a:rect l="l" t="t" r="r" b="b"/>
            <a:pathLst>
              <a:path w="6429375" h="8229600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4"/>
          <p:cNvSpPr txBox="1"/>
          <p:nvPr/>
        </p:nvSpPr>
        <p:spPr>
          <a:xfrm>
            <a:off x="533400" y="2153898"/>
            <a:ext cx="8945428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zh-CN" altLang="en-US" sz="6000" spc="15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sz="6000" spc="15" dirty="0" err="1">
                <a:solidFill>
                  <a:srgbClr val="000000"/>
                </a:solidFill>
                <a:latin typeface="+mj-ea"/>
                <a:ea typeface="+mj-ea"/>
              </a:rPr>
              <a:t>历史背景</a:t>
            </a:r>
            <a:r>
              <a:rPr lang="zh-CN" altLang="en-US" sz="6000" spc="15" dirty="0">
                <a:solidFill>
                  <a:srgbClr val="000000"/>
                </a:solidFill>
                <a:latin typeface="+mj-ea"/>
                <a:ea typeface="+mj-ea"/>
              </a:rPr>
              <a:t>：</a:t>
            </a:r>
            <a:endParaRPr lang="en-US" sz="6000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531186" y="-555322"/>
            <a:ext cx="3796386" cy="3597075"/>
          </a:xfrm>
          <a:custGeom>
            <a:avLst/>
            <a:gdLst/>
            <a:ahLst/>
            <a:cxnLst/>
            <a:rect l="l" t="t" r="r" b="b"/>
            <a:pathLst>
              <a:path w="3796386" h="3597075">
                <a:moveTo>
                  <a:pt x="0" y="0"/>
                </a:moveTo>
                <a:lnTo>
                  <a:pt x="3796385" y="0"/>
                </a:lnTo>
                <a:lnTo>
                  <a:pt x="3796385" y="3597076"/>
                </a:lnTo>
                <a:lnTo>
                  <a:pt x="0" y="3597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C2D142ED-2876-F95F-59B9-2A190A8E80BF}"/>
              </a:ext>
            </a:extLst>
          </p:cNvPr>
          <p:cNvSpPr txBox="1"/>
          <p:nvPr/>
        </p:nvSpPr>
        <p:spPr>
          <a:xfrm>
            <a:off x="2121233" y="3858596"/>
            <a:ext cx="8945428" cy="120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43000" indent="-1143000" algn="ctr">
              <a:lnSpc>
                <a:spcPts val="11025"/>
              </a:lnSpc>
              <a:buFont typeface="Arial" panose="020B0604020202020204" pitchFamily="34" charset="0"/>
              <a:buChar char="•"/>
            </a:pPr>
            <a:r>
              <a:rPr lang="en-US" sz="4800" spc="15" dirty="0" err="1">
                <a:solidFill>
                  <a:srgbClr val="000000"/>
                </a:solidFill>
                <a:latin typeface="+mj-ea"/>
                <a:ea typeface="+mj-ea"/>
              </a:rPr>
              <a:t>妻子不顺服丈夫</a:t>
            </a:r>
            <a:endParaRPr lang="en-US" sz="4800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E8234C3B-9CC3-57B7-7111-A2E22C43970E}"/>
              </a:ext>
            </a:extLst>
          </p:cNvPr>
          <p:cNvSpPr txBox="1"/>
          <p:nvPr/>
        </p:nvSpPr>
        <p:spPr>
          <a:xfrm>
            <a:off x="1752600" y="5143500"/>
            <a:ext cx="8945428" cy="1233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43000" indent="-1143000" algn="ctr">
              <a:lnSpc>
                <a:spcPts val="11025"/>
              </a:lnSpc>
              <a:buFont typeface="Arial" panose="020B0604020202020204" pitchFamily="34" charset="0"/>
              <a:buChar char="•"/>
            </a:pPr>
            <a:r>
              <a:rPr lang="en-US" sz="4800" spc="15" dirty="0" err="1">
                <a:solidFill>
                  <a:srgbClr val="000000"/>
                </a:solidFill>
                <a:latin typeface="+mj-ea"/>
                <a:ea typeface="+mj-ea"/>
              </a:rPr>
              <a:t>丈夫不爱妻子</a:t>
            </a:r>
            <a:endParaRPr lang="en-US" sz="4800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58685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7585" y="6677836"/>
            <a:ext cx="8393900" cy="5692114"/>
          </a:xfrm>
          <a:custGeom>
            <a:avLst/>
            <a:gdLst/>
            <a:ahLst/>
            <a:cxnLst/>
            <a:rect l="l" t="t" r="r" b="b"/>
            <a:pathLst>
              <a:path w="8393900" h="5692114">
                <a:moveTo>
                  <a:pt x="0" y="0"/>
                </a:moveTo>
                <a:lnTo>
                  <a:pt x="8393900" y="0"/>
                </a:lnTo>
                <a:lnTo>
                  <a:pt x="8393900" y="5692113"/>
                </a:lnTo>
                <a:lnTo>
                  <a:pt x="0" y="5692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9828669" y="1028700"/>
            <a:ext cx="6429375" cy="8229600"/>
          </a:xfrm>
          <a:custGeom>
            <a:avLst/>
            <a:gdLst/>
            <a:ahLst/>
            <a:cxnLst/>
            <a:rect l="l" t="t" r="r" b="b"/>
            <a:pathLst>
              <a:path w="6429375" h="8229600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4"/>
          <p:cNvSpPr txBox="1"/>
          <p:nvPr/>
        </p:nvSpPr>
        <p:spPr>
          <a:xfrm>
            <a:off x="-387750" y="873231"/>
            <a:ext cx="1265594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sz="6000" b="1" spc="15" dirty="0" err="1">
                <a:solidFill>
                  <a:srgbClr val="000000"/>
                </a:solidFill>
                <a:latin typeface="+mj-ea"/>
                <a:ea typeface="+mj-ea"/>
              </a:rPr>
              <a:t>一</a:t>
            </a: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、健康关系的基础： 彼此顺服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326828"/>
            <a:ext cx="106490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latin typeface="+mn-ea"/>
                <a:cs typeface="Times New Roman" panose="02020603050405020304" pitchFamily="18" charset="0"/>
              </a:rPr>
              <a:t>21.</a:t>
            </a:r>
            <a:r>
              <a:rPr lang="zh-CN" altLang="en-US" sz="48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zh-CN" altLang="en-US" sz="4800" b="0" i="0" dirty="0">
                <a:effectLst/>
                <a:latin typeface="+mn-ea"/>
              </a:rPr>
              <a:t>又当存敬畏基督的心，彼此顺服。</a:t>
            </a:r>
          </a:p>
          <a:p>
            <a:endParaRPr kumimoji="1" lang="zh-CN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4598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-387750" y="873231"/>
            <a:ext cx="1265594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sz="6000" b="1" spc="15" dirty="0" err="1">
                <a:solidFill>
                  <a:srgbClr val="000000"/>
                </a:solidFill>
                <a:latin typeface="+mj-ea"/>
                <a:ea typeface="+mj-ea"/>
              </a:rPr>
              <a:t>一</a:t>
            </a: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、健康关系的基础： 彼此顺服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2781300"/>
            <a:ext cx="15987069" cy="7478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 algn="l" fontAlgn="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彼此顺服：圣灵充满的一种表现</a:t>
            </a:r>
            <a:r>
              <a:rPr lang="en-US" altLang="zh-CN" sz="4800" b="0" i="0" dirty="0">
                <a:effectLst/>
                <a:latin typeface="Arial" panose="020B0604020202020204" pitchFamily="34" charset="0"/>
              </a:rPr>
              <a:t>/</a:t>
            </a: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结果</a:t>
            </a:r>
            <a:endParaRPr lang="en-US" altLang="zh-CN" sz="4800" b="0" i="0" dirty="0">
              <a:effectLst/>
              <a:latin typeface="Arial" panose="020B0604020202020204" pitchFamily="34" charset="0"/>
            </a:endParaRPr>
          </a:p>
          <a:p>
            <a:pPr algn="l" fontAlgn="t">
              <a:lnSpc>
                <a:spcPct val="150000"/>
              </a:lnSpc>
            </a:pPr>
            <a:endParaRPr lang="en-US" altLang="zh-CN" sz="4800" b="0" i="0" dirty="0">
              <a:effectLst/>
              <a:latin typeface="Arial" panose="020B0604020202020204" pitchFamily="34" charset="0"/>
            </a:endParaRPr>
          </a:p>
          <a:p>
            <a:pPr algn="l" fontAlgn="t">
              <a:lnSpc>
                <a:spcPct val="150000"/>
              </a:lnSpc>
            </a:pPr>
            <a:r>
              <a:rPr lang="en-US" altLang="zh-CN" sz="4800" b="0" i="0" dirty="0">
                <a:effectLst/>
                <a:latin typeface="Arial" panose="020B0604020202020204" pitchFamily="34" charset="0"/>
              </a:rPr>
              <a:t>18.</a:t>
            </a: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不要醉酒，酒能使人放荡；</a:t>
            </a:r>
            <a:r>
              <a:rPr lang="zh-CN" altLang="en-US" sz="4800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乃要被圣灵充满</a:t>
            </a: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Arial" panose="020B0604020202020204" pitchFamily="34" charset="0"/>
              </a:rPr>
              <a:t>19.</a:t>
            </a: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当用诗章、颂词、灵歌彼此对说，口唱心和地赞美主。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Arial" panose="020B0604020202020204" pitchFamily="34" charset="0"/>
              </a:rPr>
              <a:t>20.</a:t>
            </a: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凡事要奉我们主耶稣基督的名常常感谢父　神。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Arial" panose="020B0604020202020204" pitchFamily="34" charset="0"/>
              </a:rPr>
              <a:t>21.</a:t>
            </a: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又当存敬畏基督的心，</a:t>
            </a:r>
            <a:r>
              <a:rPr lang="zh-CN" altLang="en-US" sz="4800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彼此顺服</a:t>
            </a: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。</a:t>
            </a:r>
          </a:p>
          <a:p>
            <a:endParaRPr kumimoji="1" lang="zh-CN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93679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-387750" y="873231"/>
            <a:ext cx="1265594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sz="6000" b="1" spc="15" dirty="0" err="1">
                <a:solidFill>
                  <a:srgbClr val="000000"/>
                </a:solidFill>
                <a:latin typeface="+mj-ea"/>
                <a:ea typeface="+mj-ea"/>
              </a:rPr>
              <a:t>一</a:t>
            </a: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、健康关系的基础： 彼此顺服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2781300"/>
            <a:ext cx="15987069" cy="7478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 algn="l" fontAlgn="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彼此顺服：圣灵充满的一种表现</a:t>
            </a:r>
            <a:r>
              <a:rPr lang="en-US" altLang="zh-CN" sz="4800" b="0" i="0" dirty="0">
                <a:effectLst/>
                <a:latin typeface="Arial" panose="020B0604020202020204" pitchFamily="34" charset="0"/>
              </a:rPr>
              <a:t>/</a:t>
            </a: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结果</a:t>
            </a:r>
            <a:endParaRPr lang="en-US" altLang="zh-CN" sz="4800" b="0" i="0" dirty="0">
              <a:effectLst/>
              <a:latin typeface="Arial" panose="020B0604020202020204" pitchFamily="34" charset="0"/>
            </a:endParaRPr>
          </a:p>
          <a:p>
            <a:pPr algn="l" fontAlgn="t">
              <a:lnSpc>
                <a:spcPct val="150000"/>
              </a:lnSpc>
            </a:pPr>
            <a:endParaRPr lang="en-US" altLang="zh-CN" sz="4800" b="0" i="0" dirty="0">
              <a:effectLst/>
              <a:latin typeface="Arial" panose="020B0604020202020204" pitchFamily="34" charset="0"/>
            </a:endParaRPr>
          </a:p>
          <a:p>
            <a:pPr algn="l" fontAlgn="t">
              <a:lnSpc>
                <a:spcPct val="150000"/>
              </a:lnSpc>
            </a:pPr>
            <a:r>
              <a:rPr lang="en-US" altLang="zh-CN" sz="4800" b="0" i="0" dirty="0">
                <a:effectLst/>
                <a:latin typeface="Arial" panose="020B0604020202020204" pitchFamily="34" charset="0"/>
              </a:rPr>
              <a:t>18.</a:t>
            </a:r>
            <a:r>
              <a:rPr lang="zh-CN" altLang="en-US" sz="4800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不要醉酒</a:t>
            </a: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，酒能使人放荡；</a:t>
            </a:r>
            <a:r>
              <a:rPr lang="zh-CN" altLang="en-US" sz="4800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乃要被圣灵充满</a:t>
            </a: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Arial" panose="020B0604020202020204" pitchFamily="34" charset="0"/>
              </a:rPr>
              <a:t>19.</a:t>
            </a: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当用诗章、颂词、灵歌彼此对说，口唱心和地赞美主。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Arial" panose="020B0604020202020204" pitchFamily="34" charset="0"/>
              </a:rPr>
              <a:t>20.</a:t>
            </a: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凡事要奉我们主耶稣基督的名常常感谢父　神。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Arial" panose="020B0604020202020204" pitchFamily="34" charset="0"/>
              </a:rPr>
              <a:t>21.</a:t>
            </a:r>
            <a:r>
              <a:rPr lang="zh-CN" altLang="en-US" sz="4800" b="0" i="0" dirty="0">
                <a:effectLst/>
                <a:latin typeface="Arial" panose="020B0604020202020204" pitchFamily="34" charset="0"/>
              </a:rPr>
              <a:t>又当存敬畏基督的心，彼此顺服。</a:t>
            </a:r>
          </a:p>
          <a:p>
            <a:endParaRPr kumimoji="1" lang="zh-CN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78923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-387750" y="873231"/>
            <a:ext cx="1265594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sz="6000" b="1" spc="15" dirty="0" err="1">
                <a:solidFill>
                  <a:srgbClr val="000000"/>
                </a:solidFill>
                <a:latin typeface="+mj-ea"/>
                <a:ea typeface="+mj-ea"/>
              </a:rPr>
              <a:t>一</a:t>
            </a: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、健康关系的基础： 彼此顺服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326828"/>
            <a:ext cx="106490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latin typeface="+mn-ea"/>
                <a:cs typeface="Times New Roman" panose="02020603050405020304" pitchFamily="18" charset="0"/>
              </a:rPr>
              <a:t>21.</a:t>
            </a:r>
            <a:r>
              <a:rPr lang="zh-CN" altLang="en-US" sz="48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zh-CN" altLang="en-US" sz="4800" b="0" i="0" dirty="0">
                <a:solidFill>
                  <a:srgbClr val="7030A0"/>
                </a:solidFill>
                <a:effectLst/>
                <a:latin typeface="+mn-ea"/>
              </a:rPr>
              <a:t>又当存敬畏基督的心</a:t>
            </a:r>
            <a:r>
              <a:rPr lang="zh-CN" altLang="en-US" sz="4800" b="0" i="0" dirty="0">
                <a:effectLst/>
                <a:latin typeface="+mn-ea"/>
              </a:rPr>
              <a:t>，彼此顺服。</a:t>
            </a:r>
          </a:p>
          <a:p>
            <a:endParaRPr kumimoji="1" lang="zh-CN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252529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-387750" y="873231"/>
            <a:ext cx="1265594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sz="6000" b="1" spc="15" dirty="0" err="1">
                <a:solidFill>
                  <a:srgbClr val="000000"/>
                </a:solidFill>
                <a:latin typeface="+mj-ea"/>
                <a:ea typeface="+mj-ea"/>
              </a:rPr>
              <a:t>一</a:t>
            </a: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、健康关系的基础： 彼此顺服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326828"/>
            <a:ext cx="107260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800" dirty="0">
                <a:latin typeface="+mn-ea"/>
                <a:cs typeface="Times New Roman" panose="02020603050405020304" pitchFamily="18" charset="0"/>
              </a:rPr>
              <a:t>彼此顺服：效法基督顺服天父的榜样</a:t>
            </a:r>
            <a:endParaRPr kumimoji="1" lang="zh-CN" altLang="en-US" sz="4800" dirty="0"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8FD3B4A-11D1-6633-14D8-88657E9016AB}"/>
              </a:ext>
            </a:extLst>
          </p:cNvPr>
          <p:cNvSpPr txBox="1"/>
          <p:nvPr/>
        </p:nvSpPr>
        <p:spPr>
          <a:xfrm>
            <a:off x="1600200" y="4762500"/>
            <a:ext cx="11811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zh-CN" altLang="en-US" sz="4000" b="0" i="0" dirty="0">
                <a:effectLst/>
                <a:latin typeface="Arial" panose="020B0604020202020204" pitchFamily="34" charset="0"/>
              </a:rPr>
              <a:t>他本有　神的形像，不以自己与　神同等为强夺的；</a:t>
            </a:r>
          </a:p>
          <a:p>
            <a:pPr algn="l" fontAlgn="t">
              <a:lnSpc>
                <a:spcPct val="150000"/>
              </a:lnSpc>
            </a:pPr>
            <a:r>
              <a:rPr lang="zh-CN" altLang="en-US" sz="4000" b="0" i="0" dirty="0">
                <a:effectLst/>
                <a:latin typeface="Arial" panose="020B0604020202020204" pitchFamily="34" charset="0"/>
              </a:rPr>
              <a:t>反倒虚己，取了奴仆的形像，成为人的样式；</a:t>
            </a:r>
          </a:p>
          <a:p>
            <a:pPr algn="l" fontAlgn="t">
              <a:lnSpc>
                <a:spcPct val="150000"/>
              </a:lnSpc>
            </a:pPr>
            <a:r>
              <a:rPr lang="zh-CN" altLang="en-US" sz="4000" b="0" i="0" dirty="0">
                <a:effectLst/>
                <a:latin typeface="Arial" panose="020B0604020202020204" pitchFamily="34" charset="0"/>
              </a:rPr>
              <a:t>既有人的样子，就自己卑微，存心顺服，以至于死，且死在十字架上。                                 </a:t>
            </a:r>
            <a:endParaRPr lang="en-US" altLang="zh-CN" sz="4000" b="0" i="0" dirty="0">
              <a:effectLst/>
              <a:latin typeface="Arial" panose="020B0604020202020204" pitchFamily="34" charset="0"/>
            </a:endParaRPr>
          </a:p>
          <a:p>
            <a:pPr algn="r" fontAlgn="t">
              <a:lnSpc>
                <a:spcPct val="150000"/>
              </a:lnSpc>
            </a:pPr>
            <a:r>
              <a:rPr lang="zh-CN" altLang="en-US" sz="4000" b="0" i="0" dirty="0">
                <a:effectLst/>
                <a:latin typeface="Arial" panose="020B0604020202020204" pitchFamily="34" charset="0"/>
              </a:rPr>
              <a:t>～腓</a:t>
            </a:r>
            <a:r>
              <a:rPr lang="en-US" altLang="zh-CN" sz="4000" b="0" i="0" dirty="0">
                <a:effectLst/>
                <a:latin typeface="Arial" panose="020B0604020202020204" pitchFamily="34" charset="0"/>
              </a:rPr>
              <a:t>2</a:t>
            </a:r>
            <a:r>
              <a:rPr lang="zh-CN" altLang="en-US" sz="4000" b="0" i="0" dirty="0">
                <a:effectLst/>
                <a:latin typeface="Arial" panose="020B0604020202020204" pitchFamily="34" charset="0"/>
              </a:rPr>
              <a:t>：</a:t>
            </a:r>
            <a:r>
              <a:rPr lang="en-US" altLang="zh-CN" sz="4000" b="0" i="0" dirty="0">
                <a:effectLst/>
                <a:latin typeface="Arial" panose="020B0604020202020204" pitchFamily="34" charset="0"/>
              </a:rPr>
              <a:t>6</a:t>
            </a:r>
            <a:r>
              <a:rPr lang="en-US" altLang="zh-CN" sz="4000" dirty="0">
                <a:latin typeface="Arial" panose="020B0604020202020204" pitchFamily="34" charset="0"/>
              </a:rPr>
              <a:t>-</a:t>
            </a:r>
            <a:r>
              <a:rPr lang="en-US" altLang="zh-CN" sz="4000" b="0" i="0" dirty="0">
                <a:effectLst/>
                <a:latin typeface="Arial" panose="020B0604020202020204" pitchFamily="34" charset="0"/>
              </a:rPr>
              <a:t>8</a:t>
            </a:r>
            <a:endParaRPr lang="zh-CN" altLang="en-US" sz="4000" b="0" i="0" dirty="0">
              <a:effectLst/>
              <a:latin typeface="Arial" panose="020B0604020202020204" pitchFamily="34" charset="0"/>
            </a:endParaRPr>
          </a:p>
          <a:p>
            <a:endParaRPr kumimoji="1"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680225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-387750" y="873231"/>
            <a:ext cx="1265594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sz="6000" b="1" spc="15" dirty="0" err="1">
                <a:solidFill>
                  <a:srgbClr val="000000"/>
                </a:solidFill>
                <a:latin typeface="+mj-ea"/>
                <a:ea typeface="+mj-ea"/>
              </a:rPr>
              <a:t>一</a:t>
            </a: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、健康关系的基础： 彼此顺服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326828"/>
            <a:ext cx="106490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latin typeface="+mn-ea"/>
                <a:cs typeface="Times New Roman" panose="02020603050405020304" pitchFamily="18" charset="0"/>
              </a:rPr>
              <a:t>21.</a:t>
            </a:r>
            <a:r>
              <a:rPr lang="zh-CN" altLang="en-US" sz="48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zh-CN" altLang="en-US" sz="4800" b="0" i="0" dirty="0">
                <a:effectLst/>
                <a:latin typeface="+mn-ea"/>
              </a:rPr>
              <a:t>又当存敬畏基督的心，</a:t>
            </a:r>
            <a:r>
              <a:rPr lang="zh-CN" altLang="en-US" sz="4800" b="0" i="0" dirty="0">
                <a:solidFill>
                  <a:srgbClr val="7030A0"/>
                </a:solidFill>
                <a:effectLst/>
                <a:latin typeface="+mn-ea"/>
              </a:rPr>
              <a:t>彼此顺服</a:t>
            </a:r>
            <a:r>
              <a:rPr lang="zh-CN" altLang="en-US" sz="4800" b="0" i="0" dirty="0">
                <a:effectLst/>
                <a:latin typeface="+mn-ea"/>
              </a:rPr>
              <a:t>。</a:t>
            </a:r>
          </a:p>
          <a:p>
            <a:endParaRPr kumimoji="1" lang="zh-CN" altLang="en-US" sz="4800" dirty="0"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F6B4F79-6EC9-0DF1-66A4-83C0499EFCD9}"/>
              </a:ext>
            </a:extLst>
          </p:cNvPr>
          <p:cNvSpPr txBox="1"/>
          <p:nvPr/>
        </p:nvSpPr>
        <p:spPr>
          <a:xfrm>
            <a:off x="2133600" y="5143500"/>
            <a:ext cx="12752209" cy="17947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彼此顺服</a:t>
            </a:r>
            <a:r>
              <a:rPr lang="zh-CN" altLang="en-US" sz="40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：</a:t>
            </a:r>
            <a:r>
              <a:rPr lang="zh-CN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彼此间出于爱的缘故，自愿、主动的顺服。</a:t>
            </a:r>
            <a:r>
              <a:rPr lang="zh-CN" altLang="zh-CN" sz="4000" dirty="0">
                <a:effectLst/>
                <a:latin typeface="+mn-ea"/>
              </a:rPr>
              <a:t> </a:t>
            </a:r>
            <a:endParaRPr lang="en-US" altLang="zh-CN" sz="4000" dirty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               </a:t>
            </a:r>
            <a:endParaRPr kumimoji="1" lang="zh-CN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65739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4800" y="873231"/>
            <a:ext cx="119633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二、妻子对丈夫的顺服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066008"/>
            <a:ext cx="1493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+mn-ea"/>
              </a:rPr>
              <a:t>22.</a:t>
            </a:r>
            <a:r>
              <a:rPr lang="zh-CN" altLang="en-US" sz="4800" b="0" i="0" dirty="0">
                <a:effectLst/>
                <a:latin typeface="+mn-ea"/>
              </a:rPr>
              <a:t>你们作妻子的，当顺服自己的丈夫，如同顺服主。 </a:t>
            </a:r>
          </a:p>
          <a:p>
            <a:endParaRPr kumimoji="1" lang="zh-CN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7020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4800" y="873231"/>
            <a:ext cx="119633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二、妻子对丈夫的顺服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066008"/>
            <a:ext cx="14935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+mn-ea"/>
              </a:rPr>
              <a:t>22.</a:t>
            </a:r>
            <a:r>
              <a:rPr lang="zh-CN" altLang="en-US" sz="4800" b="0" i="0" dirty="0">
                <a:effectLst/>
                <a:latin typeface="+mn-ea"/>
              </a:rPr>
              <a:t>你们作妻子的，当顺服自己的丈夫，如同顺服主。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+mn-ea"/>
              </a:rPr>
              <a:t>23.</a:t>
            </a:r>
            <a:r>
              <a:rPr lang="zh-CN" altLang="en-US" sz="4800" b="0" i="0" dirty="0">
                <a:effectLst/>
                <a:latin typeface="+mn-ea"/>
              </a:rPr>
              <a:t>因为丈夫是妻子的头，如同基督是教会的</a:t>
            </a:r>
            <a:r>
              <a:rPr lang="zh-CN" altLang="en-US" sz="4800" b="0" i="0" dirty="0">
                <a:solidFill>
                  <a:srgbClr val="7030A0"/>
                </a:solidFill>
                <a:effectLst/>
                <a:latin typeface="+mn-ea"/>
              </a:rPr>
              <a:t>头</a:t>
            </a:r>
            <a:r>
              <a:rPr lang="zh-CN" altLang="en-US" sz="4800" b="0" i="0" dirty="0">
                <a:effectLst/>
                <a:latin typeface="+mn-ea"/>
              </a:rPr>
              <a:t>；他又是教会全体的救主。 </a:t>
            </a:r>
          </a:p>
          <a:p>
            <a:endParaRPr kumimoji="1" lang="zh-CN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01141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4800" y="873231"/>
            <a:ext cx="119633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二、妻子对丈夫的顺服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066008"/>
            <a:ext cx="1493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zh-CN" altLang="en-US" sz="4800" dirty="0">
                <a:latin typeface="+mn-ea"/>
              </a:rPr>
              <a:t>头：源头 </a:t>
            </a:r>
            <a:r>
              <a:rPr lang="en-US" altLang="zh-CN" sz="4800" dirty="0">
                <a:latin typeface="+mn-ea"/>
              </a:rPr>
              <a:t>&amp;</a:t>
            </a:r>
            <a:r>
              <a:rPr lang="zh-CN" altLang="en-US" sz="4800" dirty="0">
                <a:latin typeface="+mn-ea"/>
              </a:rPr>
              <a:t> 领袖</a:t>
            </a:r>
            <a:endParaRPr kumimoji="1" lang="zh-CN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3479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4800" y="873231"/>
            <a:ext cx="119633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二、妻子对丈夫的顺服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066008"/>
            <a:ext cx="1493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zh-CN" altLang="en-US" sz="4800" dirty="0">
                <a:latin typeface="+mn-ea"/>
              </a:rPr>
              <a:t>头：源头 </a:t>
            </a:r>
            <a:r>
              <a:rPr lang="en-US" altLang="zh-CN" sz="4800" dirty="0">
                <a:latin typeface="+mn-ea"/>
              </a:rPr>
              <a:t>&amp;</a:t>
            </a:r>
            <a:r>
              <a:rPr lang="zh-CN" altLang="en-US" sz="4800" dirty="0">
                <a:latin typeface="+mn-ea"/>
              </a:rPr>
              <a:t> 领袖</a:t>
            </a:r>
            <a:endParaRPr kumimoji="1" lang="zh-CN" altLang="en-US" sz="4800" dirty="0">
              <a:latin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75722CB-247E-2F62-F8EA-5314E039DC19}"/>
              </a:ext>
            </a:extLst>
          </p:cNvPr>
          <p:cNvSpPr txBox="1"/>
          <p:nvPr/>
        </p:nvSpPr>
        <p:spPr>
          <a:xfrm>
            <a:off x="935665" y="4543335"/>
            <a:ext cx="14935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l" fontAlgn="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800" dirty="0">
                <a:latin typeface="+mn-ea"/>
              </a:rPr>
              <a:t>领袖权柄？</a:t>
            </a:r>
            <a:endParaRPr lang="en-US" altLang="zh-CN" sz="4800" dirty="0">
              <a:latin typeface="+mn-ea"/>
            </a:endParaRPr>
          </a:p>
          <a:p>
            <a:pPr algn="l" fontAlgn="t">
              <a:lnSpc>
                <a:spcPct val="150000"/>
              </a:lnSpc>
            </a:pPr>
            <a:r>
              <a:rPr lang="zh-CN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万有服在基督的脚下，使基督为教会做万有之首。教会是祂的身体，是那充满万有者所充满的”（弗</a:t>
            </a:r>
            <a:r>
              <a:rPr lang="en-US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1</a:t>
            </a:r>
            <a:r>
              <a:rPr lang="zh-CN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：</a:t>
            </a:r>
            <a:r>
              <a:rPr lang="en-US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22-23</a:t>
            </a:r>
            <a:r>
              <a:rPr lang="zh-CN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）</a:t>
            </a:r>
            <a:r>
              <a:rPr lang="zh-CN" altLang="zh-CN" sz="4000" dirty="0">
                <a:effectLst/>
                <a:latin typeface="+mn-ea"/>
              </a:rPr>
              <a:t> </a:t>
            </a:r>
            <a:endParaRPr kumimoji="1" lang="zh-CN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264198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4800" y="873231"/>
            <a:ext cx="119633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二、妻子对丈夫的顺服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066008"/>
            <a:ext cx="1493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zh-CN" altLang="en-US" sz="4800" dirty="0">
                <a:latin typeface="+mn-ea"/>
              </a:rPr>
              <a:t>头：源头 </a:t>
            </a:r>
            <a:r>
              <a:rPr lang="en-US" altLang="zh-CN" sz="4800" dirty="0">
                <a:latin typeface="+mn-ea"/>
              </a:rPr>
              <a:t>&amp;</a:t>
            </a:r>
            <a:r>
              <a:rPr lang="zh-CN" altLang="en-US" sz="4800" dirty="0">
                <a:latin typeface="+mn-ea"/>
              </a:rPr>
              <a:t> 领袖</a:t>
            </a:r>
            <a:endParaRPr kumimoji="1" lang="zh-CN" altLang="en-US" sz="4800" dirty="0">
              <a:latin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75722CB-247E-2F62-F8EA-5314E039DC19}"/>
              </a:ext>
            </a:extLst>
          </p:cNvPr>
          <p:cNvSpPr txBox="1"/>
          <p:nvPr/>
        </p:nvSpPr>
        <p:spPr>
          <a:xfrm>
            <a:off x="935665" y="4543335"/>
            <a:ext cx="14935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l" fontAlgn="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800" dirty="0">
                <a:latin typeface="+mn-ea"/>
              </a:rPr>
              <a:t>领袖权柄？</a:t>
            </a:r>
            <a:endParaRPr lang="en-US" altLang="zh-CN" sz="4800" dirty="0">
              <a:latin typeface="+mn-ea"/>
            </a:endParaRPr>
          </a:p>
          <a:p>
            <a:pPr algn="l" fontAlgn="t">
              <a:lnSpc>
                <a:spcPct val="150000"/>
              </a:lnSpc>
            </a:pPr>
            <a:r>
              <a:rPr lang="zh-CN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万有服在基督的脚下，使基督为教会做万有之首。教会是祂的身体，是那充满万有者所充满的”（弗</a:t>
            </a:r>
            <a:r>
              <a:rPr lang="en-US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1</a:t>
            </a:r>
            <a:r>
              <a:rPr lang="zh-CN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：</a:t>
            </a:r>
            <a:r>
              <a:rPr lang="en-US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22-23</a:t>
            </a:r>
            <a:r>
              <a:rPr lang="zh-CN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）</a:t>
            </a:r>
            <a:r>
              <a:rPr lang="zh-CN" altLang="zh-CN" sz="4000" dirty="0">
                <a:effectLst/>
                <a:latin typeface="+mn-ea"/>
              </a:rPr>
              <a:t> </a:t>
            </a:r>
            <a:endParaRPr kumimoji="1" lang="zh-CN" altLang="en-US" sz="4000" dirty="0">
              <a:latin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7345B7F-5C31-45D4-78B3-F668ACB15FCC}"/>
              </a:ext>
            </a:extLst>
          </p:cNvPr>
          <p:cNvSpPr txBox="1"/>
          <p:nvPr/>
        </p:nvSpPr>
        <p:spPr>
          <a:xfrm>
            <a:off x="914400" y="7590323"/>
            <a:ext cx="14935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l" fontAlgn="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800" dirty="0">
                <a:solidFill>
                  <a:srgbClr val="7030A0"/>
                </a:solidFill>
                <a:latin typeface="+mn-ea"/>
              </a:rPr>
              <a:t>领袖的爱与舍己</a:t>
            </a:r>
            <a:endParaRPr lang="en-US" altLang="zh-CN" sz="4800" dirty="0">
              <a:solidFill>
                <a:srgbClr val="7030A0"/>
              </a:solidFill>
              <a:latin typeface="+mn-ea"/>
            </a:endParaRPr>
          </a:p>
          <a:p>
            <a:pPr algn="l" fontAlgn="t">
              <a:lnSpc>
                <a:spcPct val="150000"/>
              </a:lnSpc>
            </a:pPr>
            <a:r>
              <a:rPr lang="en-US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……</a:t>
            </a:r>
            <a:r>
              <a:rPr lang="zh-CN" altLang="en-US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</a:t>
            </a:r>
            <a:r>
              <a:rPr lang="zh-CN" altLang="en-US" sz="4000" b="0" i="0" dirty="0">
                <a:effectLst/>
                <a:latin typeface="+mn-ea"/>
              </a:rPr>
              <a:t>他又是教会全体的救主。 </a:t>
            </a:r>
            <a:r>
              <a:rPr lang="zh-CN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（弗</a:t>
            </a:r>
            <a:r>
              <a:rPr lang="en-US" altLang="zh-CN" sz="40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5</a:t>
            </a:r>
            <a:r>
              <a:rPr lang="zh-CN" altLang="en-US" sz="40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：</a:t>
            </a:r>
            <a:r>
              <a:rPr lang="en-US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23</a:t>
            </a:r>
            <a:r>
              <a:rPr lang="zh-CN" altLang="zh-CN" sz="4000" dirty="0"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）</a:t>
            </a:r>
            <a:r>
              <a:rPr lang="zh-CN" altLang="zh-CN" sz="4000" dirty="0">
                <a:effectLst/>
                <a:latin typeface="+mn-ea"/>
              </a:rPr>
              <a:t> </a:t>
            </a:r>
            <a:endParaRPr kumimoji="1" lang="zh-CN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895484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4800" y="873231"/>
            <a:ext cx="119633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二、妻子对丈夫的顺服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066008"/>
            <a:ext cx="1493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+mn-ea"/>
              </a:rPr>
              <a:t>24.</a:t>
            </a:r>
            <a:r>
              <a:rPr lang="zh-CN" altLang="en-US" sz="4800" b="0" i="0" dirty="0">
                <a:effectLst/>
                <a:latin typeface="+mn-ea"/>
              </a:rPr>
              <a:t>教会怎样顺服基督，妻子也要怎样凡事顺服丈夫。 </a:t>
            </a:r>
          </a:p>
          <a:p>
            <a:endParaRPr kumimoji="1" lang="zh-CN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02006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4800" y="873231"/>
            <a:ext cx="119633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二、妻子对丈夫的顺服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066008"/>
            <a:ext cx="1493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zh-CN" altLang="en-US" sz="4800" dirty="0">
                <a:latin typeface="+mn-ea"/>
              </a:rPr>
              <a:t>头： 领袖</a:t>
            </a:r>
            <a:endParaRPr kumimoji="1" lang="zh-CN" altLang="en-US" sz="4800" dirty="0">
              <a:latin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7345B7F-5C31-45D4-78B3-F668ACB15FCC}"/>
              </a:ext>
            </a:extLst>
          </p:cNvPr>
          <p:cNvSpPr txBox="1"/>
          <p:nvPr/>
        </p:nvSpPr>
        <p:spPr>
          <a:xfrm>
            <a:off x="914400" y="4533900"/>
            <a:ext cx="17145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l" fontAlgn="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800" dirty="0">
                <a:solidFill>
                  <a:srgbClr val="7030A0"/>
                </a:solidFill>
                <a:latin typeface="+mn-ea"/>
              </a:rPr>
              <a:t>领袖的爱与舍己</a:t>
            </a:r>
            <a:endParaRPr lang="en-US" altLang="zh-CN" sz="4800" dirty="0">
              <a:solidFill>
                <a:srgbClr val="7030A0"/>
              </a:solidFill>
              <a:latin typeface="+mn-ea"/>
            </a:endParaRPr>
          </a:p>
          <a:p>
            <a:pPr fontAlgn="t">
              <a:lnSpc>
                <a:spcPct val="150000"/>
              </a:lnSpc>
            </a:pPr>
            <a:r>
              <a:rPr lang="en-US" altLang="zh-CN" sz="4000" dirty="0">
                <a:latin typeface="+mn-ea"/>
              </a:rPr>
              <a:t>23.</a:t>
            </a:r>
            <a:r>
              <a:rPr lang="zh-CN" altLang="en-US" sz="4000" b="0" i="0" dirty="0">
                <a:effectLst/>
                <a:latin typeface="+mn-ea"/>
              </a:rPr>
              <a:t>因为丈夫是妻子的头，如同基督是教会的头；他又是教会全体的救主。 </a:t>
            </a:r>
            <a:r>
              <a:rPr lang="zh-CN" altLang="zh-CN" sz="4000" dirty="0">
                <a:effectLst/>
                <a:latin typeface="+mn-ea"/>
              </a:rPr>
              <a:t> </a:t>
            </a:r>
            <a:endParaRPr kumimoji="1" lang="zh-CN" alt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782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4800" y="873231"/>
            <a:ext cx="119633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三、丈夫对妻子的爱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066008"/>
            <a:ext cx="14935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+mn-ea"/>
              </a:rPr>
              <a:t>25.</a:t>
            </a:r>
            <a:r>
              <a:rPr lang="zh-CN" altLang="en-US" sz="4800" b="0" i="0" dirty="0">
                <a:effectLst/>
                <a:latin typeface="+mn-ea"/>
              </a:rPr>
              <a:t>你们作丈夫的，要爱你们的妻子，正如基督爱教会，为教会舍己。 </a:t>
            </a:r>
          </a:p>
          <a:p>
            <a:endParaRPr kumimoji="1" lang="zh-CN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546749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4800" y="873231"/>
            <a:ext cx="119633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三、丈夫对妻子的爱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066008"/>
            <a:ext cx="14935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+mn-ea"/>
              </a:rPr>
              <a:t>26.</a:t>
            </a:r>
            <a:r>
              <a:rPr lang="zh-CN" altLang="en-US" sz="4800" b="0" i="0" dirty="0">
                <a:effectLst/>
                <a:latin typeface="+mn-ea"/>
              </a:rPr>
              <a:t>要用水藉着道把教会洗净，成为圣洁，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+mn-ea"/>
              </a:rPr>
              <a:t>27.</a:t>
            </a:r>
            <a:r>
              <a:rPr lang="zh-CN" altLang="en-US" sz="4800" b="0" i="0" dirty="0">
                <a:effectLst/>
                <a:latin typeface="+mn-ea"/>
              </a:rPr>
              <a:t>可以献给自己，作个荣耀的教会，毫无玷污、皱纹等类的病，乃是圣洁没有瑕疵的。</a:t>
            </a:r>
            <a:endParaRPr lang="en-US" altLang="zh-CN" sz="4800" b="0" i="0" dirty="0">
              <a:effectLst/>
              <a:latin typeface="+mn-ea"/>
            </a:endParaRPr>
          </a:p>
          <a:p>
            <a:endParaRPr kumimoji="1" lang="zh-CN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679325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4800" y="873231"/>
            <a:ext cx="119633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 三、丈夫对妻子的爱</a:t>
            </a: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066008"/>
            <a:ext cx="14935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+mn-ea"/>
              </a:rPr>
              <a:t>28.</a:t>
            </a:r>
            <a:r>
              <a:rPr lang="zh-CN" altLang="en-US" sz="4800" b="0" i="0" dirty="0">
                <a:effectLst/>
                <a:latin typeface="+mn-ea"/>
              </a:rPr>
              <a:t>丈夫也当照样爱妻子，如同爱自己的身子；爱妻子便是爱自己了。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+mn-ea"/>
              </a:rPr>
              <a:t>29.</a:t>
            </a:r>
            <a:r>
              <a:rPr lang="zh-CN" altLang="en-US" sz="4800" b="0" i="0" dirty="0">
                <a:effectLst/>
                <a:latin typeface="+mn-ea"/>
              </a:rPr>
              <a:t>从来没有人恨恶自己的身子，总是保养顾惜，正像基督待教会一样，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sz="4800" dirty="0">
                <a:latin typeface="+mn-ea"/>
              </a:rPr>
              <a:t>30.</a:t>
            </a:r>
            <a:r>
              <a:rPr lang="zh-CN" altLang="en-US" sz="4800" b="0" i="0" dirty="0">
                <a:effectLst/>
                <a:latin typeface="+mn-ea"/>
              </a:rPr>
              <a:t>因我们是他身上的肢体。</a:t>
            </a:r>
          </a:p>
          <a:p>
            <a:endParaRPr kumimoji="1" lang="zh-CN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371778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87819" y="743797"/>
            <a:ext cx="11963399" cy="26438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25"/>
              </a:lnSpc>
            </a:pPr>
            <a:r>
              <a:rPr lang="zh-CN" altLang="en-US" sz="6000" b="1" spc="15" dirty="0">
                <a:solidFill>
                  <a:srgbClr val="000000"/>
                </a:solidFill>
                <a:latin typeface="+mj-ea"/>
                <a:ea typeface="+mj-ea"/>
              </a:rPr>
              <a:t>总结：</a:t>
            </a:r>
            <a:r>
              <a:rPr lang="en-US" altLang="zh-CN" sz="6000" b="1" spc="15" dirty="0" err="1">
                <a:solidFill>
                  <a:srgbClr val="000000"/>
                </a:solidFill>
                <a:latin typeface="+mj-ea"/>
                <a:ea typeface="+mj-ea"/>
              </a:rPr>
              <a:t>健康的婚姻关系</a:t>
            </a:r>
            <a:endParaRPr lang="en-US" altLang="zh-CN" sz="6000" b="1" spc="15" dirty="0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lnSpc>
                <a:spcPts val="11025"/>
              </a:lnSpc>
            </a:pPr>
            <a:endParaRPr lang="en-US" sz="6000" b="1" spc="15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7E7F3-3382-7000-E441-0E1952411A45}"/>
              </a:ext>
            </a:extLst>
          </p:cNvPr>
          <p:cNvSpPr txBox="1"/>
          <p:nvPr/>
        </p:nvSpPr>
        <p:spPr>
          <a:xfrm>
            <a:off x="914400" y="3066008"/>
            <a:ext cx="1493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en-US" altLang="zh-CN" sz="4800" b="1" spc="15" dirty="0" err="1">
                <a:solidFill>
                  <a:srgbClr val="000000"/>
                </a:solidFill>
                <a:latin typeface="+mj-ea"/>
                <a:ea typeface="+mj-ea"/>
              </a:rPr>
              <a:t>一</a:t>
            </a:r>
            <a:r>
              <a:rPr lang="zh-CN" altLang="en-US" sz="4800" b="1" spc="15" dirty="0">
                <a:solidFill>
                  <a:srgbClr val="000000"/>
                </a:solidFill>
                <a:latin typeface="+mj-ea"/>
                <a:ea typeface="+mj-ea"/>
              </a:rPr>
              <a:t>、健康关系的基础：彼此顺服</a:t>
            </a:r>
            <a:endParaRPr kumimoji="1" lang="zh-CN" altLang="en-US" sz="4800" dirty="0">
              <a:latin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B51A7AB-DED3-085D-810B-7B643EFC488E}"/>
              </a:ext>
            </a:extLst>
          </p:cNvPr>
          <p:cNvSpPr txBox="1"/>
          <p:nvPr/>
        </p:nvSpPr>
        <p:spPr>
          <a:xfrm>
            <a:off x="914400" y="4266337"/>
            <a:ext cx="1493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zh-CN" altLang="en-US" sz="4800" b="1" spc="15" dirty="0">
                <a:solidFill>
                  <a:srgbClr val="000000"/>
                </a:solidFill>
                <a:latin typeface="+mj-ea"/>
                <a:ea typeface="+mj-ea"/>
              </a:rPr>
              <a:t>二、妻子对丈夫的顺服</a:t>
            </a:r>
            <a:endParaRPr kumimoji="1" lang="zh-CN" altLang="en-US" sz="4800" dirty="0">
              <a:latin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32E19EF-9973-C7F6-87EA-D0BC182C802C}"/>
              </a:ext>
            </a:extLst>
          </p:cNvPr>
          <p:cNvSpPr txBox="1"/>
          <p:nvPr/>
        </p:nvSpPr>
        <p:spPr>
          <a:xfrm>
            <a:off x="914400" y="5361872"/>
            <a:ext cx="1493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t">
              <a:lnSpc>
                <a:spcPct val="150000"/>
              </a:lnSpc>
            </a:pPr>
            <a:r>
              <a:rPr lang="zh-CN" altLang="en-US" sz="4800" b="1" spc="15" dirty="0">
                <a:solidFill>
                  <a:srgbClr val="000000"/>
                </a:solidFill>
                <a:latin typeface="+mj-ea"/>
                <a:ea typeface="+mj-ea"/>
              </a:rPr>
              <a:t>三、丈夫对妻子的爱</a:t>
            </a:r>
            <a:endParaRPr kumimoji="1" lang="zh-CN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69016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1300</Words>
  <Application>Microsoft Macintosh PowerPoint</Application>
  <PresentationFormat>自定义</PresentationFormat>
  <Paragraphs>121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9" baseType="lpstr">
      <vt:lpstr>KaiTi</vt:lpstr>
      <vt:lpstr>Calibri</vt:lpstr>
      <vt:lpstr>宋体</vt:lpstr>
      <vt:lpstr>Arial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讲章ppt</dc:title>
  <cp:lastModifiedBy>e11022</cp:lastModifiedBy>
  <cp:revision>4</cp:revision>
  <dcterms:created xsi:type="dcterms:W3CDTF">2006-08-16T00:00:00Z</dcterms:created>
  <dcterms:modified xsi:type="dcterms:W3CDTF">2024-05-26T01:25:52Z</dcterms:modified>
  <dc:identifier>DAEsxiYA8NA</dc:identifier>
</cp:coreProperties>
</file>