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82" r:id="rId2"/>
    <p:sldId id="464" r:id="rId3"/>
    <p:sldId id="471" r:id="rId4"/>
    <p:sldId id="472" r:id="rId5"/>
    <p:sldId id="473" r:id="rId6"/>
    <p:sldId id="474" r:id="rId7"/>
    <p:sldId id="476" r:id="rId8"/>
    <p:sldId id="478" r:id="rId9"/>
    <p:sldId id="479" r:id="rId10"/>
    <p:sldId id="468" r:id="rId11"/>
    <p:sldId id="481" r:id="rId12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1E"/>
    <a:srgbClr val="800000"/>
    <a:srgbClr val="660033"/>
    <a:srgbClr val="000099"/>
    <a:srgbClr val="0000CC"/>
    <a:srgbClr val="1E0500"/>
    <a:srgbClr val="000042"/>
    <a:srgbClr val="500000"/>
    <a:srgbClr val="F1F1F1"/>
    <a:srgbClr val="000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49" autoAdjust="0"/>
    <p:restoredTop sz="95033" autoAdjust="0"/>
  </p:normalViewPr>
  <p:slideViewPr>
    <p:cSldViewPr>
      <p:cViewPr varScale="1">
        <p:scale>
          <a:sx n="78" d="100"/>
          <a:sy n="78" d="100"/>
        </p:scale>
        <p:origin x="538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46391-8E4A-4C66-B14C-366203C569F9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2DC00-FFCE-4447-B580-5059666CF6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38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C2F3B-37F0-4879-9F5F-ABC8743974E2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E7465-E12B-4166-B773-E1E27EB274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46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8229A-3C88-4D44-A929-F1C1A25ECADB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73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E7465-E12B-4166-B773-E1E27EB2748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874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8229A-3C88-4D44-A929-F1C1A25ECADB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26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8229A-3C88-4D44-A929-F1C1A25ECA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894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655A9-F6B8-438C-A345-728906309B15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A6DF4-2A64-45E9-840D-1B35877BD1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0" y="0"/>
            <a:ext cx="12210256" cy="6858000"/>
          </a:xfrm>
          <a:prstGeom prst="rect">
            <a:avLst/>
          </a:prstGeom>
          <a:solidFill>
            <a:srgbClr val="00001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箴言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22:6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imes New Roman" panose="02020603050405020304" pitchFamily="18" charset="0"/>
              </a:rPr>
              <a:t>   </a:t>
            </a:r>
            <a:r>
              <a:rPr lang="zh-TW" altLang="en-US" sz="44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教養 孩童，使他走當行的道，就是到老他也不偏離。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申命記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5:16</a:t>
            </a:r>
          </a:p>
          <a:p>
            <a:pPr>
              <a:lnSpc>
                <a:spcPct val="150000"/>
              </a:lnSpc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當照耶和華你 神所吩咐的孝敬父母，使你得福，並使你的日子在耶和華你 神所賜你的地上得以長久。                         </a:t>
            </a:r>
          </a:p>
          <a:p>
            <a:pPr>
              <a:lnSpc>
                <a:spcPct val="150000"/>
              </a:lnSpc>
            </a:pPr>
            <a:r>
              <a:rPr lang="zh-TW" alt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TW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zh-TW" altLang="en-US" sz="4000" dirty="0">
                <a:solidFill>
                  <a:srgbClr val="FFFF66"/>
                </a:solidFill>
                <a:latin typeface="Times New Roman" panose="02020603050405020304" pitchFamily="18" charset="0"/>
                <a:ea typeface="DFPYanKaiW5-B5-AZ" panose="03000500000000000000" pitchFamily="66" charset="-120"/>
                <a:cs typeface="Times New Roman" panose="02020603050405020304" pitchFamily="18" charset="0"/>
              </a:rPr>
              <a:t> </a:t>
            </a:r>
            <a:endParaRPr lang="en-US" altLang="zh-TW" sz="4000" dirty="0">
              <a:solidFill>
                <a:srgbClr val="FFFF66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endParaRPr lang="en-US" altLang="zh-TW" sz="4000" dirty="0">
              <a:solidFill>
                <a:srgbClr val="FFFF66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435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4720" y="0"/>
            <a:ext cx="8429684" cy="600079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altLang="zh-TW" sz="1200" b="1" dirty="0">
              <a:solidFill>
                <a:srgbClr val="C00000"/>
              </a:solidFill>
              <a:latin typeface="Times New Roman" pitchFamily="18" charset="0"/>
              <a:ea typeface="DFPYanKaiW5-B5-AZ" pitchFamily="66" charset="-120"/>
              <a:cs typeface="Times New Roman" pitchFamily="18" charset="0"/>
            </a:endParaRPr>
          </a:p>
          <a:p>
            <a:pPr algn="ctr">
              <a:buNone/>
            </a:pPr>
            <a:endParaRPr lang="en-US" altLang="zh-TW" sz="800" dirty="0">
              <a:solidFill>
                <a:srgbClr val="002060"/>
              </a:solidFill>
              <a:latin typeface="Times New Roman" pitchFamily="18" charset="0"/>
              <a:ea typeface="DFPYanKaiW5-B5-AZ" pitchFamily="66" charset="-120"/>
              <a:cs typeface="Times New Roman" pitchFamily="18" charset="0"/>
            </a:endParaRPr>
          </a:p>
          <a:p>
            <a:pPr algn="ctr">
              <a:buNone/>
            </a:pPr>
            <a:r>
              <a:rPr lang="zh-TW" altLang="en-US" sz="7200" b="1" dirty="0">
                <a:solidFill>
                  <a:srgbClr val="C00000"/>
                </a:solidFill>
                <a:latin typeface="+mn-ea"/>
                <a:cs typeface="Times New Roman" pitchFamily="18" charset="0"/>
              </a:rPr>
              <a:t>同享天倫之樂</a:t>
            </a:r>
            <a:endParaRPr lang="en-US" sz="7200" b="1" dirty="0">
              <a:solidFill>
                <a:srgbClr val="C00000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67" y="2955453"/>
            <a:ext cx="4470434" cy="3348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8F04D3-4258-44A9-89DF-7FDAB8327623}"/>
              </a:ext>
            </a:extLst>
          </p:cNvPr>
          <p:cNvSpPr/>
          <p:nvPr/>
        </p:nvSpPr>
        <p:spPr>
          <a:xfrm>
            <a:off x="1055440" y="4769370"/>
            <a:ext cx="3760510" cy="1477328"/>
          </a:xfrm>
          <a:prstGeom prst="rect">
            <a:avLst/>
          </a:prstGeom>
          <a:solidFill>
            <a:srgbClr val="00050C">
              <a:alpha val="0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endParaRPr lang="en-US" altLang="zh-TW" sz="1600">
              <a:latin typeface="+mn-ea"/>
            </a:endParaRPr>
          </a:p>
          <a:p>
            <a:pPr algn="ctr">
              <a:lnSpc>
                <a:spcPct val="90000"/>
              </a:lnSpc>
            </a:pPr>
            <a:r>
              <a:rPr lang="zh-TW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羅一強 牧師</a:t>
            </a:r>
            <a:endParaRPr lang="en-US" altLang="zh-TW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US" altLang="zh-TW" sz="3600">
                <a:latin typeface="Times New Roman" panose="02020603050405020304" pitchFamily="18" charset="0"/>
                <a:cs typeface="Times New Roman" panose="02020603050405020304" pitchFamily="18" charset="0"/>
              </a:rPr>
              <a:t>5.12.2024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890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6688" y="0"/>
            <a:ext cx="12288688" cy="1124744"/>
          </a:xfr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rgbClr val="FFFF00"/>
                </a:solidFill>
                <a:latin typeface="+mn-ea"/>
                <a:cs typeface="Times New Roman" pitchFamily="18" charset="0"/>
              </a:rPr>
              <a:t>母親節 快樂</a:t>
            </a:r>
            <a:r>
              <a:rPr lang="en-US" altLang="zh-TW" sz="5400" b="1" dirty="0">
                <a:solidFill>
                  <a:srgbClr val="FFFF00"/>
                </a:solidFill>
                <a:latin typeface="+mn-ea"/>
                <a:cs typeface="Times New Roman" pitchFamily="18" charset="0"/>
              </a:rPr>
              <a:t>!</a:t>
            </a:r>
            <a:endParaRPr lang="en-US" sz="5400" b="1" dirty="0">
              <a:solidFill>
                <a:srgbClr val="FFFF00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7608" y="1772816"/>
            <a:ext cx="6388911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898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51384" y="4941168"/>
            <a:ext cx="4223792" cy="1323439"/>
          </a:xfrm>
          <a:prstGeom prst="rect">
            <a:avLst/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400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網路上 兩則</a:t>
            </a:r>
            <a:endParaRPr lang="en-US" altLang="zh-TW" sz="400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  <a:p>
            <a:pPr algn="ctr"/>
            <a:r>
              <a:rPr lang="zh-TW" altLang="en-US" sz="400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許多討論的</a:t>
            </a:r>
            <a:r>
              <a:rPr lang="zh-TW" altLang="en-US" sz="4000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新聞</a:t>
            </a:r>
            <a:endParaRPr lang="zh-TW" altLang="en-US" sz="3600" dirty="0">
              <a:solidFill>
                <a:prstClr val="white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37350">
            <a:off x="5327093" y="2062342"/>
            <a:ext cx="6252021" cy="4173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12210256" cy="1152128"/>
          </a:xfrm>
          <a:prstGeom prst="rect">
            <a:avLst/>
          </a:prstGeom>
          <a:solidFill>
            <a:srgbClr val="800000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4800">
                <a:solidFill>
                  <a:srgbClr val="FFFF00"/>
                </a:solidFill>
                <a:latin typeface="Times New Roman" panose="02020603050405020304" pitchFamily="18" charset="0"/>
                <a:ea typeface="DFPYanKaiW5-B5-AZ" pitchFamily="66" charset="-120"/>
                <a:cs typeface="Times New Roman" panose="02020603050405020304" pitchFamily="18" charset="0"/>
              </a:rPr>
              <a:t>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一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.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作父母的 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: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要按神心意教養兒女</a:t>
            </a:r>
            <a:endParaRPr lang="en-US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6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0" y="1152128"/>
            <a:ext cx="12210256" cy="5705872"/>
          </a:xfrm>
          <a:prstGeom prst="rect">
            <a:avLst/>
          </a:prstGeom>
          <a:solidFill>
            <a:srgbClr val="00001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endParaRPr lang="en-US" altLang="zh-TW" sz="1000" dirty="0">
              <a:solidFill>
                <a:prstClr val="white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imes New Roman" panose="02020603050405020304" pitchFamily="18" charset="0"/>
              </a:rPr>
              <a:t>   </a:t>
            </a:r>
            <a:r>
              <a:rPr lang="zh-TW" altLang="en-US" sz="5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imes New Roman" panose="02020603050405020304" pitchFamily="18" charset="0"/>
              </a:rPr>
              <a:t>教養</a:t>
            </a:r>
            <a:r>
              <a:rPr lang="zh-TW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孩童，使他走當行的道，就是到老</a:t>
            </a:r>
            <a:r>
              <a:rPr lang="en-US" altLang="zh-TW" sz="44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.. </a:t>
            </a:r>
          </a:p>
          <a:p>
            <a:pPr>
              <a:lnSpc>
                <a:spcPct val="150000"/>
              </a:lnSpc>
            </a:pPr>
            <a:r>
              <a:rPr lang="zh-TW" altLang="en-US" sz="44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他也不偏離。           </a:t>
            </a:r>
            <a:r>
              <a:rPr lang="zh-TW" altLang="en-US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箴言 </a:t>
            </a:r>
            <a:r>
              <a:rPr lang="en-US" altLang="zh-TW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22:6</a:t>
            </a:r>
          </a:p>
          <a:p>
            <a:r>
              <a:rPr lang="zh-TW" altLang="en-US" sz="4000" dirty="0">
                <a:solidFill>
                  <a:srgbClr val="FFFF66"/>
                </a:solidFill>
                <a:latin typeface="Times New Roman" panose="02020603050405020304" pitchFamily="18" charset="0"/>
                <a:ea typeface="DFPYanKaiW5-B5-AZ" panose="03000500000000000000" pitchFamily="66" charset="-120"/>
                <a:cs typeface="Times New Roman" panose="02020603050405020304" pitchFamily="18" charset="0"/>
              </a:rPr>
              <a:t> </a:t>
            </a:r>
            <a:endParaRPr lang="en-US" altLang="zh-TW" sz="4000" dirty="0">
              <a:solidFill>
                <a:srgbClr val="FFFF66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endParaRPr lang="en-US" altLang="zh-TW" sz="4000" dirty="0">
              <a:solidFill>
                <a:srgbClr val="FFFF66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3606372"/>
            <a:ext cx="4842098" cy="325162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210256" cy="1152128"/>
          </a:xfrm>
          <a:prstGeom prst="rect">
            <a:avLst/>
          </a:prstGeom>
          <a:solidFill>
            <a:srgbClr val="800000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4800">
                <a:solidFill>
                  <a:srgbClr val="FFFF00"/>
                </a:solidFill>
                <a:latin typeface="Times New Roman" panose="02020603050405020304" pitchFamily="18" charset="0"/>
                <a:ea typeface="DFPYanKaiW5-B5-AZ" pitchFamily="66" charset="-120"/>
                <a:cs typeface="Times New Roman" panose="02020603050405020304" pitchFamily="18" charset="0"/>
              </a:rPr>
              <a:t>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一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.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作父母的 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: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要按神心意教養兒女</a:t>
            </a:r>
            <a:endParaRPr lang="en-US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7408" y="5517232"/>
            <a:ext cx="4219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i="1">
                <a:solidFill>
                  <a:schemeClr val="bg1"/>
                </a:solidFill>
              </a:rPr>
              <a:t>hanok</a:t>
            </a:r>
            <a:r>
              <a:rPr lang="en-US" altLang="zh-TW" sz="2800">
                <a:solidFill>
                  <a:schemeClr val="bg1"/>
                </a:solidFill>
              </a:rPr>
              <a:t> : </a:t>
            </a:r>
            <a:r>
              <a:rPr lang="zh-TW" altLang="en-US" sz="2800">
                <a:solidFill>
                  <a:schemeClr val="bg1"/>
                </a:solidFill>
              </a:rPr>
              <a:t>奉獻，呈獻，教養</a:t>
            </a:r>
            <a:endParaRPr lang="en-U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9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-18256" y="1152128"/>
            <a:ext cx="12210256" cy="5805264"/>
          </a:xfrm>
          <a:prstGeom prst="rect">
            <a:avLst/>
          </a:prstGeom>
          <a:solidFill>
            <a:srgbClr val="00001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zh-TW" altLang="en-US" sz="3200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    </a:t>
            </a:r>
            <a:endParaRPr lang="en-US" altLang="zh-TW" sz="3200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zh-TW" altLang="en-US" sz="5400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  兒女</a:t>
            </a:r>
            <a:r>
              <a:rPr lang="zh-TW" altLang="en-US" sz="5400" b="1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是耶和華 </a:t>
            </a:r>
            <a:r>
              <a:rPr lang="en-US" altLang="zh-TW" sz="44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(</a:t>
            </a:r>
            <a:r>
              <a:rPr lang="zh-TW" altLang="en-US" sz="44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所賜</a:t>
            </a:r>
            <a:r>
              <a:rPr lang="en-US" altLang="zh-TW" sz="44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) </a:t>
            </a:r>
            <a:r>
              <a:rPr lang="zh-TW" altLang="en-US" sz="5400" b="1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的產業</a:t>
            </a:r>
            <a:r>
              <a:rPr lang="en-US" altLang="zh-TW" sz="4800" b="1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…</a:t>
            </a:r>
          </a:p>
          <a:p>
            <a:r>
              <a:rPr lang="zh-TW" altLang="en-US" sz="4000">
                <a:solidFill>
                  <a:srgbClr val="FFFF66"/>
                </a:solidFill>
                <a:latin typeface="Times New Roman" panose="02020603050405020304" pitchFamily="18" charset="0"/>
                <a:ea typeface="DFPYanKaiW5-B5-AZ" panose="03000500000000000000" pitchFamily="66" charset="-120"/>
                <a:cs typeface="Times New Roman" panose="02020603050405020304" pitchFamily="18" charset="0"/>
              </a:rPr>
              <a:t> </a:t>
            </a:r>
            <a:r>
              <a:rPr lang="zh-TW" altLang="en-US" sz="1000">
                <a:solidFill>
                  <a:prstClr val="white"/>
                </a:solidFill>
                <a:latin typeface="Times New Roman" panose="02020603050405020304" pitchFamily="18" charset="0"/>
                <a:ea typeface="DFPYanKaiW5-B5-AZ" panose="03000500000000000000" pitchFamily="66" charset="-120"/>
                <a:cs typeface="Times New Roman" panose="02020603050405020304" pitchFamily="18" charset="0"/>
              </a:rPr>
              <a:t> </a:t>
            </a:r>
            <a:endParaRPr lang="en-US" altLang="zh-TW" sz="1000">
              <a:solidFill>
                <a:prstClr val="white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pPr algn="r"/>
            <a:r>
              <a:rPr lang="zh-TW" altLang="en-US" sz="900" b="1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</a:t>
            </a:r>
            <a:endParaRPr lang="en-US" altLang="zh-TW" sz="900" b="1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r"/>
            <a:r>
              <a:rPr lang="zh-TW" altLang="en-US" sz="4000" b="1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</a:t>
            </a:r>
            <a:endParaRPr lang="en-US" altLang="zh-TW" sz="4000" dirty="0">
              <a:solidFill>
                <a:srgbClr val="FFFF66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4987">
            <a:off x="3361121" y="3253548"/>
            <a:ext cx="4501090" cy="30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8256" y="0"/>
            <a:ext cx="12210256" cy="1152128"/>
          </a:xfrm>
          <a:prstGeom prst="rect">
            <a:avLst/>
          </a:prstGeom>
          <a:solidFill>
            <a:srgbClr val="800000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4800">
                <a:solidFill>
                  <a:srgbClr val="FFFF00"/>
                </a:solidFill>
                <a:latin typeface="Times New Roman" panose="02020603050405020304" pitchFamily="18" charset="0"/>
                <a:ea typeface="DFPYanKaiW5-B5-AZ" pitchFamily="66" charset="-120"/>
                <a:cs typeface="Times New Roman" panose="02020603050405020304" pitchFamily="18" charset="0"/>
              </a:rPr>
              <a:t>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一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.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作父母的 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: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要按神心意教養兒女</a:t>
            </a:r>
            <a:endParaRPr lang="en-US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80376" y="2064958"/>
            <a:ext cx="2271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>
                <a:solidFill>
                  <a:schemeClr val="bg1"/>
                </a:solidFill>
              </a:rPr>
              <a:t>詩篇 </a:t>
            </a:r>
            <a:r>
              <a:rPr lang="en-US" altLang="zh-TW" sz="3600">
                <a:solidFill>
                  <a:schemeClr val="bg1"/>
                </a:solidFill>
              </a:rPr>
              <a:t>127:3</a:t>
            </a:r>
          </a:p>
        </p:txBody>
      </p:sp>
    </p:spTree>
    <p:extLst>
      <p:ext uri="{BB962C8B-B14F-4D97-AF65-F5344CB8AC3E}">
        <p14:creationId xmlns:p14="http://schemas.microsoft.com/office/powerpoint/2010/main" val="249705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620688"/>
            <a:ext cx="5908657" cy="5544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8112224" y="4581128"/>
            <a:ext cx="3240360" cy="1865126"/>
          </a:xfrm>
          <a:prstGeom prst="rect">
            <a:avLst/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 sz="4800" b="1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蘇伯伯</a:t>
            </a:r>
            <a:endParaRPr lang="en-US" altLang="zh-TW" sz="4800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zh-TW" altLang="en-US" sz="4800" b="1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蘇媽媽</a:t>
            </a:r>
            <a:endParaRPr lang="zh-TW" altLang="en-US" sz="4800" b="1" dirty="0">
              <a:solidFill>
                <a:prstClr val="white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86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96752"/>
          </a:xfrm>
          <a:solidFill>
            <a:srgbClr val="8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 二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.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作兒女的 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: </a:t>
            </a:r>
            <a:r>
              <a:rPr lang="zh-TW" altLang="en-US" b="1" dirty="0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要按神吩咐孝敬父母</a:t>
            </a:r>
            <a:endParaRPr lang="en-US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1196752"/>
            <a:ext cx="12192000" cy="5760109"/>
          </a:xfrm>
          <a:prstGeom prst="rect">
            <a:avLst/>
          </a:prstGeom>
          <a:solidFill>
            <a:srgbClr val="00001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endParaRPr lang="en-US" altLang="zh-TW" sz="1000" dirty="0">
              <a:solidFill>
                <a:prstClr val="white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PYanKaiW5-B5-AZ" panose="03000500000000000000" pitchFamily="66" charset="-120"/>
                <a:cs typeface="Times New Roman" panose="02020603050405020304" pitchFamily="18" charset="0"/>
              </a:rPr>
              <a:t> </a:t>
            </a:r>
            <a:r>
              <a:rPr lang="zh-TW" altLang="en-US" sz="4000" dirty="0">
                <a:solidFill>
                  <a:srgbClr val="FFFF66"/>
                </a:solidFill>
                <a:latin typeface="Times New Roman" panose="02020603050405020304" pitchFamily="18" charset="0"/>
                <a:ea typeface="DFPYanKaiW5-B5-AZ" panose="03000500000000000000" pitchFamily="66" charset="-120"/>
                <a:cs typeface="Times New Roman" panose="02020603050405020304" pitchFamily="18" charset="0"/>
              </a:rPr>
              <a:t> </a:t>
            </a:r>
            <a:endParaRPr lang="en-US" altLang="zh-TW" sz="4000" dirty="0">
              <a:solidFill>
                <a:srgbClr val="FFFF66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48" y="2427978"/>
            <a:ext cx="5149319" cy="35342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491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0" y="1196752"/>
            <a:ext cx="12192000" cy="5760640"/>
          </a:xfrm>
          <a:prstGeom prst="rect">
            <a:avLst/>
          </a:prstGeom>
          <a:solidFill>
            <a:srgbClr val="00001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endParaRPr lang="en-US" altLang="zh-TW" sz="1000" dirty="0">
              <a:solidFill>
                <a:prstClr val="white"/>
              </a:solidFill>
              <a:latin typeface="Times New Roman" panose="02020603050405020304" pitchFamily="18" charset="0"/>
              <a:ea typeface="DFPYanKaiW5-B5-AZ" panose="03000500000000000000" pitchFamily="66" charset="-120"/>
              <a:cs typeface="Times New Roman" panose="02020603050405020304" pitchFamily="18" charset="0"/>
            </a:endParaRPr>
          </a:p>
          <a:p>
            <a:pPr fontAlgn="base">
              <a:lnSpc>
                <a:spcPct val="128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4000" dirty="0">
                <a:solidFill>
                  <a:srgbClr val="FFFF00"/>
                </a:solidFill>
                <a:latin typeface="Times New Roman" pitchFamily="18" charset="0"/>
                <a:ea typeface="DFPYanKaiW5-B5-AZ" pitchFamily="66" charset="-120"/>
                <a:cs typeface="Times New Roman" pitchFamily="18" charset="0"/>
              </a:rPr>
              <a:t>  </a:t>
            </a:r>
            <a:r>
              <a:rPr lang="zh-TW" altLang="en-US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當照 耶和華你 神所吩咐的孝敬父母，   </a:t>
            </a:r>
            <a:endParaRPr lang="en-US" altLang="zh-TW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28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TW" altLang="en-US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使你得福，並使你的日子 在耶和華 </a:t>
            </a:r>
            <a:endParaRPr lang="en-US" altLang="zh-TW" sz="4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28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TW" altLang="en-US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你 神所賜你的地上得以長久</a:t>
            </a:r>
            <a:r>
              <a:rPr lang="zh-TW" altLang="en-US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algn="ctr"/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申命記 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5:16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3341">
            <a:off x="7413676" y="3657742"/>
            <a:ext cx="4157740" cy="2582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196752"/>
          </a:xfrm>
          <a:prstGeom prst="rect">
            <a:avLst/>
          </a:prstGeom>
          <a:solidFill>
            <a:srgbClr val="800000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 二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.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作兒女的 </a:t>
            </a:r>
            <a:r>
              <a:rPr lang="en-US" altLang="zh-TW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: </a:t>
            </a:r>
            <a:r>
              <a:rPr lang="zh-TW" altLang="en-US" b="1">
                <a:solidFill>
                  <a:srgbClr val="FFFF00"/>
                </a:solidFill>
                <a:latin typeface="+mn-ea"/>
                <a:cs typeface="Times New Roman" panose="02020603050405020304" pitchFamily="18" charset="0"/>
              </a:rPr>
              <a:t>要按神吩咐孝敬父母</a:t>
            </a:r>
            <a:endParaRPr lang="en-US" b="1" dirty="0">
              <a:solidFill>
                <a:srgbClr val="FFFF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31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844" y="214290"/>
            <a:ext cx="9001156" cy="664371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altLang="zh-TW" sz="24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ea typeface="DFPYanKaiW5-B5-AZ" pitchFamily="66" charset="-120"/>
                <a:cs typeface="Times New Roman" pitchFamily="18" charset="0"/>
              </a:rPr>
              <a:t> </a:t>
            </a:r>
            <a:endParaRPr lang="en-US" sz="24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ea typeface="DFPYanKaiW5-B5-AZ" pitchFamily="66" charset="-120"/>
              <a:cs typeface="Times New Roman" pitchFamily="18" charset="0"/>
            </a:endParaRPr>
          </a:p>
          <a:p>
            <a:pPr>
              <a:buNone/>
            </a:pPr>
            <a:endParaRPr lang="en-US" altLang="zh-TW" sz="1400" b="1" dirty="0">
              <a:solidFill>
                <a:srgbClr val="C00000"/>
              </a:solidFill>
              <a:latin typeface="DFPYanKaiW5-B5-AZ" pitchFamily="66" charset="-120"/>
              <a:ea typeface="DFPYanKaiW5-B5-AZ" pitchFamily="66" charset="-120"/>
            </a:endParaRPr>
          </a:p>
          <a:p>
            <a:pPr>
              <a:buNone/>
            </a:pP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479376" y="274278"/>
            <a:ext cx="87868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5400" b="1">
                <a:solidFill>
                  <a:srgbClr val="C00000"/>
                </a:solidFill>
                <a:latin typeface="+mn-ea"/>
              </a:rPr>
              <a:t>幾個建議 </a:t>
            </a:r>
            <a:r>
              <a:rPr lang="en-US" altLang="zh-TW" sz="5400" b="1">
                <a:solidFill>
                  <a:srgbClr val="C00000"/>
                </a:solidFill>
                <a:latin typeface="+mn-ea"/>
              </a:rPr>
              <a:t>: </a:t>
            </a:r>
            <a:endParaRPr lang="en-US" altLang="zh-TW" sz="5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57971" y="1556792"/>
            <a:ext cx="842968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indent="-914400">
              <a:lnSpc>
                <a:spcPct val="150000"/>
              </a:lnSpc>
            </a:pP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TW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1.</a:t>
            </a: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zh-TW" altLang="en-US" sz="4800" b="1">
                <a:solidFill>
                  <a:prstClr val="black"/>
                </a:solidFill>
                <a:latin typeface="+mn-ea"/>
                <a:cs typeface="Times New Roman" pitchFamily="18" charset="0"/>
              </a:rPr>
              <a:t>要 關愛體恤父母</a:t>
            </a:r>
            <a:endParaRPr lang="en-US" altLang="zh-TW" sz="4800" b="1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marL="914400" indent="-914400">
              <a:lnSpc>
                <a:spcPct val="150000"/>
              </a:lnSpc>
            </a:pP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TW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2.</a:t>
            </a: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要 了解你的父母 </a:t>
            </a:r>
            <a:endParaRPr lang="en-US" sz="4800" b="1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marL="914400" indent="-914400">
              <a:lnSpc>
                <a:spcPct val="150000"/>
              </a:lnSpc>
            </a:pP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TW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3.</a:t>
            </a: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要 感謝你的父母</a:t>
            </a:r>
            <a:endParaRPr lang="en-US" sz="4800" b="1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marL="914400" indent="-914400">
              <a:lnSpc>
                <a:spcPct val="150000"/>
              </a:lnSpc>
            </a:pP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zh-TW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4.</a:t>
            </a:r>
            <a:r>
              <a:rPr lang="zh-TW" altLang="en-US" sz="48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要 帶領父母信主</a:t>
            </a:r>
            <a:endParaRPr lang="en-US" sz="4800" b="1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89918">
            <a:off x="7329656" y="3338588"/>
            <a:ext cx="4199082" cy="2798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17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4720" y="0"/>
            <a:ext cx="8429684" cy="600079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altLang="zh-TW" sz="1200" b="1" dirty="0">
              <a:solidFill>
                <a:srgbClr val="C00000"/>
              </a:solidFill>
              <a:latin typeface="Times New Roman" pitchFamily="18" charset="0"/>
              <a:ea typeface="DFPYanKaiW5-B5-AZ" pitchFamily="66" charset="-120"/>
              <a:cs typeface="Times New Roman" pitchFamily="18" charset="0"/>
            </a:endParaRPr>
          </a:p>
          <a:p>
            <a:pPr algn="ctr">
              <a:buNone/>
            </a:pPr>
            <a:endParaRPr lang="en-US" altLang="zh-TW" sz="800" dirty="0">
              <a:solidFill>
                <a:srgbClr val="002060"/>
              </a:solidFill>
              <a:latin typeface="Times New Roman" pitchFamily="18" charset="0"/>
              <a:ea typeface="DFPYanKaiW5-B5-AZ" pitchFamily="66" charset="-120"/>
              <a:cs typeface="Times New Roman" pitchFamily="18" charset="0"/>
            </a:endParaRPr>
          </a:p>
          <a:p>
            <a:pPr algn="ctr">
              <a:buNone/>
            </a:pPr>
            <a:r>
              <a:rPr lang="zh-TW" altLang="en-US" sz="7200" b="1" dirty="0">
                <a:solidFill>
                  <a:srgbClr val="C00000"/>
                </a:solidFill>
                <a:latin typeface="+mn-ea"/>
                <a:cs typeface="Times New Roman" pitchFamily="18" charset="0"/>
              </a:rPr>
              <a:t>同享天倫之樂</a:t>
            </a:r>
            <a:endParaRPr lang="en-US" sz="7200" b="1" dirty="0">
              <a:solidFill>
                <a:srgbClr val="C00000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67" y="2955453"/>
            <a:ext cx="4470434" cy="3348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8F04D3-4258-44A9-89DF-7FDAB8327623}"/>
              </a:ext>
            </a:extLst>
          </p:cNvPr>
          <p:cNvSpPr/>
          <p:nvPr/>
        </p:nvSpPr>
        <p:spPr>
          <a:xfrm>
            <a:off x="1055440" y="4769370"/>
            <a:ext cx="3760510" cy="1477328"/>
          </a:xfrm>
          <a:prstGeom prst="rect">
            <a:avLst/>
          </a:prstGeom>
          <a:solidFill>
            <a:srgbClr val="00050C">
              <a:alpha val="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羅一強 牧師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5.12.2024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189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3746</TotalTime>
  <Words>285</Words>
  <Application>Microsoft Office PowerPoint</Application>
  <PresentationFormat>Widescreen</PresentationFormat>
  <Paragraphs>59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DFPYanKaiW5-B5-AZ</vt:lpstr>
      <vt:lpstr>新細明體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母親節 快樂!</vt:lpstr>
      <vt:lpstr>PowerPoint Presentation</vt:lpstr>
      <vt:lpstr>PowerPoint Presentation</vt:lpstr>
      <vt:lpstr>PowerPoint Presentation</vt:lpstr>
      <vt:lpstr>PowerPoint Presentation</vt:lpstr>
      <vt:lpstr> 二. 作兒女的 : 要按神吩咐孝敬父母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andrewl</dc:creator>
  <cp:lastModifiedBy>CL-Grp2</cp:lastModifiedBy>
  <cp:revision>1090</cp:revision>
  <dcterms:created xsi:type="dcterms:W3CDTF">2008-11-19T21:16:44Z</dcterms:created>
  <dcterms:modified xsi:type="dcterms:W3CDTF">2024-05-09T20:20:59Z</dcterms:modified>
</cp:coreProperties>
</file>