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37"/>
  </p:notesMasterIdLst>
  <p:sldIdLst>
    <p:sldId id="835" r:id="rId2"/>
    <p:sldId id="1588" r:id="rId3"/>
    <p:sldId id="1589" r:id="rId4"/>
    <p:sldId id="1590" r:id="rId5"/>
    <p:sldId id="1591" r:id="rId6"/>
    <p:sldId id="1592" r:id="rId7"/>
    <p:sldId id="1593" r:id="rId8"/>
    <p:sldId id="1594" r:id="rId9"/>
    <p:sldId id="1595" r:id="rId10"/>
    <p:sldId id="1596" r:id="rId11"/>
    <p:sldId id="1598" r:id="rId12"/>
    <p:sldId id="1601" r:id="rId13"/>
    <p:sldId id="1597" r:id="rId14"/>
    <p:sldId id="1600" r:id="rId15"/>
    <p:sldId id="1602" r:id="rId16"/>
    <p:sldId id="1599" r:id="rId17"/>
    <p:sldId id="1605" r:id="rId18"/>
    <p:sldId id="1616" r:id="rId19"/>
    <p:sldId id="1603" r:id="rId20"/>
    <p:sldId id="1606" r:id="rId21"/>
    <p:sldId id="1604" r:id="rId22"/>
    <p:sldId id="1607" r:id="rId23"/>
    <p:sldId id="1608" r:id="rId24"/>
    <p:sldId id="1617" r:id="rId25"/>
    <p:sldId id="1609" r:id="rId26"/>
    <p:sldId id="1610" r:id="rId27"/>
    <p:sldId id="1611" r:id="rId28"/>
    <p:sldId id="1612" r:id="rId29"/>
    <p:sldId id="1618" r:id="rId30"/>
    <p:sldId id="1613" r:id="rId31"/>
    <p:sldId id="1619" r:id="rId32"/>
    <p:sldId id="1620" r:id="rId33"/>
    <p:sldId id="1622" r:id="rId34"/>
    <p:sldId id="1615" r:id="rId35"/>
    <p:sldId id="162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5T17:57:44.25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62 1927 24575,'2'0'0,"0"0"0,0-1 0,-1 1 0,1-1 0,0 0 0,0 0 0,0 1 0,-1-1 0,1 0 0,0 0 0,-1-1 0,1 1 0,-1 0 0,0-1 0,1 1 0,-1 0 0,0-1 0,0 0 0,0 1 0,0-1 0,0 0 0,0 1 0,0-1 0,1-3 0,12-47 0,1-34 0,7-149 0,-23-358 0,-2 562 0,-1 1 0,-1 0 0,-2 0 0,0 0 0,-17-39 0,-3-16 0,3 9 0,13 45 0,2-1 0,0 0 0,3 0 0,0 0 0,0-36 0,5 32 0,4-132 0,-2 164 0,-1 0 0,1 0 0,0 1 0,0-1 0,0 0 0,1 1 0,-1-1 0,1 1 0,0-1 0,0 1 0,0 0 0,0 0 0,1 0 0,4-5 0,-1 3 0,-1 1 0,1 0 0,0 0 0,0 0 0,0 1 0,1 0 0,10-3 0,7-1 0,1 1 0,0 2 0,38-3 0,-58 7 0,406-2 0,-24 32 0,-210-2 0,-3 4 0,-105-17 0,-8-6 0,-1-3 0,1-3 0,81-6 0,84 5 0,234 22 0,437-25 0,-481 2 0,-371 1 0,1 3 0,78 17 0,-69-10 0,60 4 0,-99-15 0,-1 0 0,1 1 0,-1 1 0,1 1 0,-1 0 0,0 0 0,0 2 0,-1 0 0,1 0 0,21 15 0,-32-18 0,1-1 0,0 2 0,-1-1 0,1 0 0,-1 1 0,0 0 0,0 0 0,0 0 0,-1 1 0,0-1 0,1 1 0,-1-1 0,-1 1 0,1 0 0,-1 1 0,0-1 0,0 0 0,-1 0 0,1 1 0,-1-1 0,0 1 0,-1-1 0,1 11 0,0 16 0,2-1 0,8 35 0,-3-13 0,-3-1 0,-2 1 0,-5 81 0,-1-27 0,2-79 0,-2-1 0,-1 0 0,-1 1 0,-14 41 0,4-15 0,7-12 0,3 1 0,1-1 0,2 1 0,6 65 0,-1-6 0,-3 423 0,0-519 0,0-1 0,0 1 0,0 0 0,-1-1 0,0 1 0,0-1 0,0 1 0,0-1 0,-1 0 0,0 1 0,-1-1 0,1 0 0,-1 0 0,0-1 0,0 1 0,0 0 0,0-1 0,-1 0 0,0 0 0,0 0 0,0 0 0,-1-1 0,1 1 0,-1-1 0,1 0 0,-1-1 0,0 1 0,-1-1 0,1 0 0,0 0 0,0 0 0,-8 0 0,-32 5 0,0-3 0,0-1 0,-82-6 0,34-1 0,-147 6 0,-146-5 0,335-2 0,-94-22 0,80 13 0,19 7 0,-82-3 0,4 2 0,-87-27 0,-169-19 0,160 30 0,53 9 0,-260 9 0,236 8 0,-775-2 0,958 0-273,0 0 0,-1 0 0,1 1 0,-10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5T17:57:52.40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63 119 24575,'35'-1'0,"-1"-2"0,1-2 0,-1-1 0,62-20 0,-69 20 0,-1 1 0,52-3 0,-43 6 0,33-8 0,107-10 0,-39 6 0,-59 6 0,146 4 0,-133 5 0,-41 2 0,0 2 0,-1 3 0,57 15 0,28 6 0,251 22 0,-169-24 0,-118-13 0,107 3 0,363-17 0,-240-2 0,-315 2 0,-2 0 0,1 0 0,-1 0 0,0 1 0,0 0 0,20 6 0,-27-6 0,-1 0 0,1 0 0,-1 0 0,1 1 0,-1 0 0,1-1 0,-1 1 0,0 0 0,0 0 0,0 0 0,0 0 0,0 1 0,0-1 0,-1 0 0,1 1 0,-1-1 0,0 1 0,1 0 0,-1-1 0,0 1 0,-1 0 0,1 0 0,0-1 0,-1 1 0,1 5 0,1 38 0,-2 0 0,-6 50 0,0 13 0,4 435 0,3-284 0,-4-205 0,-2 0 0,-17 70 0,10-61 0,-4 76 0,13-119 0,0 0 0,-2-1 0,0 1 0,-1-1 0,-1 0 0,-1 0 0,0-1 0,-15 23 0,17-32 0,-1 0 0,0-1 0,0 0 0,-1 0 0,0 0 0,-1-1 0,-14 11 0,-6 1 0,-38 21 0,43-28 0,-1-2 0,-1 0 0,1-2 0,-49 11 0,-110 9 0,79-16 0,26-5 0,0-3 0,-85-7 0,43 0 0,-1504 2 0,1572-3 0,0-2 0,-82-19 0,-9-2 0,139 25 0,-10 0 0,-1-2 0,1 0 0,-18-6 0,29 8 0,0-1 0,0 0 0,0 0 0,0 0 0,0 0 0,1-1 0,-1 1 0,1-1 0,0 0 0,0 0 0,0 0 0,0 0 0,0-1 0,1 1 0,-1-1 0,-1-5 0,-3-8 0,1-1 0,0 0 0,2-1 0,0 1 0,1-1 0,0-32 0,-8-44 0,-5 17 0,-14-77 0,25 129 0,-2 1 0,-10-29 0,10 35 0,1-1 0,1 0 0,0-1 0,-2-27 0,-7-89 0,-2-49 0,15 64 0,4-135 0,11 167 0,-8 58 0,3-50 0,-9-93-1365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4/28/2024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8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7095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939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65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5566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40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8242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6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3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97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4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295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路得记 </a:t>
            </a:r>
            <a:r>
              <a:rPr lang="en-US" altLang="zh-CN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1:1-22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当士师秉政的时候，国中遭遇饥荒。在犹大的伯利恒，有一个人带着妻子和两个儿子往摩押地去寄居。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这人名叫以利米勒，他的妻名叫拿俄米；他两个儿子，一个名叫玛伦，一个名叫基连，都是犹大伯利恒的以法他人。他们到了摩押地，就住在那里。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后来拿俄米的丈夫以利米勒死了，剩下妇人和她两个儿子。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这两个儿子娶了摩押女子为妻，一个名叫俄珥巴，一个名叫路得，在那里住了约有十年。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玛伦和基连二人也死了，剩下拿俄米，没有丈夫，也没有儿子。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她就与两个儿妇起身，要从摩押地归回；因为她在摩押地听见耶和华眷顾自己的百姓，赐粮食与他们。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于是她和两个儿妇起行离开所住的地方，要回犹大地去。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拿俄米对两个儿妇说：「你们各人回娘家去吧。愿耶和华恩待你们，像你们恩待已死的人与我一样！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愿耶和华使你们各在新夫家中得平安！」于是拿俄米与她们亲嘴。她们就放声而哭，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说：「不然，我们必与你一同回你本国去。」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拿俄米说：「我女儿们哪，回去吧！为何要跟我去呢？我还能生子作你们的丈夫吗？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我女儿们哪，回去吧！我年纪老迈，不能再有丈夫；即或说，我还有指望，今夜有丈夫可以生子，</a:t>
            </a:r>
          </a:p>
        </p:txBody>
      </p:sp>
    </p:spTree>
    <p:extLst>
      <p:ext uri="{BB962C8B-B14F-4D97-AF65-F5344CB8AC3E}">
        <p14:creationId xmlns:p14="http://schemas.microsoft.com/office/powerpoint/2010/main" val="304112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你们岂能等着他们长大呢？你们岂能等着他们不嫁别人呢？我女儿们哪，不要这样。我为你们的缘故甚是愁苦，因为耶和华伸手攻击我。」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两个儿妇又放声而哭，俄珥巴与婆婆亲嘴而别，只是路得舍不得拿俄米。</a:t>
            </a:r>
          </a:p>
        </p:txBody>
      </p:sp>
    </p:spTree>
    <p:extLst>
      <p:ext uri="{BB962C8B-B14F-4D97-AF65-F5344CB8AC3E}">
        <p14:creationId xmlns:p14="http://schemas.microsoft.com/office/powerpoint/2010/main" val="30705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拿俄米说：「看哪，你嫂子已经回她本国和她所拜的神那里去了，你也跟着你嫂子回去吧！」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路得说：「不要催我回去不跟随你。你往哪里去，我也往那里去；你在哪里住宿，我也在那里住宿；你的国就是我的国，你的上帝就是我的上帝。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你在哪里死，我也在那里死，也葬在那里。除非死能使你我相离！不然，愿耶和华重重地降罚与我。」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拿俄米见路得定意要跟随自己去，就不再劝她了。</a:t>
            </a:r>
          </a:p>
        </p:txBody>
      </p:sp>
    </p:spTree>
    <p:extLst>
      <p:ext uri="{BB962C8B-B14F-4D97-AF65-F5344CB8AC3E}">
        <p14:creationId xmlns:p14="http://schemas.microsoft.com/office/powerpoint/2010/main" val="102965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于是二人同行，来到伯利恒。她们到了伯利恒，合城的人就都惊讶。妇女们说：「这是拿俄米吗？」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拿俄米对他们说：「不要叫我拿俄米（甜），要叫我玛拉（苦），因为全能者使我受了大苦。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我满满地出去，耶和华使我空空地回来。耶和华降祸与我；全能者使我受苦。既是这样，你们为何还叫我拿俄米呢？」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拿俄米和她儿妇摩押女子路得，从摩押地回来到伯利恒，正是动手割大麦的时候。</a:t>
            </a:r>
          </a:p>
        </p:txBody>
      </p:sp>
    </p:spTree>
    <p:extLst>
      <p:ext uri="{BB962C8B-B14F-4D97-AF65-F5344CB8AC3E}">
        <p14:creationId xmlns:p14="http://schemas.microsoft.com/office/powerpoint/2010/main" val="120187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证  道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一对胜似母女的婆媳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4730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本月讲道的分主题：家庭。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、社会关系中，最难经营的关系是什么？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、家庭关系中，最难经营的关系是什么？</a:t>
            </a:r>
          </a:p>
        </p:txBody>
      </p:sp>
    </p:spTree>
    <p:extLst>
      <p:ext uri="{BB962C8B-B14F-4D97-AF65-F5344CB8AC3E}">
        <p14:creationId xmlns:p14="http://schemas.microsoft.com/office/powerpoint/2010/main" val="1138780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一、一段从苦到甜的人生经历。</a:t>
            </a:r>
          </a:p>
        </p:txBody>
      </p:sp>
    </p:spTree>
    <p:extLst>
      <p:ext uri="{BB962C8B-B14F-4D97-AF65-F5344CB8AC3E}">
        <p14:creationId xmlns:p14="http://schemas.microsoft.com/office/powerpoint/2010/main" val="164704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37B59E-C832-B0FF-8868-F3BE35E61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691" y="0"/>
            <a:ext cx="8272618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2CC3BCB-9CE2-3F02-66FA-F15CA350CB08}"/>
                  </a:ext>
                </a:extLst>
              </p14:cNvPr>
              <p14:cNvContentPartPr/>
              <p14:nvPr/>
            </p14:nvContentPartPr>
            <p14:xfrm>
              <a:off x="5380303" y="3058188"/>
              <a:ext cx="1600920" cy="791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2CC3BCB-9CE2-3F02-66FA-F15CA350CB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44303" y="3022548"/>
                <a:ext cx="167256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31E224-2E00-D2EC-5217-CDE03175E8D0}"/>
                  </a:ext>
                </a:extLst>
              </p14:cNvPr>
              <p14:cNvContentPartPr/>
              <p14:nvPr/>
            </p14:nvContentPartPr>
            <p14:xfrm>
              <a:off x="7965463" y="5044308"/>
              <a:ext cx="1277640" cy="811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31E224-2E00-D2EC-5217-CDE03175E8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29823" y="5008668"/>
                <a:ext cx="1349280" cy="88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141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AA30E8-B5DE-DF54-E361-6D3B5408362E}"/>
              </a:ext>
            </a:extLst>
          </p:cNvPr>
          <p:cNvSpPr txBox="1"/>
          <p:nvPr/>
        </p:nvSpPr>
        <p:spPr>
          <a:xfrm>
            <a:off x="1632155" y="206496"/>
            <a:ext cx="228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以利米勒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47BC3-9859-6F28-E9F8-1B879142B870}"/>
              </a:ext>
            </a:extLst>
          </p:cNvPr>
          <p:cNvSpPr txBox="1"/>
          <p:nvPr/>
        </p:nvSpPr>
        <p:spPr>
          <a:xfrm>
            <a:off x="4272116" y="206496"/>
            <a:ext cx="164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拿俄米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B34692-48D1-2714-4CED-F5DF27418B17}"/>
              </a:ext>
            </a:extLst>
          </p:cNvPr>
          <p:cNvSpPr txBox="1"/>
          <p:nvPr/>
        </p:nvSpPr>
        <p:spPr>
          <a:xfrm>
            <a:off x="4627541" y="1573910"/>
            <a:ext cx="117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玛伦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BDE49-27B7-03B1-FC52-FC505D51DE1E}"/>
              </a:ext>
            </a:extLst>
          </p:cNvPr>
          <p:cNvSpPr txBox="1"/>
          <p:nvPr/>
        </p:nvSpPr>
        <p:spPr>
          <a:xfrm>
            <a:off x="127819" y="1560874"/>
            <a:ext cx="163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俄珥巴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9493CA-E9F1-F81A-626B-1C2FE350651F}"/>
              </a:ext>
            </a:extLst>
          </p:cNvPr>
          <p:cNvSpPr txBox="1"/>
          <p:nvPr/>
        </p:nvSpPr>
        <p:spPr>
          <a:xfrm>
            <a:off x="2355317" y="1560873"/>
            <a:ext cx="1140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基连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BA6BFC-5129-D907-E26A-B5D3302247CB}"/>
              </a:ext>
            </a:extLst>
          </p:cNvPr>
          <p:cNvSpPr txBox="1"/>
          <p:nvPr/>
        </p:nvSpPr>
        <p:spPr>
          <a:xfrm>
            <a:off x="6410643" y="1569605"/>
            <a:ext cx="1140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路得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19F586-325E-1F0B-0450-842ED4E5B302}"/>
              </a:ext>
            </a:extLst>
          </p:cNvPr>
          <p:cNvSpPr txBox="1"/>
          <p:nvPr/>
        </p:nvSpPr>
        <p:spPr>
          <a:xfrm>
            <a:off x="9247238" y="1569605"/>
            <a:ext cx="228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波阿斯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12D58E-6229-3D8E-9B29-98D01620AF7A}"/>
              </a:ext>
            </a:extLst>
          </p:cNvPr>
          <p:cNvSpPr txBox="1"/>
          <p:nvPr/>
        </p:nvSpPr>
        <p:spPr>
          <a:xfrm>
            <a:off x="7733066" y="2879753"/>
            <a:ext cx="176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俄备得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870C32-4ACA-BDD3-98F9-C8D675AA0D5D}"/>
              </a:ext>
            </a:extLst>
          </p:cNvPr>
          <p:cNvSpPr txBox="1"/>
          <p:nvPr/>
        </p:nvSpPr>
        <p:spPr>
          <a:xfrm>
            <a:off x="7924794" y="4189901"/>
            <a:ext cx="1322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耶西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75085C-A94D-0839-1679-859A090D7547}"/>
              </a:ext>
            </a:extLst>
          </p:cNvPr>
          <p:cNvSpPr txBox="1"/>
          <p:nvPr/>
        </p:nvSpPr>
        <p:spPr>
          <a:xfrm>
            <a:off x="7924790" y="5500049"/>
            <a:ext cx="1322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大卫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8E2F31-8D01-AE21-9E6E-944F13D02E8C}"/>
              </a:ext>
            </a:extLst>
          </p:cNvPr>
          <p:cNvCxnSpPr>
            <a:endCxn id="6" idx="1"/>
          </p:cNvCxnSpPr>
          <p:nvPr/>
        </p:nvCxnSpPr>
        <p:spPr>
          <a:xfrm>
            <a:off x="3687096" y="529660"/>
            <a:ext cx="548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815FDD-2162-0B12-4324-FC3FAE7039D4}"/>
              </a:ext>
            </a:extLst>
          </p:cNvPr>
          <p:cNvCxnSpPr>
            <a:cxnSpLocks/>
          </p:cNvCxnSpPr>
          <p:nvPr/>
        </p:nvCxnSpPr>
        <p:spPr>
          <a:xfrm>
            <a:off x="1920240" y="1262163"/>
            <a:ext cx="417576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75D73E-4CDE-CB6B-C104-3887DE83A6EA}"/>
              </a:ext>
            </a:extLst>
          </p:cNvPr>
          <p:cNvCxnSpPr/>
          <p:nvPr/>
        </p:nvCxnSpPr>
        <p:spPr>
          <a:xfrm>
            <a:off x="1632155" y="1884039"/>
            <a:ext cx="548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2855E2-E334-32B8-5AB6-566E0F02AA2B}"/>
              </a:ext>
            </a:extLst>
          </p:cNvPr>
          <p:cNvCxnSpPr/>
          <p:nvPr/>
        </p:nvCxnSpPr>
        <p:spPr>
          <a:xfrm>
            <a:off x="5821680" y="1925901"/>
            <a:ext cx="548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95B14B0-E577-2A62-54D6-7FD4E156242A}"/>
              </a:ext>
            </a:extLst>
          </p:cNvPr>
          <p:cNvCxnSpPr>
            <a:cxnSpLocks/>
          </p:cNvCxnSpPr>
          <p:nvPr/>
        </p:nvCxnSpPr>
        <p:spPr>
          <a:xfrm flipV="1">
            <a:off x="3961416" y="529660"/>
            <a:ext cx="0" cy="73250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E4EEDE-92AF-148B-17BC-7A0B05AC0A2F}"/>
              </a:ext>
            </a:extLst>
          </p:cNvPr>
          <p:cNvCxnSpPr>
            <a:cxnSpLocks/>
          </p:cNvCxnSpPr>
          <p:nvPr/>
        </p:nvCxnSpPr>
        <p:spPr>
          <a:xfrm flipV="1">
            <a:off x="1920239" y="1262163"/>
            <a:ext cx="1" cy="6306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AB4333-7D86-EE9F-5B17-212955C2CFA0}"/>
              </a:ext>
            </a:extLst>
          </p:cNvPr>
          <p:cNvCxnSpPr>
            <a:cxnSpLocks/>
          </p:cNvCxnSpPr>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ED8ED6-2ED8-42F6-C034-1953B2D82F06}"/>
              </a:ext>
            </a:extLst>
          </p:cNvPr>
          <p:cNvCxnSpPr>
            <a:cxnSpLocks/>
          </p:cNvCxnSpPr>
          <p:nvPr/>
        </p:nvCxnSpPr>
        <p:spPr>
          <a:xfrm flipV="1">
            <a:off x="8459674" y="1907335"/>
            <a:ext cx="0" cy="8572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FD593A-1476-C23D-F88A-3B1C95687729}"/>
              </a:ext>
            </a:extLst>
          </p:cNvPr>
          <p:cNvCxnSpPr>
            <a:cxnSpLocks/>
          </p:cNvCxnSpPr>
          <p:nvPr/>
        </p:nvCxnSpPr>
        <p:spPr>
          <a:xfrm rot="16200000" flipV="1">
            <a:off x="8185354" y="3915581"/>
            <a:ext cx="548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408C258-7348-A269-FBBD-75BB202BF4E7}"/>
              </a:ext>
            </a:extLst>
          </p:cNvPr>
          <p:cNvCxnSpPr>
            <a:cxnSpLocks/>
          </p:cNvCxnSpPr>
          <p:nvPr/>
        </p:nvCxnSpPr>
        <p:spPr>
          <a:xfrm rot="16200000" flipV="1">
            <a:off x="8185354" y="5225729"/>
            <a:ext cx="548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9C33E10-6F28-D996-7A5C-EDAB370F4B7C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7605241" y="1892771"/>
            <a:ext cx="1641997" cy="14564"/>
          </a:xfrm>
          <a:prstGeom prst="line">
            <a:avLst/>
          </a:prstGeom>
          <a:ln w="12700">
            <a:solidFill>
              <a:srgbClr val="FF00FF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439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、名甜实苦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</a:p>
        </p:txBody>
      </p:sp>
    </p:spTree>
    <p:extLst>
      <p:ext uri="{BB962C8B-B14F-4D97-AF65-F5344CB8AC3E}">
        <p14:creationId xmlns:p14="http://schemas.microsoft.com/office/powerpoint/2010/main" val="93211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于是二人同行，来到伯利恒。她们到了伯利恒，合城的人就都惊讶。妇女们说：「这是拿俄米吗？」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拿俄米对他们说：「不要叫我拿俄米（甜），要叫我玛拉（苦），因为全能者使我受了大苦。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我满满地出去，耶和华使我空空地回来。耶和华降祸与我；全能者使我受苦。既是这样，你们为何还叫我拿俄米呢？」</a:t>
            </a:r>
          </a:p>
        </p:txBody>
      </p:sp>
    </p:spTree>
    <p:extLst>
      <p:ext uri="{BB962C8B-B14F-4D97-AF65-F5344CB8AC3E}">
        <p14:creationId xmlns:p14="http://schemas.microsoft.com/office/powerpoint/2010/main" val="2492065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、名甜实苦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、甘苦与共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2-3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</a:p>
        </p:txBody>
      </p:sp>
    </p:spTree>
    <p:extLst>
      <p:ext uri="{BB962C8B-B14F-4D97-AF65-F5344CB8AC3E}">
        <p14:creationId xmlns:p14="http://schemas.microsoft.com/office/powerpoint/2010/main" val="3786025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波阿斯说：「女儿啊，愿你蒙耶和华赐福。你末后的恩比先前更大；因为少年人无论贫富，你都没有跟从。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女儿啊，现在不要惧怕，凡你所说的，我必照着行；我本城的人都知道你是个贤德的女子。</a:t>
            </a:r>
          </a:p>
        </p:txBody>
      </p:sp>
    </p:spTree>
    <p:extLst>
      <p:ext uri="{BB962C8B-B14F-4D97-AF65-F5344CB8AC3E}">
        <p14:creationId xmlns:p14="http://schemas.microsoft.com/office/powerpoint/2010/main" val="1585466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、名甜实苦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、甘苦与共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2-3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、苦尽甘来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路得记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章。</a:t>
            </a:r>
          </a:p>
        </p:txBody>
      </p:sp>
    </p:spTree>
    <p:extLst>
      <p:ext uri="{BB962C8B-B14F-4D97-AF65-F5344CB8AC3E}">
        <p14:creationId xmlns:p14="http://schemas.microsoft.com/office/powerpoint/2010/main" val="2635501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016DE7-F723-DD5D-6FE9-B77B9A99AD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20348" y="457200"/>
            <a:ext cx="795130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68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妇人们对拿俄米说：「耶和华是应当称颂的！因为今日没有撇下你，使你无至近的亲属。愿这孩子在以色列中得名声。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他必提起你的精神，奉养你的老，因为是爱慕你的那儿妇所生的。有这儿妇比有七个儿子还好！」</a:t>
            </a:r>
          </a:p>
        </p:txBody>
      </p:sp>
    </p:spTree>
    <p:extLst>
      <p:ext uri="{BB962C8B-B14F-4D97-AF65-F5344CB8AC3E}">
        <p14:creationId xmlns:p14="http://schemas.microsoft.com/office/powerpoint/2010/main" val="1655993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一、一段从苦到甜的人生经历。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二、一对胜过母女的婆媳关系。</a:t>
            </a:r>
          </a:p>
        </p:txBody>
      </p:sp>
    </p:spTree>
    <p:extLst>
      <p:ext uri="{BB962C8B-B14F-4D97-AF65-F5344CB8AC3E}">
        <p14:creationId xmlns:p14="http://schemas.microsoft.com/office/powerpoint/2010/main" val="3270993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、婆媳关系被称为最难经营的关系原因。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）家庭传统和文化差异。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）家庭责任和期望。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）权力和角色冲突。</a:t>
            </a:r>
          </a:p>
        </p:txBody>
      </p:sp>
    </p:spTree>
    <p:extLst>
      <p:ext uri="{BB962C8B-B14F-4D97-AF65-F5344CB8AC3E}">
        <p14:creationId xmlns:p14="http://schemas.microsoft.com/office/powerpoint/2010/main" val="2058390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、拿俄米和路得的婆媳胜似母女的相处。</a:t>
            </a:r>
          </a:p>
        </p:txBody>
      </p:sp>
    </p:spTree>
    <p:extLst>
      <p:ext uri="{BB962C8B-B14F-4D97-AF65-F5344CB8AC3E}">
        <p14:creationId xmlns:p14="http://schemas.microsoft.com/office/powerpoint/2010/main" val="1169803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拿俄米说：「我女儿们哪，回去吧！为何要跟我去呢？我还能生子作你们的丈夫吗？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我女儿们哪，回去吧！我年纪老迈，不能再有丈夫；即或说，我还有指望，今夜有丈夫可以生子，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你们岂能等着他们长大呢？你们岂能等着他们不嫁别人呢？我女儿们哪，不要这样。我为你们的缘故甚是愁苦，因为耶和华伸手攻击我。」</a:t>
            </a:r>
          </a:p>
        </p:txBody>
      </p:sp>
    </p:spTree>
    <p:extLst>
      <p:ext uri="{BB962C8B-B14F-4D97-AF65-F5344CB8AC3E}">
        <p14:creationId xmlns:p14="http://schemas.microsoft.com/office/powerpoint/2010/main" val="2271743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拿俄米说：「看哪，你嫂子已经回她本国和她所拜的神那里去了，你也跟着你嫂子回去吧！」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路得说：「不要催我回去不跟随你。你往哪里去，我也往那里去；你在哪里住宿，我也在那里住宿；你的国就是我的国，你的上帝就是我的上帝。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你在哪里死，我也在那里死，也葬在那里。除非死能使你我相离！不然，愿耶和华重重地降罚与我。」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拿俄米见路得定意要跟随自己去，就不再劝她了。</a:t>
            </a:r>
          </a:p>
        </p:txBody>
      </p:sp>
    </p:spTree>
    <p:extLst>
      <p:ext uri="{BB962C8B-B14F-4D97-AF65-F5344CB8AC3E}">
        <p14:creationId xmlns:p14="http://schemas.microsoft.com/office/powerpoint/2010/main" val="3447632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摩押女子路得说：「他对我说：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你要紧随我的仆人拾取麦穗，直等他们收完了我的庄稼。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拿俄米对儿妇路得说：「女儿啊，你跟着他的使女出去，不叫人遇见你在别人田间，这才为好。」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于是路得与波阿斯的使女常在一处拾取麦穗，直到收完了大麦和小麦。路得仍与婆婆同住。</a:t>
            </a:r>
          </a:p>
        </p:txBody>
      </p:sp>
    </p:spTree>
    <p:extLst>
      <p:ext uri="{BB962C8B-B14F-4D97-AF65-F5344CB8AC3E}">
        <p14:creationId xmlns:p14="http://schemas.microsoft.com/office/powerpoint/2010/main" val="2244800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路得的婆婆拿俄米对她说：「女儿啊，我不当为你找个安身之处，使你享福吗？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你与波阿斯的使女常在一处，波阿斯不是我们的亲族吗？他今夜在场上簸大麦；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你要沐浴抹膏，换上衣服，下到场上，却不要使那人认出你来。你等他吃喝完了，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到他睡的时候，你看准他睡的地方，就进去掀开他脚上的被，躺卧在那里，他必告诉你所当做的事。」</a:t>
            </a:r>
          </a:p>
        </p:txBody>
      </p:sp>
    </p:spTree>
    <p:extLst>
      <p:ext uri="{BB962C8B-B14F-4D97-AF65-F5344CB8AC3E}">
        <p14:creationId xmlns:p14="http://schemas.microsoft.com/office/powerpoint/2010/main" val="740729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一、一段从苦到甜的人生经历。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二、一对胜过母女的婆媳关系。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三、一种设身处地的关系经营。</a:t>
            </a:r>
          </a:p>
        </p:txBody>
      </p:sp>
    </p:spTree>
    <p:extLst>
      <p:ext uri="{BB962C8B-B14F-4D97-AF65-F5344CB8AC3E}">
        <p14:creationId xmlns:p14="http://schemas.microsoft.com/office/powerpoint/2010/main" val="623988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哥林多前书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爱是恒久忍耐，又有恩慈；爱是不嫉妒；爱是不自夸，不张狂，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不做害羞的事，不求自己的益处，不轻易发怒，不计算人的恶，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不喜欢不义，只喜欢真理；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凡事包容，凡事相信，凡事盼望，凡事忍耐。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13:8a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爱是永不止息。</a:t>
            </a:r>
          </a:p>
        </p:txBody>
      </p:sp>
    </p:spTree>
    <p:extLst>
      <p:ext uri="{BB962C8B-B14F-4D97-AF65-F5344CB8AC3E}">
        <p14:creationId xmlns:p14="http://schemas.microsoft.com/office/powerpoint/2010/main" val="4071424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B3F3A1-E86C-D24C-500E-FD1BF0D9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752" y="291235"/>
            <a:ext cx="4286848" cy="6201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0BD2CE-C564-88C8-D60C-746D2E52D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F6FF7-7BCD-AC82-A83A-F043FAD30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480E3-2D06-FAE9-4227-64AC2639E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872" y="291235"/>
            <a:ext cx="4648849" cy="6211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AE915E-48D6-0716-3816-EF9D17D7E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58" y="291235"/>
            <a:ext cx="4810796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11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搅乱一池春水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都是夫妻营惹的祸？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每次营会后众人的夸赞与掌声，让我们的焦点逐渐从服事他人变成服事自己，我们在意自己的表现过于对与会者的帮助；关心自己的形象远超过对与会者的爱；受到的追捧也让我们逐渐迷失跟自我膨胀。这些都不是夫妻营的错！</a:t>
            </a:r>
          </a:p>
        </p:txBody>
      </p:sp>
    </p:spTree>
    <p:extLst>
      <p:ext uri="{BB962C8B-B14F-4D97-AF65-F5344CB8AC3E}">
        <p14:creationId xmlns:p14="http://schemas.microsoft.com/office/powerpoint/2010/main" val="118384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拿俄米对两个儿妇说：「你们各人回娘家去吧。愿耶和华恩待你们，像你们恩待已死的人与我一样！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愿耶和华使你们各在新夫家中得平安！」于是拿俄米与她们亲嘴。她们就放声而哭，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说：「不然，我们必与你一同回你本国去。」</a:t>
            </a:r>
          </a:p>
        </p:txBody>
      </p:sp>
    </p:spTree>
    <p:extLst>
      <p:ext uri="{BB962C8B-B14F-4D97-AF65-F5344CB8AC3E}">
        <p14:creationId xmlns:p14="http://schemas.microsoft.com/office/powerpoint/2010/main" val="294057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拿俄米说：「我女儿们哪，回去吧！为何要跟我去呢？我还能生子作你们的丈夫吗？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我女儿们哪，回去吧！我年纪老迈，不能再有丈夫；即或说，我还有指望，今夜有丈夫可以生子，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你们岂能等着他们长大呢？你们岂能等着他们不嫁别人呢？我女儿们哪，不要这样。我为你们的缘故甚是愁苦，因为耶和华伸手攻击我。」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两个儿妇又放声而哭，俄珥巴与婆婆亲嘴而别，只是路得舍不得拿俄米。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5330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拿俄米说：「看哪，你嫂子已经回她本国和她所拜的神那里去了，你也跟着你嫂子回去吧！」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路得说：「不要催我回去不跟随你。你往哪里去，我也往那里去；你在哪里住宿，我也在那里住宿；你的国就是我的国，你的上帝就是我的上帝。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你在哪里死，我也在那里死，也葬在那里。除非死能使你我相离！不然，愿耶和华重重地降罚与我。」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拿俄米见路得定意要跟随自己去，就不再劝她了。</a:t>
            </a:r>
          </a:p>
        </p:txBody>
      </p:sp>
    </p:spTree>
    <p:extLst>
      <p:ext uri="{BB962C8B-B14F-4D97-AF65-F5344CB8AC3E}">
        <p14:creationId xmlns:p14="http://schemas.microsoft.com/office/powerpoint/2010/main" val="3439569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从拿俄米的身上学习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	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）设身处地的人际爱心，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	2</a:t>
            </a:r>
            <a:r>
              <a:rPr lang="zh-CN" altLang="en-US" sz="4000" b="1">
                <a:latin typeface="SimSun" panose="02010600030101010101" pitchFamily="2" charset="-122"/>
                <a:ea typeface="SimSun" panose="02010600030101010101" pitchFamily="2" charset="-122"/>
              </a:rPr>
              <a:t>）困境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中依然仰望主的信心。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2240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妇人们对拿俄米说：「耶和华是应当称颂的！因为今日没有撇下你，使你无至近的亲属。愿这孩子在以色列中得名声。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他必提起你的精神，奉养你的老，因为是爱慕你的那儿妇所生的。有这儿妇比有七个儿子还好！」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拿俄米就把孩子抱在怀中，作他的养母。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4:17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邻舍的妇人说：「拿俄米得孩子了！」就给孩子起名叫俄备得。这俄备得是耶西的父，耶西是大卫的父。</a:t>
            </a:r>
          </a:p>
        </p:txBody>
      </p:sp>
    </p:spTree>
    <p:extLst>
      <p:ext uri="{BB962C8B-B14F-4D97-AF65-F5344CB8AC3E}">
        <p14:creationId xmlns:p14="http://schemas.microsoft.com/office/powerpoint/2010/main" val="2024591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72216</TotalTime>
  <Words>2791</Words>
  <Application>Microsoft Office PowerPoint</Application>
  <PresentationFormat>Widescreen</PresentationFormat>
  <Paragraphs>107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SimSun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190</cp:revision>
  <dcterms:created xsi:type="dcterms:W3CDTF">2010-03-20T17:46:04Z</dcterms:created>
  <dcterms:modified xsi:type="dcterms:W3CDTF">2024-05-04T02:25:47Z</dcterms:modified>
</cp:coreProperties>
</file>