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6" r:id="rId4"/>
    <p:sldId id="258" r:id="rId5"/>
    <p:sldId id="277" r:id="rId6"/>
    <p:sldId id="261" r:id="rId7"/>
    <p:sldId id="278" r:id="rId8"/>
    <p:sldId id="262" r:id="rId9"/>
    <p:sldId id="279" r:id="rId10"/>
    <p:sldId id="263" r:id="rId11"/>
    <p:sldId id="280" r:id="rId12"/>
    <p:sldId id="257" r:id="rId13"/>
    <p:sldId id="281" r:id="rId14"/>
    <p:sldId id="265" r:id="rId15"/>
    <p:sldId id="283" r:id="rId16"/>
    <p:sldId id="266" r:id="rId17"/>
    <p:sldId id="282" r:id="rId18"/>
    <p:sldId id="264" r:id="rId19"/>
    <p:sldId id="284" r:id="rId20"/>
    <p:sldId id="270" r:id="rId21"/>
    <p:sldId id="285" r:id="rId22"/>
    <p:sldId id="271" r:id="rId23"/>
    <p:sldId id="286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627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DA4E-F39B-4420-97AB-A84B8083612A}" type="datetimeFigureOut">
              <a:rPr lang="en-US" smtClean="0"/>
              <a:t>3/2/2024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7CB5D-67F6-4CC3-9404-2D16D46F8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373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DA4E-F39B-4420-97AB-A84B8083612A}" type="datetimeFigureOut">
              <a:rPr lang="en-US" smtClean="0"/>
              <a:t>3/2/2024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7CB5D-67F6-4CC3-9404-2D16D46F8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066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DA4E-F39B-4420-97AB-A84B8083612A}" type="datetimeFigureOut">
              <a:rPr lang="en-US" smtClean="0"/>
              <a:t>3/2/2024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7CB5D-67F6-4CC3-9404-2D16D46F8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702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DA4E-F39B-4420-97AB-A84B8083612A}" type="datetimeFigureOut">
              <a:rPr lang="en-US" smtClean="0"/>
              <a:t>3/2/2024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7CB5D-67F6-4CC3-9404-2D16D46F8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293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DA4E-F39B-4420-97AB-A84B8083612A}" type="datetimeFigureOut">
              <a:rPr lang="en-US" smtClean="0"/>
              <a:t>3/2/2024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7CB5D-67F6-4CC3-9404-2D16D46F8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918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DA4E-F39B-4420-97AB-A84B8083612A}" type="datetimeFigureOut">
              <a:rPr lang="en-US" smtClean="0"/>
              <a:t>3/2/2024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7CB5D-67F6-4CC3-9404-2D16D46F8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928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DA4E-F39B-4420-97AB-A84B8083612A}" type="datetimeFigureOut">
              <a:rPr lang="en-US" smtClean="0"/>
              <a:t>3/2/2024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7CB5D-67F6-4CC3-9404-2D16D46F8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900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DA4E-F39B-4420-97AB-A84B8083612A}" type="datetimeFigureOut">
              <a:rPr lang="en-US" smtClean="0"/>
              <a:t>3/2/2024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7CB5D-67F6-4CC3-9404-2D16D46F8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891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DA4E-F39B-4420-97AB-A84B8083612A}" type="datetimeFigureOut">
              <a:rPr lang="en-US" smtClean="0"/>
              <a:t>3/2/2024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7CB5D-67F6-4CC3-9404-2D16D46F8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819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DA4E-F39B-4420-97AB-A84B8083612A}" type="datetimeFigureOut">
              <a:rPr lang="en-US" smtClean="0"/>
              <a:t>3/2/2024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7CB5D-67F6-4CC3-9404-2D16D46F8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381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DA4E-F39B-4420-97AB-A84B8083612A}" type="datetimeFigureOut">
              <a:rPr lang="en-US" smtClean="0"/>
              <a:t>3/2/2024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7CB5D-67F6-4CC3-9404-2D16D46F8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027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DA4E-F39B-4420-97AB-A84B8083612A}" type="datetimeFigureOut">
              <a:rPr lang="en-US" smtClean="0"/>
              <a:t>3/2/2024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E7CB5D-67F6-4CC3-9404-2D16D46F8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770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1"/>
            <a:ext cx="7772400" cy="2067232"/>
          </a:xfrm>
        </p:spPr>
        <p:txBody>
          <a:bodyPr>
            <a:normAutofit/>
          </a:bodyPr>
          <a:lstStyle/>
          <a:p>
            <a:r>
              <a:rPr lang="en-US" sz="4800" b="1" dirty="0"/>
              <a:t>How May I Serve?</a:t>
            </a:r>
            <a:br>
              <a:rPr lang="en-US" sz="4800" b="1" dirty="0"/>
            </a:br>
            <a:r>
              <a:rPr lang="zh-CN" altLang="en-US" b="1" dirty="0"/>
              <a:t>我可以如何服</a:t>
            </a:r>
            <a:r>
              <a:rPr lang="zh-TW" alt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事</a:t>
            </a:r>
            <a:r>
              <a:rPr lang="zh-CN" altLang="en-US" b="1" dirty="0"/>
              <a:t>？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276600"/>
            <a:ext cx="6400800" cy="2667000"/>
          </a:xfrm>
        </p:spPr>
        <p:txBody>
          <a:bodyPr>
            <a:normAutofit lnSpcReduction="10000"/>
          </a:bodyPr>
          <a:lstStyle/>
          <a:p>
            <a:r>
              <a:rPr lang="en-US" sz="4000" dirty="0">
                <a:solidFill>
                  <a:schemeClr val="tx1"/>
                </a:solidFill>
              </a:rPr>
              <a:t>Mark 10:35-45</a:t>
            </a:r>
          </a:p>
          <a:p>
            <a:r>
              <a:rPr lang="zh-CN" altLang="en-US" sz="4000" dirty="0">
                <a:solidFill>
                  <a:schemeClr val="tx1"/>
                </a:solidFill>
              </a:rPr>
              <a:t>马可福音</a:t>
            </a:r>
            <a:r>
              <a:rPr lang="en-US" altLang="zh-CN" sz="4000" dirty="0">
                <a:solidFill>
                  <a:schemeClr val="tx1"/>
                </a:solidFill>
              </a:rPr>
              <a:t>10:35-45</a:t>
            </a:r>
            <a:endParaRPr lang="en-US" sz="4000" dirty="0">
              <a:solidFill>
                <a:schemeClr val="tx1"/>
              </a:solidFill>
            </a:endParaRPr>
          </a:p>
          <a:p>
            <a:r>
              <a:rPr lang="en-US" sz="4000" dirty="0">
                <a:solidFill>
                  <a:schemeClr val="tx1"/>
                </a:solidFill>
              </a:rPr>
              <a:t>Caleb Wan</a:t>
            </a:r>
          </a:p>
          <a:p>
            <a:r>
              <a:rPr lang="en-US" sz="4000" dirty="0">
                <a:solidFill>
                  <a:schemeClr val="tx1"/>
                </a:solidFill>
              </a:rPr>
              <a:t>2024-03-03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988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 Clash of Worldviews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baseline="30000" dirty="0"/>
              <a:t>42 </a:t>
            </a:r>
            <a:r>
              <a:rPr lang="en-US" dirty="0"/>
              <a:t>And Jesus called them to him and said to them, “You know that those who are considered </a:t>
            </a:r>
            <a:r>
              <a:rPr lang="en-US" b="1" u="sng" dirty="0"/>
              <a:t>rulers</a:t>
            </a:r>
            <a:r>
              <a:rPr lang="en-US" dirty="0"/>
              <a:t> of the Gentiles </a:t>
            </a:r>
            <a:r>
              <a:rPr lang="en-US" b="1" dirty="0"/>
              <a:t>lord it over </a:t>
            </a:r>
            <a:r>
              <a:rPr lang="en-US" dirty="0"/>
              <a:t>them, and their </a:t>
            </a:r>
            <a:r>
              <a:rPr lang="en-US" b="1" u="sng" dirty="0"/>
              <a:t>great ones</a:t>
            </a:r>
            <a:r>
              <a:rPr lang="en-US" b="1" dirty="0"/>
              <a:t> exercise authority over </a:t>
            </a:r>
            <a:r>
              <a:rPr lang="en-US" dirty="0"/>
              <a:t>them. </a:t>
            </a:r>
          </a:p>
          <a:p>
            <a:pPr marL="0" indent="0">
              <a:buNone/>
            </a:pPr>
            <a:r>
              <a:rPr lang="en-US" b="1" baseline="30000" dirty="0"/>
              <a:t>43 </a:t>
            </a:r>
            <a:r>
              <a:rPr lang="en-US" dirty="0"/>
              <a:t>But it shall not be so among you. But whoever would be </a:t>
            </a:r>
            <a:r>
              <a:rPr lang="en-US" b="1" u="sng" dirty="0"/>
              <a:t>great</a:t>
            </a:r>
            <a:r>
              <a:rPr lang="en-US" dirty="0"/>
              <a:t> among you must be your </a:t>
            </a:r>
            <a:r>
              <a:rPr lang="en-US" b="1" dirty="0">
                <a:solidFill>
                  <a:srgbClr val="FF0000"/>
                </a:solidFill>
              </a:rPr>
              <a:t>servant</a:t>
            </a:r>
            <a:r>
              <a:rPr lang="en-US" dirty="0"/>
              <a:t>,</a:t>
            </a:r>
            <a:r>
              <a:rPr lang="en-US" baseline="30000" dirty="0"/>
              <a:t> </a:t>
            </a: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b="1" baseline="30000" dirty="0"/>
              <a:t>44 </a:t>
            </a:r>
            <a:r>
              <a:rPr lang="en-US" dirty="0"/>
              <a:t>and whoever would be </a:t>
            </a:r>
            <a:r>
              <a:rPr lang="en-US" b="1" u="sng" dirty="0"/>
              <a:t>first</a:t>
            </a:r>
            <a:r>
              <a:rPr lang="en-US" dirty="0"/>
              <a:t> among you must be </a:t>
            </a:r>
            <a:r>
              <a:rPr lang="en-US" b="1" dirty="0">
                <a:solidFill>
                  <a:srgbClr val="FF0000"/>
                </a:solidFill>
              </a:rPr>
              <a:t>slave</a:t>
            </a:r>
            <a:r>
              <a:rPr lang="en-US" baseline="30000" dirty="0">
                <a:solidFill>
                  <a:srgbClr val="FF0000"/>
                </a:solidFill>
              </a:rPr>
              <a:t> </a:t>
            </a:r>
            <a:r>
              <a:rPr lang="en-US" dirty="0"/>
              <a:t>of all. </a:t>
            </a:r>
          </a:p>
          <a:p>
            <a:pPr marL="0" indent="0">
              <a:buNone/>
            </a:pPr>
            <a:r>
              <a:rPr lang="en-US" b="1" baseline="30000" dirty="0"/>
              <a:t>45 </a:t>
            </a:r>
            <a:r>
              <a:rPr lang="en-US" dirty="0"/>
              <a:t>For even the Son of Man came not to be served but </a:t>
            </a:r>
            <a:r>
              <a:rPr lang="en-US" b="1" dirty="0">
                <a:solidFill>
                  <a:srgbClr val="FF0000"/>
                </a:solidFill>
              </a:rPr>
              <a:t>to serve</a:t>
            </a:r>
            <a:r>
              <a:rPr lang="en-US" dirty="0"/>
              <a:t>, and </a:t>
            </a:r>
            <a:r>
              <a:rPr lang="en-US" b="1" u="sng" dirty="0">
                <a:solidFill>
                  <a:srgbClr val="FF0000"/>
                </a:solidFill>
              </a:rPr>
              <a:t>to give </a:t>
            </a:r>
            <a:r>
              <a:rPr lang="en-US" u="sng" dirty="0"/>
              <a:t>his life as a </a:t>
            </a:r>
            <a:r>
              <a:rPr lang="en-US" b="1" u="sng" dirty="0">
                <a:solidFill>
                  <a:srgbClr val="FF0000"/>
                </a:solidFill>
              </a:rPr>
              <a:t>ransom</a:t>
            </a:r>
            <a:r>
              <a:rPr lang="en-US" u="sng" dirty="0">
                <a:solidFill>
                  <a:srgbClr val="FF0000"/>
                </a:solidFill>
              </a:rPr>
              <a:t> </a:t>
            </a:r>
            <a:r>
              <a:rPr lang="en-US" u="sng" dirty="0"/>
              <a:t>for many.</a:t>
            </a:r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25346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世界观的冲突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b="1" dirty="0"/>
              <a:t>42 </a:t>
            </a:r>
            <a:r>
              <a:rPr lang="zh-CN" altLang="en-US" b="1" dirty="0"/>
              <a:t>耶稣叫他们来，对他们说，你们知道，外邦人有尊为君王的，治理他们。有大臣操权管束他们。</a:t>
            </a:r>
          </a:p>
          <a:p>
            <a:r>
              <a:rPr lang="en-US" altLang="zh-CN" b="1" dirty="0"/>
              <a:t>43 </a:t>
            </a:r>
            <a:r>
              <a:rPr lang="zh-CN" altLang="en-US" b="1" dirty="0"/>
              <a:t>只是在你们中间，不是这样。你们中间，谁愿为大，就必作你们的</a:t>
            </a:r>
            <a:r>
              <a:rPr lang="zh-CN" altLang="en-US" b="1" dirty="0">
                <a:solidFill>
                  <a:srgbClr val="FF0000"/>
                </a:solidFill>
              </a:rPr>
              <a:t>用人</a:t>
            </a:r>
            <a:r>
              <a:rPr lang="zh-CN" altLang="en-US" b="1" dirty="0"/>
              <a:t>。</a:t>
            </a:r>
          </a:p>
          <a:p>
            <a:r>
              <a:rPr lang="en-US" altLang="zh-CN" b="1" dirty="0"/>
              <a:t>44 </a:t>
            </a:r>
            <a:r>
              <a:rPr lang="zh-CN" altLang="en-US" b="1" dirty="0"/>
              <a:t>在你们中间，谁愿为首，就必作众人的</a:t>
            </a:r>
            <a:r>
              <a:rPr lang="zh-CN" altLang="en-US" b="1" dirty="0">
                <a:solidFill>
                  <a:srgbClr val="FF0000"/>
                </a:solidFill>
              </a:rPr>
              <a:t>仆人</a:t>
            </a:r>
            <a:r>
              <a:rPr lang="zh-CN" altLang="en-US" b="1" dirty="0"/>
              <a:t>。</a:t>
            </a:r>
          </a:p>
          <a:p>
            <a:r>
              <a:rPr lang="en-US" altLang="zh-CN" b="1" dirty="0"/>
              <a:t>45 </a:t>
            </a:r>
            <a:r>
              <a:rPr lang="zh-CN" altLang="en-US" b="1" dirty="0"/>
              <a:t>因为人子来，并不是要受人的服事，乃是要</a:t>
            </a:r>
            <a:r>
              <a:rPr lang="zh-CN" altLang="en-US" b="1" dirty="0">
                <a:solidFill>
                  <a:srgbClr val="FF0000"/>
                </a:solidFill>
              </a:rPr>
              <a:t>服侍人</a:t>
            </a:r>
            <a:r>
              <a:rPr lang="zh-CN" altLang="en-US" b="1" dirty="0"/>
              <a:t>，并且要舍命，</a:t>
            </a:r>
            <a:r>
              <a:rPr lang="zh-CN" altLang="en-US" b="1" dirty="0">
                <a:solidFill>
                  <a:srgbClr val="FF0000"/>
                </a:solidFill>
              </a:rPr>
              <a:t>作</a:t>
            </a:r>
            <a:r>
              <a:rPr lang="zh-CN" altLang="en-US" b="1" dirty="0"/>
              <a:t>多人的</a:t>
            </a:r>
            <a:r>
              <a:rPr lang="zh-CN" altLang="en-US" b="1" dirty="0">
                <a:solidFill>
                  <a:srgbClr val="FF0000"/>
                </a:solidFill>
              </a:rPr>
              <a:t>赎价</a:t>
            </a:r>
            <a:r>
              <a:rPr lang="zh-CN" altLang="en-US" b="1" dirty="0"/>
              <a:t>。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02918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</a:t>
            </a:r>
            <a:r>
              <a:rPr lang="en-US" b="1" baseline="30000" dirty="0"/>
              <a:t>st</a:t>
            </a:r>
            <a:r>
              <a:rPr lang="en-US" b="1" dirty="0"/>
              <a:t> Prediction (Mark 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/>
              <a:t>Context</a:t>
            </a:r>
            <a:r>
              <a:rPr lang="en-US" dirty="0"/>
              <a:t>: After Peter’s confession of the Messiah on the road to Caesarea Philippi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Prediction</a:t>
            </a:r>
            <a:r>
              <a:rPr lang="en-US" dirty="0"/>
              <a:t>: Jesus will suffer, be rejected, </a:t>
            </a:r>
            <a:r>
              <a:rPr lang="en-US" u="sng" dirty="0"/>
              <a:t>killed</a:t>
            </a:r>
            <a:r>
              <a:rPr lang="en-US" dirty="0"/>
              <a:t>, and </a:t>
            </a:r>
            <a:r>
              <a:rPr lang="en-US" u="sng" dirty="0"/>
              <a:t>will rise</a:t>
            </a:r>
            <a:r>
              <a:rPr lang="en-US" dirty="0"/>
              <a:t> after three days (Mark 8:31-33)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Disciples’ Response</a:t>
            </a:r>
            <a:r>
              <a:rPr lang="en-US" dirty="0"/>
              <a:t>: Peter rebuked Jesus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Teaching</a:t>
            </a:r>
            <a:r>
              <a:rPr lang="en-US" dirty="0"/>
              <a:t>: </a:t>
            </a:r>
            <a:r>
              <a:rPr lang="en-US" b="1" dirty="0">
                <a:solidFill>
                  <a:srgbClr val="FF0000"/>
                </a:solidFill>
              </a:rPr>
              <a:t>Deny themselves</a:t>
            </a:r>
            <a:r>
              <a:rPr lang="en-US" dirty="0"/>
              <a:t>, take up their cross, and follow him (Mark 8:34)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867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第一个预言（马可 </a:t>
            </a:r>
            <a:r>
              <a:rPr lang="en-US" altLang="zh-CN" b="1" dirty="0"/>
              <a:t>8</a:t>
            </a:r>
            <a:r>
              <a:rPr lang="zh-CN" altLang="en-US" b="1" dirty="0"/>
              <a:t>章）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/>
              <a:t>背景：彼得在前往该撒利亚腓立比的路上承认弥赛亚之后</a:t>
            </a:r>
            <a:endParaRPr lang="en-US" altLang="zh-CN" b="1" dirty="0"/>
          </a:p>
          <a:p>
            <a:r>
              <a:rPr lang="zh-CN" altLang="en-US" b="1" dirty="0"/>
              <a:t>预言：耶稣将受苦、被拒绝、被杀，并在三天后复活（马可福音 </a:t>
            </a:r>
            <a:r>
              <a:rPr lang="en-US" altLang="zh-CN" b="1" dirty="0"/>
              <a:t>8:31-33</a:t>
            </a:r>
            <a:r>
              <a:rPr lang="zh-CN" altLang="en-US" b="1" dirty="0"/>
              <a:t>）</a:t>
            </a:r>
            <a:endParaRPr lang="en-US" altLang="zh-CN" b="1" dirty="0"/>
          </a:p>
          <a:p>
            <a:r>
              <a:rPr lang="zh-CN" altLang="en-US" b="1" dirty="0"/>
              <a:t>门徒的回应：彼得劝阻耶稣</a:t>
            </a:r>
            <a:endParaRPr lang="en-US" altLang="zh-CN" b="1" dirty="0"/>
          </a:p>
          <a:p>
            <a:r>
              <a:rPr lang="zh-CN" altLang="en-US" b="1" dirty="0"/>
              <a:t>教导：</a:t>
            </a:r>
            <a:r>
              <a:rPr lang="zh-CN" altLang="en-US" b="1" dirty="0">
                <a:solidFill>
                  <a:srgbClr val="FF0000"/>
                </a:solidFill>
              </a:rPr>
              <a:t>舍己</a:t>
            </a:r>
            <a:r>
              <a:rPr lang="zh-CN" altLang="en-US" b="1" dirty="0"/>
              <a:t>，背起十字架来跟从他（马可福音 </a:t>
            </a:r>
            <a:r>
              <a:rPr lang="en-US" altLang="zh-CN" b="1" dirty="0"/>
              <a:t>8:34</a:t>
            </a:r>
            <a:r>
              <a:rPr lang="zh-CN" altLang="en-US" b="1" dirty="0"/>
              <a:t>）</a:t>
            </a:r>
            <a:endParaRPr lang="en-US" altLang="zh-CN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348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</a:t>
            </a:r>
            <a:r>
              <a:rPr lang="en-US" b="1" baseline="30000" dirty="0"/>
              <a:t>nd</a:t>
            </a:r>
            <a:r>
              <a:rPr lang="en-US" b="1" dirty="0"/>
              <a:t> Prediction (Mark 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/>
              <a:t>Context</a:t>
            </a:r>
            <a:r>
              <a:rPr lang="en-US" dirty="0"/>
              <a:t>: After Jesus’ transfiguration in front of Peter, James and John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Prediction</a:t>
            </a:r>
            <a:r>
              <a:rPr lang="en-US" dirty="0"/>
              <a:t>: Jesus will be delivered, </a:t>
            </a:r>
            <a:r>
              <a:rPr lang="en-US" u="sng" dirty="0"/>
              <a:t>killed</a:t>
            </a:r>
            <a:r>
              <a:rPr lang="en-US" dirty="0"/>
              <a:t>, and </a:t>
            </a:r>
            <a:r>
              <a:rPr lang="en-US" u="sng" dirty="0"/>
              <a:t>will rise</a:t>
            </a:r>
            <a:r>
              <a:rPr lang="en-US" dirty="0"/>
              <a:t> after three days (Mark 9:30–31)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Disciples’ Response</a:t>
            </a:r>
            <a:r>
              <a:rPr lang="en-US" dirty="0"/>
              <a:t>: Did not understand and afraid to ask Jesus about it (Mark 9:32)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Teaching</a:t>
            </a:r>
            <a:r>
              <a:rPr lang="en-US" dirty="0"/>
              <a:t>: If anyone wants to be first, he must be </a:t>
            </a:r>
            <a:r>
              <a:rPr lang="en-US" b="1" dirty="0">
                <a:solidFill>
                  <a:srgbClr val="FF0000"/>
                </a:solidFill>
              </a:rPr>
              <a:t>last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and </a:t>
            </a:r>
            <a:r>
              <a:rPr lang="en-US" b="1" dirty="0">
                <a:solidFill>
                  <a:srgbClr val="FF0000"/>
                </a:solidFill>
              </a:rPr>
              <a:t>servant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of all (Mark 9:35)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478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第二次预</a:t>
            </a:r>
            <a:r>
              <a:rPr lang="zh-TW" altLang="en-US" b="1" dirty="0">
                <a:latin typeface="SimSun (Headings)"/>
                <a:ea typeface="SimSun" panose="02010600030101010101" pitchFamily="2" charset="-122"/>
              </a:rPr>
              <a:t>言</a:t>
            </a:r>
            <a:r>
              <a:rPr lang="zh-TW" altLang="en-US" b="1" dirty="0"/>
              <a:t>。</a:t>
            </a:r>
            <a:r>
              <a:rPr lang="zh-CN" altLang="en-US" b="1" dirty="0"/>
              <a:t>（马可 </a:t>
            </a:r>
            <a:r>
              <a:rPr lang="en-US" altLang="zh-CN" b="1" dirty="0"/>
              <a:t>9</a:t>
            </a:r>
            <a:r>
              <a:rPr lang="zh-CN" altLang="en-US" b="1" dirty="0"/>
              <a:t>章）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/>
              <a:t>背景：耶稣在彼得、雅各和约翰面前变像之后</a:t>
            </a:r>
            <a:endParaRPr lang="en-US" altLang="zh-CN" b="1" dirty="0"/>
          </a:p>
          <a:p>
            <a:r>
              <a:rPr lang="zh-CN" altLang="en-US" b="1" dirty="0"/>
              <a:t>预言：耶稣将被抓、被杀，并在三天后复活（马可福音 </a:t>
            </a:r>
            <a:r>
              <a:rPr lang="en-US" altLang="zh-CN" b="1" dirty="0"/>
              <a:t>9:30-31</a:t>
            </a:r>
            <a:r>
              <a:rPr lang="zh-CN" altLang="en-US" b="1" dirty="0"/>
              <a:t>）</a:t>
            </a:r>
            <a:endParaRPr lang="en-US" altLang="zh-CN" b="1" dirty="0"/>
          </a:p>
          <a:p>
            <a:r>
              <a:rPr lang="zh-CN" altLang="en-US" b="1" dirty="0"/>
              <a:t>门徒的反应：不明白也不敢问耶稣（马可福音 </a:t>
            </a:r>
            <a:r>
              <a:rPr lang="en-US" altLang="zh-CN" b="1" dirty="0"/>
              <a:t>9:32</a:t>
            </a:r>
            <a:r>
              <a:rPr lang="zh-CN" altLang="en-US" b="1" dirty="0"/>
              <a:t>）</a:t>
            </a:r>
            <a:endParaRPr lang="en-US" altLang="zh-CN" b="1" dirty="0"/>
          </a:p>
          <a:p>
            <a:r>
              <a:rPr lang="zh-CN" altLang="en-US" b="1" dirty="0"/>
              <a:t>教导：若有人想作首先的，他就必须作末后的，并且作众人的仆人（马可福音 </a:t>
            </a:r>
            <a:r>
              <a:rPr lang="en-US" altLang="zh-CN" b="1" dirty="0"/>
              <a:t>9:35</a:t>
            </a:r>
            <a:r>
              <a:rPr lang="zh-CN" altLang="en-US" b="1" dirty="0"/>
              <a:t>）</a:t>
            </a:r>
            <a:endParaRPr lang="en-US" altLang="zh-CN" b="1" dirty="0"/>
          </a:p>
          <a:p>
            <a:endParaRPr lang="en-US" altLang="zh-CN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023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3</a:t>
            </a:r>
            <a:r>
              <a:rPr lang="en-US" b="1" baseline="30000" dirty="0"/>
              <a:t>rd</a:t>
            </a:r>
            <a:r>
              <a:rPr lang="en-US" b="1" dirty="0"/>
              <a:t> Prediction (Mark 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/>
              <a:t>Context</a:t>
            </a:r>
            <a:r>
              <a:rPr lang="en-US" dirty="0"/>
              <a:t>: Jesus and his disciples were going to Jerusalem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Prediction</a:t>
            </a:r>
            <a:r>
              <a:rPr lang="en-US" dirty="0"/>
              <a:t>: Jesus will be delivered, condemned, mocked, flogged, </a:t>
            </a:r>
            <a:r>
              <a:rPr lang="en-US" u="sng" dirty="0"/>
              <a:t>killed</a:t>
            </a:r>
            <a:r>
              <a:rPr lang="en-US" dirty="0"/>
              <a:t>, and </a:t>
            </a:r>
            <a:r>
              <a:rPr lang="en-US" u="sng" dirty="0"/>
              <a:t>will rise</a:t>
            </a:r>
            <a:r>
              <a:rPr lang="en-US" dirty="0"/>
              <a:t> after three days (Mark 10:33–34)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Disciples’ Response</a:t>
            </a:r>
            <a:r>
              <a:rPr lang="en-US" dirty="0"/>
              <a:t>: James and John seek status – sitting at the right and left of Jesus in his glory. (Mark 10:35-37)</a:t>
            </a:r>
          </a:p>
        </p:txBody>
      </p:sp>
    </p:spTree>
    <p:extLst>
      <p:ext uri="{BB962C8B-B14F-4D97-AF65-F5344CB8AC3E}">
        <p14:creationId xmlns:p14="http://schemas.microsoft.com/office/powerpoint/2010/main" val="1397767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第三次预言（马可</a:t>
            </a:r>
            <a:r>
              <a:rPr lang="en-US" altLang="zh-CN" b="1" dirty="0"/>
              <a:t>10</a:t>
            </a:r>
            <a:r>
              <a:rPr lang="zh-CN" altLang="en-US" b="1" dirty="0"/>
              <a:t>章）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/>
              <a:t>背景：耶稣和他的门徒要去耶路撒冷</a:t>
            </a:r>
            <a:endParaRPr lang="en-US" altLang="zh-CN" b="1" dirty="0"/>
          </a:p>
          <a:p>
            <a:r>
              <a:rPr lang="zh-CN" altLang="en-US" b="1" dirty="0"/>
              <a:t>预言：耶稣将被抓、被定罪、被嘲笑、被鞭打、被杀害，三天后将复活（马可福音 </a:t>
            </a:r>
            <a:r>
              <a:rPr lang="en-US" altLang="zh-CN" b="1" dirty="0"/>
              <a:t>10:33-34</a:t>
            </a:r>
            <a:r>
              <a:rPr lang="zh-CN" altLang="en-US" b="1" dirty="0"/>
              <a:t>）</a:t>
            </a:r>
            <a:endParaRPr lang="en-US" altLang="zh-CN" b="1" dirty="0"/>
          </a:p>
          <a:p>
            <a:r>
              <a:rPr lang="zh-CN" altLang="en-US" b="1" dirty="0"/>
              <a:t>门徒的回应：雅各和约翰寻求地位</a:t>
            </a:r>
            <a:r>
              <a:rPr lang="en-US" altLang="zh-CN" b="1" dirty="0"/>
              <a:t>——</a:t>
            </a:r>
            <a:r>
              <a:rPr lang="zh-CN" altLang="en-US" b="1" dirty="0"/>
              <a:t>在耶稣的荣耀中坐在耶稣的左右。 （马可福音 </a:t>
            </a:r>
            <a:r>
              <a:rPr lang="en-US" altLang="zh-CN" b="1" dirty="0"/>
              <a:t>10:35-37</a:t>
            </a:r>
            <a:r>
              <a:rPr lang="zh-CN" altLang="en-US" b="1" dirty="0"/>
              <a:t>）</a:t>
            </a:r>
            <a:endParaRPr lang="en-US" altLang="zh-CN" b="1" dirty="0"/>
          </a:p>
          <a:p>
            <a:endParaRPr lang="en-US" altLang="zh-C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912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3</a:t>
            </a:r>
            <a:r>
              <a:rPr lang="en-US" b="1" baseline="30000" dirty="0"/>
              <a:t>rd</a:t>
            </a:r>
            <a:r>
              <a:rPr lang="en-US" b="1" dirty="0"/>
              <a:t> Prediction (Mark 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en-US" b="1" dirty="0"/>
              <a:t>Teaching</a:t>
            </a:r>
            <a:r>
              <a:rPr lang="en-US" dirty="0"/>
              <a:t>: “whoever would be </a:t>
            </a:r>
            <a:r>
              <a:rPr lang="en-US" b="1" dirty="0"/>
              <a:t>great</a:t>
            </a:r>
            <a:r>
              <a:rPr lang="en-US" dirty="0"/>
              <a:t> among you must be your </a:t>
            </a:r>
            <a:r>
              <a:rPr lang="en-US" b="1" dirty="0">
                <a:solidFill>
                  <a:srgbClr val="FF0000"/>
                </a:solidFill>
              </a:rPr>
              <a:t>servant</a:t>
            </a:r>
            <a:r>
              <a:rPr lang="en-US" dirty="0"/>
              <a:t>,</a:t>
            </a:r>
            <a:r>
              <a:rPr lang="en-US" baseline="30000" dirty="0"/>
              <a:t> </a:t>
            </a:r>
            <a:r>
              <a:rPr lang="en-US" b="1" baseline="30000" dirty="0"/>
              <a:t>44 </a:t>
            </a:r>
            <a:r>
              <a:rPr lang="en-US" dirty="0"/>
              <a:t>and whoever would be </a:t>
            </a:r>
            <a:r>
              <a:rPr lang="en-US" b="1" dirty="0"/>
              <a:t>first</a:t>
            </a:r>
            <a:r>
              <a:rPr lang="en-US" dirty="0"/>
              <a:t> among you must be </a:t>
            </a:r>
            <a:r>
              <a:rPr lang="en-US" b="1" dirty="0">
                <a:solidFill>
                  <a:srgbClr val="FF0000"/>
                </a:solidFill>
              </a:rPr>
              <a:t>slave</a:t>
            </a:r>
            <a:r>
              <a:rPr lang="en-US" b="1" baseline="30000" dirty="0"/>
              <a:t> </a:t>
            </a:r>
            <a:r>
              <a:rPr lang="en-US" dirty="0"/>
              <a:t>of all. </a:t>
            </a:r>
            <a:r>
              <a:rPr lang="en-US" b="1" baseline="30000" dirty="0"/>
              <a:t>45 </a:t>
            </a:r>
            <a:r>
              <a:rPr lang="en-US" dirty="0"/>
              <a:t>For even the Son of Man came </a:t>
            </a:r>
            <a:r>
              <a:rPr lang="en-US" u="sng" dirty="0"/>
              <a:t>not</a:t>
            </a:r>
            <a:r>
              <a:rPr lang="en-US" dirty="0"/>
              <a:t> </a:t>
            </a:r>
            <a:r>
              <a:rPr lang="en-US" b="1" dirty="0"/>
              <a:t>to be served</a:t>
            </a:r>
            <a:r>
              <a:rPr lang="en-US" dirty="0"/>
              <a:t> but </a:t>
            </a:r>
            <a:r>
              <a:rPr lang="en-US" b="1" dirty="0">
                <a:solidFill>
                  <a:srgbClr val="FF0000"/>
                </a:solidFill>
              </a:rPr>
              <a:t>to serve</a:t>
            </a:r>
            <a:r>
              <a:rPr lang="en-US" dirty="0"/>
              <a:t>, and </a:t>
            </a:r>
            <a:r>
              <a:rPr lang="en-US" b="1" u="sng" dirty="0">
                <a:solidFill>
                  <a:srgbClr val="FF0000"/>
                </a:solidFill>
              </a:rPr>
              <a:t>to give </a:t>
            </a:r>
            <a:r>
              <a:rPr lang="en-US" u="sng" dirty="0"/>
              <a:t>his life as a </a:t>
            </a:r>
            <a:r>
              <a:rPr lang="en-US" b="1" u="sng" dirty="0">
                <a:solidFill>
                  <a:srgbClr val="FF0000"/>
                </a:solidFill>
              </a:rPr>
              <a:t>ransom</a:t>
            </a:r>
            <a:r>
              <a:rPr lang="en-US" u="sng" dirty="0">
                <a:solidFill>
                  <a:srgbClr val="FF0000"/>
                </a:solidFill>
              </a:rPr>
              <a:t> </a:t>
            </a:r>
            <a:r>
              <a:rPr lang="en-US" u="sng" dirty="0"/>
              <a:t>for many</a:t>
            </a:r>
            <a:r>
              <a:rPr lang="en-US" dirty="0"/>
              <a:t>.” (Mark 10:43-45)</a:t>
            </a:r>
          </a:p>
        </p:txBody>
      </p:sp>
    </p:spTree>
    <p:extLst>
      <p:ext uri="{BB962C8B-B14F-4D97-AF65-F5344CB8AC3E}">
        <p14:creationId xmlns:p14="http://schemas.microsoft.com/office/powerpoint/2010/main" val="3241720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第三次预言（马可</a:t>
            </a:r>
            <a:r>
              <a:rPr lang="en-US" altLang="zh-CN" b="1" dirty="0"/>
              <a:t>10</a:t>
            </a:r>
            <a:r>
              <a:rPr lang="zh-CN" altLang="en-US" b="1" dirty="0"/>
              <a:t>章）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/>
              <a:t>教训：“</a:t>
            </a:r>
            <a:r>
              <a:rPr lang="en-US" altLang="zh-CN" b="1" dirty="0"/>
              <a:t>43 </a:t>
            </a:r>
            <a:r>
              <a:rPr lang="zh-CN" altLang="en-US" b="1" dirty="0"/>
              <a:t>只是在你们中间，不是这样。你们中间，谁愿为大，就必作你们的用人。</a:t>
            </a:r>
            <a:r>
              <a:rPr lang="en-US" altLang="zh-CN" b="1" dirty="0"/>
              <a:t>44 </a:t>
            </a:r>
            <a:r>
              <a:rPr lang="zh-CN" altLang="en-US" b="1" dirty="0"/>
              <a:t>在你们中间，谁愿为首，就必作众人的仆人。</a:t>
            </a:r>
            <a:r>
              <a:rPr lang="en-US" altLang="zh-CN" b="1" dirty="0"/>
              <a:t>45 </a:t>
            </a:r>
            <a:r>
              <a:rPr lang="zh-CN" altLang="en-US" b="1" dirty="0"/>
              <a:t>因为人子来，并不是要受人的服事，乃是要服事人，并且要舍命，作多人的赎价。“（马可福音 </a:t>
            </a:r>
            <a:r>
              <a:rPr lang="en-US" altLang="zh-CN" b="1" dirty="0"/>
              <a:t>10:43-45</a:t>
            </a:r>
            <a:r>
              <a:rPr lang="zh-CN" altLang="en-US" b="1" dirty="0"/>
              <a:t>）</a:t>
            </a:r>
            <a:endParaRPr lang="en-US" altLang="zh-CN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08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Compare and </a:t>
            </a:r>
            <a:r>
              <a:rPr lang="en-US" b="1" dirty="0">
                <a:solidFill>
                  <a:srgbClr val="FF0000"/>
                </a:solidFill>
              </a:rPr>
              <a:t>Contrast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baseline="30000" dirty="0"/>
              <a:t>42 </a:t>
            </a:r>
            <a:r>
              <a:rPr lang="en-US" dirty="0"/>
              <a:t>And Jesus called them to him and said to them, “You know that those who are considered </a:t>
            </a:r>
            <a:r>
              <a:rPr lang="en-US" b="1" u="sng" dirty="0"/>
              <a:t>rulers</a:t>
            </a:r>
            <a:r>
              <a:rPr lang="en-US" dirty="0"/>
              <a:t> of the Gentiles </a:t>
            </a:r>
            <a:r>
              <a:rPr lang="en-US" b="1" dirty="0"/>
              <a:t>lord it over </a:t>
            </a:r>
            <a:r>
              <a:rPr lang="en-US" dirty="0"/>
              <a:t>them, and their </a:t>
            </a:r>
            <a:r>
              <a:rPr lang="en-US" b="1" u="sng" dirty="0"/>
              <a:t>great ones</a:t>
            </a:r>
            <a:r>
              <a:rPr lang="en-US" b="1" dirty="0"/>
              <a:t> exercise authority over </a:t>
            </a:r>
            <a:r>
              <a:rPr lang="en-US" dirty="0"/>
              <a:t>them. </a:t>
            </a:r>
          </a:p>
          <a:p>
            <a:pPr marL="0" indent="0">
              <a:buNone/>
            </a:pPr>
            <a:r>
              <a:rPr lang="en-US" b="1" baseline="30000" dirty="0"/>
              <a:t>43 </a:t>
            </a:r>
            <a:r>
              <a:rPr lang="en-US" dirty="0"/>
              <a:t>But it shall not be so among you. But whoever would be </a:t>
            </a:r>
            <a:r>
              <a:rPr lang="en-US" b="1" u="sng" dirty="0"/>
              <a:t>great</a:t>
            </a:r>
            <a:r>
              <a:rPr lang="en-US" dirty="0"/>
              <a:t> among you must be your </a:t>
            </a:r>
            <a:r>
              <a:rPr lang="en-US" b="1" dirty="0">
                <a:solidFill>
                  <a:srgbClr val="FF0000"/>
                </a:solidFill>
              </a:rPr>
              <a:t>servant</a:t>
            </a:r>
            <a:r>
              <a:rPr lang="en-US" dirty="0"/>
              <a:t>,</a:t>
            </a:r>
            <a:r>
              <a:rPr lang="en-US" baseline="30000" dirty="0"/>
              <a:t> </a:t>
            </a: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b="1" baseline="30000" dirty="0"/>
              <a:t>44 </a:t>
            </a:r>
            <a:r>
              <a:rPr lang="en-US" dirty="0"/>
              <a:t>and whoever would be </a:t>
            </a:r>
            <a:r>
              <a:rPr lang="en-US" b="1" u="sng" dirty="0"/>
              <a:t>first</a:t>
            </a:r>
            <a:r>
              <a:rPr lang="en-US" dirty="0"/>
              <a:t> among you must be </a:t>
            </a:r>
            <a:r>
              <a:rPr lang="en-US" b="1" dirty="0">
                <a:solidFill>
                  <a:srgbClr val="FF0000"/>
                </a:solidFill>
              </a:rPr>
              <a:t>slave</a:t>
            </a:r>
            <a:r>
              <a:rPr lang="en-US" baseline="30000" dirty="0">
                <a:solidFill>
                  <a:srgbClr val="FF0000"/>
                </a:solidFill>
              </a:rPr>
              <a:t> </a:t>
            </a:r>
            <a:r>
              <a:rPr lang="en-US" dirty="0"/>
              <a:t>of all. </a:t>
            </a:r>
          </a:p>
          <a:p>
            <a:pPr marL="0" indent="0">
              <a:buNone/>
            </a:pPr>
            <a:r>
              <a:rPr lang="en-US" b="1" baseline="30000" dirty="0"/>
              <a:t>45 </a:t>
            </a:r>
            <a:r>
              <a:rPr lang="en-US" dirty="0"/>
              <a:t>For even the Son of Man came not to be served but </a:t>
            </a:r>
            <a:r>
              <a:rPr lang="en-US" b="1" dirty="0">
                <a:solidFill>
                  <a:srgbClr val="FF0000"/>
                </a:solidFill>
              </a:rPr>
              <a:t>to serve</a:t>
            </a:r>
            <a:r>
              <a:rPr lang="en-US" dirty="0"/>
              <a:t>, and </a:t>
            </a:r>
            <a:r>
              <a:rPr lang="en-US" b="1" u="sng" dirty="0">
                <a:solidFill>
                  <a:srgbClr val="FF0000"/>
                </a:solidFill>
              </a:rPr>
              <a:t>to give </a:t>
            </a:r>
            <a:r>
              <a:rPr lang="en-US" u="sng" dirty="0"/>
              <a:t>his life as a </a:t>
            </a:r>
            <a:r>
              <a:rPr lang="en-US" b="1" u="sng" dirty="0">
                <a:solidFill>
                  <a:srgbClr val="FF0000"/>
                </a:solidFill>
              </a:rPr>
              <a:t>ransom</a:t>
            </a:r>
            <a:r>
              <a:rPr lang="en-US" u="sng" dirty="0">
                <a:solidFill>
                  <a:srgbClr val="FF0000"/>
                </a:solidFill>
              </a:rPr>
              <a:t> </a:t>
            </a:r>
            <a:r>
              <a:rPr lang="en-US" u="sng" dirty="0"/>
              <a:t>for many.</a:t>
            </a:r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564742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比较和</a:t>
            </a:r>
            <a:r>
              <a:rPr lang="zh-CN" altLang="en-US" b="1" dirty="0">
                <a:solidFill>
                  <a:srgbClr val="FF0000"/>
                </a:solidFill>
              </a:rPr>
              <a:t>对比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b="1" dirty="0"/>
              <a:t>42 </a:t>
            </a:r>
            <a:r>
              <a:rPr lang="zh-CN" altLang="en-US" b="1" dirty="0"/>
              <a:t>耶稣叫他们来，对他们说，你们知道，外邦人有尊为君王的，治理他们。有大臣操权管束他们。</a:t>
            </a:r>
          </a:p>
          <a:p>
            <a:r>
              <a:rPr lang="en-US" altLang="zh-CN" b="1" dirty="0"/>
              <a:t>43 </a:t>
            </a:r>
            <a:r>
              <a:rPr lang="zh-CN" altLang="en-US" b="1" dirty="0"/>
              <a:t>只是在你们中间，不是这样。你们中间，谁愿为大，就必作你们的</a:t>
            </a:r>
            <a:r>
              <a:rPr lang="zh-CN" altLang="en-US" b="1" dirty="0">
                <a:solidFill>
                  <a:srgbClr val="FF0000"/>
                </a:solidFill>
              </a:rPr>
              <a:t>用人</a:t>
            </a:r>
            <a:r>
              <a:rPr lang="zh-CN" altLang="en-US" b="1" dirty="0"/>
              <a:t>。</a:t>
            </a:r>
          </a:p>
          <a:p>
            <a:r>
              <a:rPr lang="en-US" altLang="zh-CN" b="1" dirty="0"/>
              <a:t>44 </a:t>
            </a:r>
            <a:r>
              <a:rPr lang="zh-CN" altLang="en-US" b="1" dirty="0"/>
              <a:t>在你们中间，谁愿为首，就必作众人的</a:t>
            </a:r>
            <a:r>
              <a:rPr lang="zh-CN" altLang="en-US" b="1" dirty="0">
                <a:solidFill>
                  <a:srgbClr val="FF0000"/>
                </a:solidFill>
              </a:rPr>
              <a:t>仆人</a:t>
            </a:r>
            <a:r>
              <a:rPr lang="zh-CN" altLang="en-US" b="1" dirty="0"/>
              <a:t>。</a:t>
            </a:r>
          </a:p>
          <a:p>
            <a:r>
              <a:rPr lang="en-US" altLang="zh-CN" b="1" dirty="0"/>
              <a:t>45 </a:t>
            </a:r>
            <a:r>
              <a:rPr lang="zh-CN" altLang="en-US" b="1" dirty="0"/>
              <a:t>因为人子来，并不是要受人的服事，乃是要</a:t>
            </a:r>
            <a:r>
              <a:rPr lang="zh-CN" altLang="en-US" b="1" dirty="0">
                <a:solidFill>
                  <a:srgbClr val="FF0000"/>
                </a:solidFill>
              </a:rPr>
              <a:t>服事人</a:t>
            </a:r>
            <a:r>
              <a:rPr lang="zh-CN" altLang="en-US" b="1" dirty="0"/>
              <a:t>，并且要</a:t>
            </a:r>
            <a:r>
              <a:rPr lang="zh-CN" altLang="en-US" b="1" dirty="0">
                <a:solidFill>
                  <a:srgbClr val="FF0000"/>
                </a:solidFill>
              </a:rPr>
              <a:t>舍命</a:t>
            </a:r>
            <a:r>
              <a:rPr lang="zh-CN" altLang="en-US" b="1" dirty="0"/>
              <a:t>，</a:t>
            </a:r>
            <a:r>
              <a:rPr lang="zh-CN" altLang="en-US" b="1" dirty="0">
                <a:solidFill>
                  <a:srgbClr val="FF0000"/>
                </a:solidFill>
              </a:rPr>
              <a:t>作</a:t>
            </a:r>
            <a:r>
              <a:rPr lang="zh-CN" altLang="en-US" b="1" dirty="0"/>
              <a:t>多人的</a:t>
            </a:r>
            <a:r>
              <a:rPr lang="zh-CN" altLang="en-US" b="1" dirty="0">
                <a:solidFill>
                  <a:srgbClr val="FF0000"/>
                </a:solidFill>
              </a:rPr>
              <a:t>赎价</a:t>
            </a:r>
            <a:r>
              <a:rPr lang="zh-CN" altLang="en-US" dirty="0"/>
              <a:t>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23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/>
              <a:t>diakonos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Servant</a:t>
            </a:r>
            <a:r>
              <a:rPr lang="en-US" dirty="0"/>
              <a:t> </a:t>
            </a:r>
            <a:r>
              <a:rPr lang="zh-TW" altLang="en-US" sz="3000" b="1" dirty="0"/>
              <a:t>僕人 </a:t>
            </a:r>
            <a:r>
              <a:rPr lang="el-GR" b="1" dirty="0"/>
              <a:t>διάκονος</a:t>
            </a:r>
            <a:r>
              <a:rPr lang="en-US" dirty="0"/>
              <a:t> (</a:t>
            </a:r>
            <a:r>
              <a:rPr lang="en-US" i="1" dirty="0" err="1"/>
              <a:t>diakonos</a:t>
            </a:r>
            <a:r>
              <a:rPr lang="en-US" dirty="0"/>
              <a:t>) = one who </a:t>
            </a:r>
            <a:r>
              <a:rPr lang="en-US" b="1" dirty="0"/>
              <a:t>serves</a:t>
            </a:r>
            <a:r>
              <a:rPr lang="en-US" dirty="0"/>
              <a:t>, one who is working in the </a:t>
            </a:r>
            <a:r>
              <a:rPr lang="en-US" b="1" dirty="0"/>
              <a:t>service</a:t>
            </a:r>
            <a:r>
              <a:rPr lang="en-US" dirty="0"/>
              <a:t> of another</a:t>
            </a:r>
          </a:p>
          <a:p>
            <a:r>
              <a:rPr lang="en-US" b="1" dirty="0"/>
              <a:t>Deacon</a:t>
            </a:r>
            <a:r>
              <a:rPr lang="en-US" dirty="0"/>
              <a:t> </a:t>
            </a:r>
            <a:r>
              <a:rPr lang="el-GR" b="1" dirty="0"/>
              <a:t>διάκονος</a:t>
            </a:r>
            <a:r>
              <a:rPr lang="en-US" dirty="0"/>
              <a:t> (</a:t>
            </a:r>
            <a:r>
              <a:rPr lang="en-US" i="1" dirty="0" err="1"/>
              <a:t>diakonos</a:t>
            </a:r>
            <a:r>
              <a:rPr lang="en-US" dirty="0"/>
              <a:t>) = one entrusted to serve the needs of believers</a:t>
            </a:r>
          </a:p>
          <a:p>
            <a:r>
              <a:rPr lang="en-US" b="1" dirty="0"/>
              <a:t>Deacon of the house</a:t>
            </a:r>
          </a:p>
        </p:txBody>
      </p:sp>
    </p:spTree>
    <p:extLst>
      <p:ext uri="{BB962C8B-B14F-4D97-AF65-F5344CB8AC3E}">
        <p14:creationId xmlns:p14="http://schemas.microsoft.com/office/powerpoint/2010/main" val="38963170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/>
              <a:t>diakonos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Servant</a:t>
            </a:r>
            <a:r>
              <a:rPr lang="en-US" dirty="0"/>
              <a:t> </a:t>
            </a:r>
            <a:r>
              <a:rPr lang="zh-TW" altLang="en-US" sz="3000" b="1" dirty="0"/>
              <a:t>僕人 </a:t>
            </a:r>
            <a:r>
              <a:rPr lang="el-GR" b="1" dirty="0"/>
              <a:t>διάκονος</a:t>
            </a:r>
            <a:r>
              <a:rPr lang="en-US" dirty="0"/>
              <a:t> (</a:t>
            </a:r>
            <a:r>
              <a:rPr lang="en-US" i="1" dirty="0" err="1"/>
              <a:t>diakonos</a:t>
            </a:r>
            <a:r>
              <a:rPr lang="en-US" dirty="0"/>
              <a:t>) = </a:t>
            </a:r>
            <a:r>
              <a:rPr lang="zh-CN" altLang="en-US" dirty="0"/>
              <a:t>一个服侍者，一个为他人服务的人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b="1" dirty="0"/>
              <a:t>Deacon</a:t>
            </a:r>
            <a:r>
              <a:rPr lang="en-US" dirty="0"/>
              <a:t> </a:t>
            </a:r>
            <a:r>
              <a:rPr lang="el-GR" b="1" dirty="0"/>
              <a:t>διάκονος</a:t>
            </a:r>
            <a:r>
              <a:rPr lang="en-US" dirty="0"/>
              <a:t> (</a:t>
            </a:r>
            <a:r>
              <a:rPr lang="en-US" i="1" dirty="0" err="1"/>
              <a:t>diakonos</a:t>
            </a:r>
            <a:r>
              <a:rPr lang="en-US" dirty="0"/>
              <a:t>) = </a:t>
            </a:r>
            <a:r>
              <a:rPr lang="zh-CN" altLang="en-US" dirty="0"/>
              <a:t>一位受托服务信徒的需要的人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b="1" dirty="0"/>
              <a:t>Deacon of the house</a:t>
            </a:r>
          </a:p>
        </p:txBody>
      </p:sp>
    </p:spTree>
    <p:extLst>
      <p:ext uri="{BB962C8B-B14F-4D97-AF65-F5344CB8AC3E}">
        <p14:creationId xmlns:p14="http://schemas.microsoft.com/office/powerpoint/2010/main" val="10742336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/>
              <a:t>doulos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Slave</a:t>
            </a:r>
            <a:r>
              <a:rPr lang="el-GR" b="1" dirty="0"/>
              <a:t> </a:t>
            </a:r>
            <a:r>
              <a:rPr lang="zh-TW" altLang="en-US" sz="3000" b="1" dirty="0"/>
              <a:t>奴僕</a:t>
            </a:r>
            <a:r>
              <a:rPr lang="zh-TW" altLang="en-US" b="1" dirty="0"/>
              <a:t> </a:t>
            </a:r>
            <a:r>
              <a:rPr lang="el-GR" b="1" dirty="0"/>
              <a:t>δοῦλος</a:t>
            </a:r>
            <a:r>
              <a:rPr lang="en-US" dirty="0"/>
              <a:t> (</a:t>
            </a:r>
            <a:r>
              <a:rPr lang="en-US" i="1" dirty="0" err="1"/>
              <a:t>doulos</a:t>
            </a:r>
            <a:r>
              <a:rPr lang="en-US" dirty="0"/>
              <a:t>) = a person who is legally </a:t>
            </a:r>
            <a:r>
              <a:rPr lang="en-US" b="1" dirty="0"/>
              <a:t>owned by </a:t>
            </a:r>
            <a:r>
              <a:rPr lang="en-US" dirty="0"/>
              <a:t>someone else and whose entire livelihood and purpose was determined by their </a:t>
            </a:r>
            <a:r>
              <a:rPr lang="en-US" b="1" dirty="0"/>
              <a:t>master</a:t>
            </a:r>
          </a:p>
          <a:p>
            <a:r>
              <a:rPr lang="en-US" dirty="0"/>
              <a:t>Paul, a </a:t>
            </a:r>
            <a:r>
              <a:rPr lang="en-US" b="1" dirty="0"/>
              <a:t>slave</a:t>
            </a:r>
            <a:r>
              <a:rPr lang="en-US" dirty="0"/>
              <a:t> of Christ Jesus</a:t>
            </a:r>
          </a:p>
          <a:p>
            <a:pPr lvl="1"/>
            <a:r>
              <a:rPr lang="el-GR" dirty="0"/>
              <a:t>Παῦλος </a:t>
            </a:r>
            <a:r>
              <a:rPr lang="el-GR" b="1" dirty="0"/>
              <a:t>δοῦλος</a:t>
            </a:r>
            <a:r>
              <a:rPr lang="el-GR" dirty="0"/>
              <a:t> ⸉Χριστοῦ Ἰησοῦ⸊</a:t>
            </a:r>
            <a:r>
              <a:rPr lang="en-US" dirty="0"/>
              <a:t> (Rom. 1:1)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658369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/>
              <a:t>doulos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Slave</a:t>
            </a:r>
            <a:r>
              <a:rPr lang="el-GR" b="1" dirty="0"/>
              <a:t> </a:t>
            </a:r>
            <a:r>
              <a:rPr lang="zh-TW" altLang="en-US" sz="3000" b="1" dirty="0"/>
              <a:t>奴僕</a:t>
            </a:r>
            <a:r>
              <a:rPr lang="zh-TW" altLang="en-US" b="1" dirty="0"/>
              <a:t> </a:t>
            </a:r>
            <a:r>
              <a:rPr lang="el-GR" b="1" dirty="0"/>
              <a:t>δοῦλος</a:t>
            </a:r>
            <a:r>
              <a:rPr lang="en-US" dirty="0"/>
              <a:t> (</a:t>
            </a:r>
            <a:r>
              <a:rPr lang="en-US" i="1" dirty="0" err="1"/>
              <a:t>doulos</a:t>
            </a:r>
            <a:r>
              <a:rPr lang="en-US" dirty="0"/>
              <a:t>) = </a:t>
            </a:r>
            <a:r>
              <a:rPr lang="zh-CN" altLang="en-US" dirty="0"/>
              <a:t>由他人合法拥有且其全部生计和目的均由其主人决定的人</a:t>
            </a:r>
            <a:endParaRPr lang="en-US" altLang="zh-CN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Paul, a </a:t>
            </a:r>
            <a:r>
              <a:rPr lang="en-US" b="1" dirty="0"/>
              <a:t>slave</a:t>
            </a:r>
            <a:r>
              <a:rPr lang="en-US" dirty="0"/>
              <a:t> of Christ Jesus</a:t>
            </a:r>
          </a:p>
          <a:p>
            <a:pPr lvl="1"/>
            <a:r>
              <a:rPr lang="el-GR" dirty="0"/>
              <a:t>Παῦλος </a:t>
            </a:r>
            <a:r>
              <a:rPr lang="el-GR" b="1" dirty="0"/>
              <a:t>δοῦλος</a:t>
            </a:r>
            <a:r>
              <a:rPr lang="el-GR" dirty="0"/>
              <a:t> ⸉Χριστοῦ Ἰησοῦ⸊</a:t>
            </a:r>
            <a:r>
              <a:rPr lang="en-US" dirty="0"/>
              <a:t> (Rom. 1:1)</a:t>
            </a:r>
          </a:p>
          <a:p>
            <a:pPr lvl="1"/>
            <a:r>
              <a:rPr lang="zh-CN" altLang="en-US" dirty="0"/>
              <a:t>耶稣基督的仆人保罗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8616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/>
              <a:t>diakoneo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baseline="30000" dirty="0"/>
              <a:t>45 </a:t>
            </a:r>
            <a:r>
              <a:rPr lang="en-US" b="1" u="sng" dirty="0"/>
              <a:t>For</a:t>
            </a:r>
            <a:r>
              <a:rPr lang="en-US" dirty="0"/>
              <a:t> even the </a:t>
            </a:r>
            <a:r>
              <a:rPr lang="en-US" b="1" dirty="0"/>
              <a:t>Son of Man </a:t>
            </a:r>
            <a:r>
              <a:rPr lang="en-US" dirty="0"/>
              <a:t>came not to be served but </a:t>
            </a:r>
            <a:r>
              <a:rPr lang="en-US" b="1" dirty="0">
                <a:solidFill>
                  <a:srgbClr val="FF0000"/>
                </a:solidFill>
              </a:rPr>
              <a:t>to serve </a:t>
            </a:r>
            <a:r>
              <a:rPr lang="en-US" dirty="0">
                <a:solidFill>
                  <a:srgbClr val="FF0000"/>
                </a:solidFill>
              </a:rPr>
              <a:t>[</a:t>
            </a:r>
            <a:r>
              <a:rPr lang="en-US" i="1" dirty="0" err="1">
                <a:solidFill>
                  <a:srgbClr val="FF0000"/>
                </a:solidFill>
              </a:rPr>
              <a:t>diakoneo</a:t>
            </a:r>
            <a:r>
              <a:rPr lang="en-US" dirty="0">
                <a:solidFill>
                  <a:srgbClr val="FF0000"/>
                </a:solidFill>
              </a:rPr>
              <a:t>]</a:t>
            </a:r>
            <a:r>
              <a:rPr lang="en-US" dirty="0"/>
              <a:t>, and </a:t>
            </a:r>
            <a:r>
              <a:rPr lang="en-US" b="1" u="sng" dirty="0">
                <a:solidFill>
                  <a:srgbClr val="FF0000"/>
                </a:solidFill>
              </a:rPr>
              <a:t>to give his life as a ransom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/>
              <a:t>for many.</a:t>
            </a:r>
            <a:r>
              <a:rPr lang="en-US" dirty="0"/>
              <a:t>”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Courier New" pitchFamily="49" charset="0"/>
              <a:buChar char="o"/>
            </a:pPr>
            <a:r>
              <a:rPr lang="en-US" dirty="0"/>
              <a:t>“Out of the anguish of his soul he shall see and be satisfied; by his knowledge shall </a:t>
            </a:r>
            <a:r>
              <a:rPr lang="en-US" b="1" dirty="0"/>
              <a:t>the righteous one</a:t>
            </a:r>
            <a:r>
              <a:rPr lang="en-US" dirty="0"/>
              <a:t>, my </a:t>
            </a:r>
            <a:r>
              <a:rPr lang="en-US" b="1" dirty="0">
                <a:solidFill>
                  <a:srgbClr val="FF0000"/>
                </a:solidFill>
              </a:rPr>
              <a:t>servant</a:t>
            </a:r>
            <a:r>
              <a:rPr lang="en-US" dirty="0"/>
              <a:t>, </a:t>
            </a:r>
            <a:r>
              <a:rPr lang="en-US" u="sng" dirty="0"/>
              <a:t>make </a:t>
            </a:r>
            <a:r>
              <a:rPr lang="en-US" b="1" u="sng" dirty="0"/>
              <a:t>many</a:t>
            </a:r>
            <a:r>
              <a:rPr lang="en-US" u="sng" dirty="0"/>
              <a:t> to be accounted </a:t>
            </a:r>
            <a:r>
              <a:rPr lang="en-US" b="1" u="sng" dirty="0"/>
              <a:t>righteous</a:t>
            </a:r>
            <a:r>
              <a:rPr lang="en-US" dirty="0"/>
              <a:t>, and he shall </a:t>
            </a:r>
            <a:r>
              <a:rPr lang="en-US" b="1" dirty="0"/>
              <a:t>bear their iniquities</a:t>
            </a:r>
            <a:r>
              <a:rPr lang="en-US" dirty="0"/>
              <a:t>.” (Isaiah 53:11)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836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/>
              <a:t>diakoneo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19312"/>
            <a:ext cx="8229600" cy="483545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CN" sz="4400" b="1" baseline="30000" dirty="0"/>
          </a:p>
          <a:p>
            <a:pPr marL="0" indent="0">
              <a:buNone/>
            </a:pPr>
            <a:r>
              <a:rPr lang="en-US" altLang="zh-CN" sz="4400" b="1" baseline="30000" dirty="0"/>
              <a:t>45 </a:t>
            </a:r>
            <a:r>
              <a:rPr lang="zh-CN" altLang="en-US" sz="4400" b="1" baseline="30000" dirty="0"/>
              <a:t>因为人子来，并不是要受人的服事，乃是要服事人，并且要舍命，作多人的赎价。</a:t>
            </a:r>
            <a:endParaRPr lang="en-US" sz="4400" b="1" dirty="0"/>
          </a:p>
          <a:p>
            <a:pPr>
              <a:buFont typeface="Courier New" pitchFamily="49" charset="0"/>
              <a:buChar char="o"/>
            </a:pPr>
            <a:endParaRPr lang="en-US" altLang="zh-CN" b="1" dirty="0"/>
          </a:p>
          <a:p>
            <a:pPr>
              <a:buFont typeface="Courier New" pitchFamily="49" charset="0"/>
              <a:buChar char="o"/>
            </a:pPr>
            <a:r>
              <a:rPr lang="zh-CN" altLang="en-US" b="1" dirty="0"/>
              <a:t>他必看见自己劳苦的功效，便心满意足。有许多人，因认识我的义仆得称为义。并且他要担当他们的罪孽。</a:t>
            </a:r>
            <a:r>
              <a:rPr lang="en-US" altLang="zh-CN" b="1" dirty="0"/>
              <a:t>(</a:t>
            </a:r>
            <a:r>
              <a:rPr lang="zh-CN" altLang="en-US" b="1" dirty="0"/>
              <a:t>以赛亚</a:t>
            </a:r>
            <a:r>
              <a:rPr lang="en-US" altLang="zh-CN" b="1" dirty="0"/>
              <a:t>53:11)</a:t>
            </a:r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6578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Jesus’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600" b="1" baseline="30000" dirty="0"/>
              <a:t>6 </a:t>
            </a:r>
            <a:r>
              <a:rPr lang="en-US" sz="2600" dirty="0"/>
              <a:t>... though he was in the form of God, did not count equality with God a thing to be grasped, </a:t>
            </a:r>
            <a:r>
              <a:rPr lang="en-US" sz="2600" b="1" baseline="30000" dirty="0"/>
              <a:t>7 </a:t>
            </a:r>
            <a:r>
              <a:rPr lang="en-US" sz="2600" dirty="0"/>
              <a:t>but </a:t>
            </a:r>
            <a:r>
              <a:rPr lang="en-US" sz="2600" b="1" dirty="0"/>
              <a:t>emptied</a:t>
            </a:r>
            <a:r>
              <a:rPr lang="en-US" sz="2600" dirty="0"/>
              <a:t> himself, by taking the form of a </a:t>
            </a:r>
            <a:r>
              <a:rPr lang="en-US" sz="2600" b="1" dirty="0"/>
              <a:t>servant (</a:t>
            </a:r>
            <a:r>
              <a:rPr lang="en-US" sz="2600" b="1" i="1" dirty="0" err="1"/>
              <a:t>doulos</a:t>
            </a:r>
            <a:r>
              <a:rPr lang="en-US" sz="2600" b="1" dirty="0"/>
              <a:t>)</a:t>
            </a:r>
            <a:r>
              <a:rPr lang="en-US" sz="2600" dirty="0"/>
              <a:t>, being born in the likeness of men. </a:t>
            </a:r>
            <a:r>
              <a:rPr lang="en-US" sz="2600" b="1" baseline="30000" dirty="0"/>
              <a:t>8 </a:t>
            </a:r>
            <a:r>
              <a:rPr lang="en-US" sz="2600" dirty="0"/>
              <a:t>And being found in human form, he </a:t>
            </a:r>
            <a:r>
              <a:rPr lang="en-US" sz="2600" b="1" dirty="0"/>
              <a:t>humbled</a:t>
            </a:r>
            <a:r>
              <a:rPr lang="en-US" sz="2600" dirty="0"/>
              <a:t> himself by becoming obedient to the point of death, even </a:t>
            </a:r>
            <a:r>
              <a:rPr lang="en-US" sz="2600" b="1" dirty="0"/>
              <a:t>death on a cross</a:t>
            </a:r>
            <a:r>
              <a:rPr lang="en-US" sz="2600" dirty="0"/>
              <a:t>. </a:t>
            </a:r>
            <a:r>
              <a:rPr lang="en-US" sz="2600" b="1" baseline="30000" dirty="0"/>
              <a:t>9 </a:t>
            </a:r>
            <a:r>
              <a:rPr lang="en-US" sz="2600" dirty="0"/>
              <a:t>Therefore God has highly exalted him and bestowed on him the name that is above every name, </a:t>
            </a:r>
            <a:r>
              <a:rPr lang="en-US" sz="2600" b="1" baseline="30000" dirty="0"/>
              <a:t>10 </a:t>
            </a:r>
            <a:r>
              <a:rPr lang="en-US" sz="2600" dirty="0"/>
              <a:t>so that at the name of Jesus </a:t>
            </a:r>
            <a:r>
              <a:rPr lang="en-US" sz="2600" b="1" dirty="0"/>
              <a:t>every knee should bow</a:t>
            </a:r>
            <a:r>
              <a:rPr lang="en-US" sz="2600" dirty="0"/>
              <a:t>, in heaven and on earth and under the earth, </a:t>
            </a:r>
            <a:r>
              <a:rPr lang="en-US" sz="2600" b="1" baseline="30000" dirty="0"/>
              <a:t>11 </a:t>
            </a:r>
            <a:r>
              <a:rPr lang="en-US" sz="2600" dirty="0"/>
              <a:t>and </a:t>
            </a:r>
            <a:r>
              <a:rPr lang="en-US" sz="2600" b="1" dirty="0"/>
              <a:t>every tongue confess that Jesus Christ is Lord</a:t>
            </a:r>
            <a:r>
              <a:rPr lang="en-US" sz="2600" dirty="0"/>
              <a:t>, to the glory of God the Father. (Phil. 2:3-11)</a:t>
            </a:r>
          </a:p>
        </p:txBody>
      </p:sp>
    </p:spTree>
    <p:extLst>
      <p:ext uri="{BB962C8B-B14F-4D97-AF65-F5344CB8AC3E}">
        <p14:creationId xmlns:p14="http://schemas.microsoft.com/office/powerpoint/2010/main" val="13635279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7872"/>
            <a:ext cx="8229600" cy="1143000"/>
          </a:xfrm>
        </p:spPr>
        <p:txBody>
          <a:bodyPr/>
          <a:lstStyle/>
          <a:p>
            <a:r>
              <a:rPr lang="zh-CN" altLang="en-US" b="1" dirty="0"/>
              <a:t>耶稣的榜样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zh-CN" dirty="0"/>
              <a:t>6 </a:t>
            </a:r>
            <a:r>
              <a:rPr lang="zh-CN" altLang="en-US" dirty="0"/>
              <a:t>他本有神的形像，不以自己与神同等为强夺的。</a:t>
            </a:r>
          </a:p>
          <a:p>
            <a:r>
              <a:rPr lang="en-US" altLang="zh-CN" dirty="0"/>
              <a:t>7 </a:t>
            </a:r>
            <a:r>
              <a:rPr lang="zh-CN" altLang="en-US" dirty="0"/>
              <a:t>反倒虚己，取了奴仆的形像，成为人的样式。</a:t>
            </a:r>
          </a:p>
          <a:p>
            <a:r>
              <a:rPr lang="en-US" altLang="zh-CN" dirty="0"/>
              <a:t>8 </a:t>
            </a:r>
            <a:r>
              <a:rPr lang="zh-CN" altLang="en-US" dirty="0"/>
              <a:t>既有人的样子，就自己卑微，存心顺服，以至于死，且死在十字架上。</a:t>
            </a:r>
          </a:p>
          <a:p>
            <a:r>
              <a:rPr lang="en-US" altLang="zh-CN" dirty="0"/>
              <a:t>9 </a:t>
            </a:r>
            <a:r>
              <a:rPr lang="zh-CN" altLang="en-US" dirty="0"/>
              <a:t>所以神将他升为至高，又赐给他那超乎万名之上的名，</a:t>
            </a:r>
          </a:p>
          <a:p>
            <a:r>
              <a:rPr lang="en-US" altLang="zh-CN" dirty="0"/>
              <a:t>10 </a:t>
            </a:r>
            <a:r>
              <a:rPr lang="zh-CN" altLang="en-US" dirty="0"/>
              <a:t>叫一切在天上的，地上的，和地底下的，因耶稣的名，无不屈膝，</a:t>
            </a:r>
          </a:p>
          <a:p>
            <a:r>
              <a:rPr lang="en-US" altLang="zh-CN" dirty="0"/>
              <a:t>11 </a:t>
            </a:r>
            <a:r>
              <a:rPr lang="zh-CN" altLang="en-US" dirty="0"/>
              <a:t>无不口称耶稣基督为主，使荣耀归与父神。</a:t>
            </a:r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r>
              <a:rPr lang="en-US" dirty="0"/>
              <a:t>			(</a:t>
            </a:r>
            <a:r>
              <a:rPr lang="zh-CN" altLang="en-US" dirty="0"/>
              <a:t>腓利比书</a:t>
            </a:r>
            <a:r>
              <a:rPr lang="en-US" altLang="zh-CN" dirty="0"/>
              <a:t>2:6-11)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8971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May I Serve?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Prioritize well-being over wealth</a:t>
            </a:r>
          </a:p>
          <a:p>
            <a:r>
              <a:rPr lang="en-US" dirty="0"/>
              <a:t>Practice gentleness and humility</a:t>
            </a:r>
          </a:p>
          <a:p>
            <a:r>
              <a:rPr lang="en-US" dirty="0"/>
              <a:t>Offer emotional support</a:t>
            </a:r>
          </a:p>
          <a:p>
            <a:r>
              <a:rPr lang="en-US" dirty="0"/>
              <a:t>Offer your time and talents</a:t>
            </a:r>
          </a:p>
          <a:p>
            <a:r>
              <a:rPr lang="en-US" dirty="0"/>
              <a:t>Share your faith with others</a:t>
            </a:r>
          </a:p>
        </p:txBody>
      </p:sp>
    </p:spTree>
    <p:extLst>
      <p:ext uri="{BB962C8B-B14F-4D97-AF65-F5344CB8AC3E}">
        <p14:creationId xmlns:p14="http://schemas.microsoft.com/office/powerpoint/2010/main" val="9527958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我可以如何服</a:t>
            </a:r>
            <a:r>
              <a:rPr lang="zh-TW" alt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事</a:t>
            </a:r>
            <a:r>
              <a:rPr lang="zh-CN" altLang="en-US" b="1" dirty="0"/>
              <a:t>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4000" b="1" dirty="0"/>
              <a:t>将福祉置于财富之上</a:t>
            </a:r>
            <a:endParaRPr lang="en-US" altLang="zh-CN" sz="4000" b="1" dirty="0"/>
          </a:p>
          <a:p>
            <a:r>
              <a:rPr lang="zh-CN" altLang="en-US" sz="4000" b="1" dirty="0"/>
              <a:t>操练温柔和谦卑品格</a:t>
            </a:r>
            <a:endParaRPr lang="en-US" altLang="zh-CN" sz="4000" b="1" dirty="0"/>
          </a:p>
          <a:p>
            <a:r>
              <a:rPr lang="zh-CN" altLang="en-US" sz="4000" b="1" dirty="0"/>
              <a:t>提供情感支持</a:t>
            </a:r>
            <a:endParaRPr lang="en-US" altLang="zh-CN" sz="4000" b="1" dirty="0"/>
          </a:p>
          <a:p>
            <a:r>
              <a:rPr lang="zh-CN" altLang="en-US" sz="4000" b="1" dirty="0"/>
              <a:t>奉上你的时间和才能</a:t>
            </a:r>
            <a:endParaRPr lang="en-US" altLang="zh-CN" sz="4000" b="1" dirty="0"/>
          </a:p>
          <a:p>
            <a:r>
              <a:rPr lang="zh-CN" altLang="en-US" sz="4000" b="1" dirty="0"/>
              <a:t>与他人分享你的信仰</a:t>
            </a:r>
            <a:endParaRPr lang="en-US" altLang="zh-CN" sz="4000" b="1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675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2259</TotalTime>
  <Words>1962</Words>
  <Application>Microsoft Office PowerPoint</Application>
  <PresentationFormat>On-screen Show (4:3)</PresentationFormat>
  <Paragraphs>111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SimSun</vt:lpstr>
      <vt:lpstr>SimSun (Headings)</vt:lpstr>
      <vt:lpstr>Arial</vt:lpstr>
      <vt:lpstr>Calibri</vt:lpstr>
      <vt:lpstr>Courier New</vt:lpstr>
      <vt:lpstr>Office Theme</vt:lpstr>
      <vt:lpstr>How May I Serve? 我可以如何服事？</vt:lpstr>
      <vt:lpstr>A Clash of Worldviews</vt:lpstr>
      <vt:lpstr>世界观的冲突</vt:lpstr>
      <vt:lpstr>1st Prediction (Mark 8)</vt:lpstr>
      <vt:lpstr>第一个预言（马可 8章）</vt:lpstr>
      <vt:lpstr>2nd Prediction (Mark 9)</vt:lpstr>
      <vt:lpstr>第二次预言。（马可 9章）</vt:lpstr>
      <vt:lpstr>3rd Prediction (Mark 10)</vt:lpstr>
      <vt:lpstr>第三次预言（马可10章）</vt:lpstr>
      <vt:lpstr>3rd Prediction (Mark 10)</vt:lpstr>
      <vt:lpstr>第三次预言（马可10章）</vt:lpstr>
      <vt:lpstr>Compare and Contrast</vt:lpstr>
      <vt:lpstr>比较和对比</vt:lpstr>
      <vt:lpstr>diakonos</vt:lpstr>
      <vt:lpstr>diakonos</vt:lpstr>
      <vt:lpstr>doulos</vt:lpstr>
      <vt:lpstr>doulos</vt:lpstr>
      <vt:lpstr>diakoneo</vt:lpstr>
      <vt:lpstr>diakoneo</vt:lpstr>
      <vt:lpstr>Jesus’ Example</vt:lpstr>
      <vt:lpstr>耶稣的榜样</vt:lpstr>
      <vt:lpstr>How May I Serve?</vt:lpstr>
      <vt:lpstr>我可以如何服事？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May I Serve?</dc:title>
  <dc:creator>Caleb Wan</dc:creator>
  <cp:lastModifiedBy>CL-Grp2</cp:lastModifiedBy>
  <cp:revision>72</cp:revision>
  <dcterms:created xsi:type="dcterms:W3CDTF">2024-02-28T18:10:39Z</dcterms:created>
  <dcterms:modified xsi:type="dcterms:W3CDTF">2024-03-03T02:44:24Z</dcterms:modified>
</cp:coreProperties>
</file>