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281" r:id="rId3"/>
    <p:sldId id="2282" r:id="rId4"/>
    <p:sldId id="2283" r:id="rId5"/>
    <p:sldId id="260" r:id="rId6"/>
    <p:sldId id="262" r:id="rId7"/>
    <p:sldId id="263" r:id="rId8"/>
    <p:sldId id="2284" r:id="rId9"/>
    <p:sldId id="261" r:id="rId10"/>
    <p:sldId id="2285" r:id="rId11"/>
    <p:sldId id="2286" r:id="rId12"/>
    <p:sldId id="264" r:id="rId13"/>
    <p:sldId id="2287" r:id="rId14"/>
    <p:sldId id="2288" r:id="rId15"/>
    <p:sldId id="2289" r:id="rId16"/>
    <p:sldId id="2290" r:id="rId17"/>
    <p:sldId id="2291" r:id="rId18"/>
    <p:sldId id="2292" r:id="rId19"/>
    <p:sldId id="259" r:id="rId20"/>
    <p:sldId id="2293" r:id="rId21"/>
    <p:sldId id="273" r:id="rId22"/>
    <p:sldId id="265" r:id="rId23"/>
    <p:sldId id="2294" r:id="rId24"/>
    <p:sldId id="27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A532A-105C-483F-93AD-F2F3392D6F8D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63EEA-ED1A-4B76-BBB6-61B3F67A6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56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919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535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505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219C0-AB34-EA04-535D-B3AAFA0E7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1370E-303A-3C48-E5AF-A3B0B24EE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B73CB2-5ACB-1216-753A-6DD20ED47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A06756-F717-DA5D-43CF-F674D98942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397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A0A0D-5043-8A67-F2CF-EF26E1B0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18FA3-6CDF-7BF3-855A-3A3B54086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366093-B855-F792-BAC7-724FF7385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7B98A-A1B8-965F-CA23-7D3B76CD3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313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019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8B89F-FF5B-4216-25C2-0D6BF6568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AEE9CF-7535-4DE3-76B2-01F788E83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8BEB24-A42A-5172-CD0B-0FA68FD58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2DC3C-7A05-5EE4-1C4D-77DCDF4C8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293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C84EF-7B18-D437-5015-0F5C95C7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07FD9-27F0-E2AC-AB08-59103D5E2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82503A-36B2-2BC8-2071-CFA0924D3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F744D1-61CC-3C2B-2605-7C6DF6F976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022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468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4DCAA-B054-C412-BC08-9973BA41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7ECC5-A6AE-B6E7-0630-A930E499B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70C28-24AA-BB0B-D08A-AAE744F4D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5B471-A1FB-3402-2989-16BECFCB2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751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49CF3-30B0-68F3-343C-9BAE70D0B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DCADA-77CF-72B8-000C-C8118B7E5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C284-CD2C-2124-57A6-FCEC351F0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D08CD-0211-EEF5-2F61-B9802E8AD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823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ADB6D-718E-946A-91BD-D3335D0A0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33304D-1857-8D74-EA8C-C99438042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7B4A4C-8F02-7C3C-6CCD-C2600F725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CD6B2-69A9-BA0D-9BB7-EAB4851A2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114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1878A-7C54-42D9-0E7D-49F967359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AEE71-5F6E-A0D7-22D9-EB2754E49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DF7727-C7E5-5024-C3AD-7CFB2E52E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DB3ED-BDD5-7964-024D-D675CD788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976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80E48-E356-C4B8-3CE5-A698E9543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2EFC18-510A-BF51-62AB-1A1FB2A07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A66189-D943-C397-3EEE-F9BEE6B68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039C3-CE0C-CE4C-3AA4-185FF952B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5700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C45C0-B895-0D65-3D25-99E35BD85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813B1B-2FA4-286C-C170-D0A5C37EC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1BBE6-BB6F-8B79-3C79-F1C83422E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455E6-3537-C2BF-6309-A387AA515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586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06F2B-3EEF-47F9-AA99-8A0C65797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733A5E-0D65-19D6-1B21-3BFCC5C27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28E34-B4D1-6FFE-F209-9EC21259E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0FA20-D150-FFA2-F042-203D61092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724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1778-D96C-8DE1-7788-9234E4163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94B98-738D-EE4D-4A4D-03A0840A4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8358A-0A7D-3444-CD97-BAB3CA8420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F29D6-AB05-5A6B-63CC-02F0FF8BD4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974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D4B79-D6CA-F51C-064D-D358028C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C85EFD-3DC2-391B-1884-58E4EB2CB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E9F17B-9221-66BE-5B56-EF6496C2D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8EF7B-F47C-55B8-A027-556D61FEC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544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607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6C152-3ACE-813F-1963-A645B03EB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86358B-1088-942B-CE91-114FCC874F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6F20C-A1BD-23CC-0BB7-B2901C048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BDA40-5A4B-7450-FF24-EF341D6A74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18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FD2B0-B14B-7903-B810-158B964C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A98CDA-E775-1B94-A2D6-E7D56F3F5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0FF9C2-3BEA-D681-B2D0-6AE728891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AE1EA-CC71-3782-D25A-33F32C9CA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E5E73-DCED-414E-8499-007A9D1D1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191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C362C-C49D-E493-66A3-51A02822D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C4BA21-779E-D7AA-8B6D-17B7386C7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1D0E8-3E76-918C-D784-1013F8F6C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E97EB-0858-F830-9EF6-5C3F5D7C8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92228-058E-B976-EFA8-DCCCE8016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85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4D98E-7DEF-565F-95E6-125A02997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9086E-DFD1-8F17-5C7D-F352C1949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3F411-AC19-DF95-76F3-1ED167487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0E1EC-F018-142C-5119-E3EF96E68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40A9E-7E07-9AD3-8263-CB0F20B0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32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298A9-C4F7-7F9B-B6BF-0FFC77F96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250BE-5A90-D3C6-1C64-A3BE29575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E5CD-EA40-32C7-2D22-69D195FB9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824A8-3C8A-EE2B-6E10-D12AAC7CB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1457D-61BC-E78B-D6FE-219DBE94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48B4-4DDC-9238-8858-3BF0F84D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7CF05-BF86-77F3-F263-D6DC580977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DD5AEE-0C3E-7892-ED09-81C9E1C69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F3DE4-888B-C0FF-C9B6-824F97BDE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6BB94-0ACF-7D50-0736-1EF502C61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0AD2-771B-C1D1-278C-16F41FA39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9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DED7-C66B-2273-0056-78B2B3FE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63DD1-1402-F5A6-5D50-C0F835DEE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C7C4D-9BE8-C2FD-0A31-06ECCAAB2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D84AC3-CB0A-7B81-11FE-E81F1A944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CFE58B-A687-B6CD-B77E-C18D9F97A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0B11CC-6475-52FC-EF62-E5302DF0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CB594-1CC0-8827-97EB-88337FA63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A1EA81-6351-975F-5393-4B32F140A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97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8BC26-FC14-5958-4CB4-098FE34A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AB7375-35BA-CEE7-4426-DEC43A069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CA9C79-D709-7C51-4474-4396387DC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55F01-8435-084D-E52B-58679903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8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091EFC-515D-95A0-23F7-8474ED5F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6EBD82-D474-8B99-812A-FB76C7374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EB24B-B03D-94C4-198E-5A90F4B2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1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A789C-26AA-6350-DB5A-064D57EF9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AA2B3-6659-3176-0983-DC645D8CA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89524-1E45-F63B-8BA2-FD498ED4E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D7880-F0CE-1E49-270A-8180E3C9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9A06E-18DE-D00A-F4A8-458A311F3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2B2B8C-4B89-4D19-1EE6-3E30F6B3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86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4CC81-EF3B-9564-22EA-FBAE2B245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276CBC-F9A9-4D36-FC67-EEBDEBA433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7B2E1-9B35-E6A4-EE0F-FB9F3D075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01D48-A027-1A9D-D348-2676C085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63AA2-EDB2-A23E-7688-962762A8B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CD6DB-02E7-4505-C25B-DF9B77CD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6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72448-86F2-1980-CBD6-2A43E1EFC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BC42BB-6E89-6910-49AA-8DB6F0AA9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4E459-A246-DDCD-4A9F-62C4A2CB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FD612-660F-17AF-D270-EAAC695C3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9C145-A4CE-C0FA-61F2-79DEA5A06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6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F49BF5-EDBD-2A6C-F2D9-6FDEFB6D7F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74E68-5A5E-4F0E-AC13-3EACCFB7D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F1E43-2F20-6868-52EC-00C95F5A8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3FECD-B00F-715C-61DF-DBDE85C4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E67B3-444D-5F52-4497-F76F26ED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07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1660A2-E868-2E32-40EA-56B161689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FBA2D-A736-CB86-27D6-23F47BDD8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C48CE-CD85-F573-9C7B-98C43D6D2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791C8-3F3C-4E6B-B221-DF04502C7219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73B9C-EDA3-A129-AA39-20279E373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A8F76-B2C0-1054-4885-2822DDBA9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9B87A-92CC-4FC9-86CA-69331027E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4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6EC6A-580D-B63F-E97D-8B367BB487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58EA7-C872-B16E-811E-D947938DCF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11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2FD1-15A0-24BC-6265-EEDAA274E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60270"/>
            <a:ext cx="9144000" cy="1840229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是什麼</a:t>
            </a:r>
            <a:r>
              <a:rPr lang="en-US" altLang="zh-TW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br>
              <a:rPr lang="en-US" altLang="zh-TW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羅馬書</a:t>
            </a:r>
            <a:r>
              <a:rPr lang="en-US" altLang="zh-TW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1:1-17</a:t>
            </a:r>
            <a:endParaRPr lang="en-US" sz="4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D0D3A2-C6CA-B9EB-F46F-E45A1627B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60976"/>
          </a:xfrm>
        </p:spPr>
        <p:txBody>
          <a:bodyPr>
            <a:normAutofit/>
          </a:bodyPr>
          <a:lstStyle/>
          <a:p>
            <a:endParaRPr lang="en-US" altLang="zh-TW" dirty="0"/>
          </a:p>
          <a:p>
            <a:r>
              <a:rPr lang="zh-TW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程國儀牧師</a:t>
            </a:r>
            <a:endParaRPr lang="en-US" altLang="zh-TW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36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@</a:t>
            </a:r>
            <a:r>
              <a:rPr lang="zh-TW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三谷華人聖經教會</a:t>
            </a:r>
            <a:endParaRPr lang="en-US" altLang="zh-TW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36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20240218</a:t>
            </a:r>
            <a:endParaRPr lang="en-US" sz="36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C67C56-C049-C231-0ED1-1712BE6C8B61}"/>
              </a:ext>
            </a:extLst>
          </p:cNvPr>
          <p:cNvSpPr txBox="1"/>
          <p:nvPr/>
        </p:nvSpPr>
        <p:spPr>
          <a:xfrm>
            <a:off x="834390" y="662940"/>
            <a:ext cx="10721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教會主題 </a:t>
            </a:r>
            <a:r>
              <a:rPr kumimoji="0" lang="en-US" altLang="zh-TW" sz="3600" b="0" i="0" u="none" strike="noStrike" kern="1200" cap="all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( 2024 ) : </a:t>
            </a:r>
            <a:r>
              <a:rPr kumimoji="0" lang="zh-TW" alt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主內合一</a:t>
            </a:r>
            <a:r>
              <a:rPr kumimoji="0" lang="en-US" altLang="zh-TW" sz="3600" b="0" i="0" u="none" strike="noStrike" kern="1200" cap="all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, </a:t>
            </a:r>
            <a:r>
              <a:rPr kumimoji="0" lang="zh-TW" alt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同心同行</a:t>
            </a:r>
            <a:endParaRPr kumimoji="0" lang="en-US" altLang="zh-TW" sz="3600" b="0" i="0" u="none" strike="noStrike" kern="1200" cap="all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二月份分題：宣教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48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0A773-7EF0-4AF4-34B4-5444FE98E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25643-604E-0755-7744-4374A88F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882C1-A33C-0AEB-620E-C36235F4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你聽過四個屬靈的定律嗎？（中英對照）（繁體） Four Spiritual Laws-Traditional Chinese and Eng - 天道北美網路書房 U.S. Tien Dao ...">
            <a:extLst>
              <a:ext uri="{FF2B5EF4-FFF2-40B4-BE49-F238E27FC236}">
                <a16:creationId xmlns:a16="http://schemas.microsoft.com/office/drawing/2014/main" id="{349D321E-E5B6-1480-C0E0-CAF36E752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7305"/>
            <a:ext cx="451485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五色珠布道法 The Gospel in 5 Colour beads">
            <a:extLst>
              <a:ext uri="{FF2B5EF4-FFF2-40B4-BE49-F238E27FC236}">
                <a16:creationId xmlns:a16="http://schemas.microsoft.com/office/drawing/2014/main" id="{24D67D53-B0F0-96FD-AC64-B729265AD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3199130"/>
            <a:ext cx="3371850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三元福音">
            <a:extLst>
              <a:ext uri="{FF2B5EF4-FFF2-40B4-BE49-F238E27FC236}">
                <a16:creationId xmlns:a16="http://schemas.microsoft.com/office/drawing/2014/main" id="{0686A9FB-B066-24F6-4C15-650A50C7B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" y="1358265"/>
            <a:ext cx="30003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福音橋">
            <a:extLst>
              <a:ext uri="{FF2B5EF4-FFF2-40B4-BE49-F238E27FC236}">
                <a16:creationId xmlns:a16="http://schemas.microsoft.com/office/drawing/2014/main" id="{5BDC80BE-9FCA-E9CF-EC0D-862ABA93A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0" y="1719262"/>
            <a:ext cx="451485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2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B7EDD-3B9B-2C35-1001-2F336E6739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0080" y="594360"/>
            <a:ext cx="10972800" cy="572071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39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羅馬書</a:t>
            </a:r>
            <a:r>
              <a:rPr lang="en-US" altLang="zh-TW" sz="39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1:1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我是保羅，基督耶穌的奴僕，蒙召成為使徒，奉命傳揚神的福音。</a:t>
            </a:r>
            <a:r>
              <a:rPr lang="en-US" altLang="zh-TW" sz="39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39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是神藉著眾先知在聖經裡預先應許的，</a:t>
            </a:r>
            <a:r>
              <a:rPr lang="en-US" altLang="zh-TW" sz="39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傳的是他兒子</a:t>
            </a:r>
            <a:r>
              <a:rPr lang="en-US" altLang="zh-TW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我們的主耶穌基督：按肉身，他成為大衛的後裔；</a:t>
            </a:r>
            <a:r>
              <a:rPr lang="en-US" altLang="zh-TW" sz="39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藉著聖潔的靈，他因為從死人中復活，被立為以大能出現的神的兒子。</a:t>
            </a:r>
            <a:endParaRPr lang="en-US" altLang="zh-TW" sz="39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9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我不以福音為恥，因為</a:t>
            </a:r>
            <a:r>
              <a:rPr lang="zh-TW" altLang="en-US" sz="39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是神的大能，為要拯救每一個相信的人：先救猶太人，也救希臘人。</a:t>
            </a:r>
            <a:endParaRPr lang="en-US" altLang="zh-TW" sz="39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9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17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神的義正藉著</a:t>
            </a:r>
            <a:r>
              <a:rPr lang="zh-TW" altLang="en-US" sz="39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sz="39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彰顯出來，因為信也為了信，正如經上所記：“因信稱義的人將得生命。”</a:t>
            </a:r>
            <a:endParaRPr lang="en-US" sz="39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518FBA-1029-6F52-976B-2C0E04DE5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5AB085-6F15-D2C5-774C-172BB0CDC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8F29F-FEC7-6555-BE6F-0FAE5AF24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33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13802-3417-311A-FF05-DCFF88E08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60475-73CD-44E9-6FA4-5C256681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這福音是什麼</a:t>
            </a:r>
            <a:r>
              <a:rPr lang="en-US" altLang="zh-TW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endParaRPr lang="en-US" sz="4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AE026-0333-221C-F891-9924C2585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3411"/>
            <a:ext cx="10515600" cy="4351338"/>
          </a:xfr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羅馬書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1:1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我是保羅，基督耶穌的奴僕，蒙召成為使徒，奉命傳揚</a:t>
            </a:r>
            <a:r>
              <a:rPr lang="zh-TW" altLang="en-US" sz="4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神</a:t>
            </a:r>
            <a:r>
              <a:rPr lang="zh-TW" altLang="en-US" sz="4000" dirty="0">
                <a:effectLst/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的福音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這福音是</a:t>
            </a:r>
            <a:r>
              <a:rPr lang="zh-TW" altLang="en-US" sz="4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神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藉著眾先知在聖經裡預先應許的，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傳的是</a:t>
            </a:r>
            <a:r>
              <a:rPr lang="zh-TW" altLang="en-US" sz="4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他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兒子</a:t>
            </a:r>
            <a:r>
              <a:rPr lang="en-US" altLang="zh-TW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我們的主耶穌基督：按肉身，他成為大衛的後裔；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藉著聖潔的靈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，他因為從死人中復活，被立為以大能出現的</a:t>
            </a:r>
            <a:r>
              <a:rPr lang="zh-TW" altLang="en-US" sz="4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神的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兒子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sz="4000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FA25C-38AF-4A7F-E6CD-C7C4E7BFA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9FB25-3BF9-AAD6-8200-7FD8546FD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8AB6-B26C-CBA3-4748-4BEF5CDE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422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B19E6-1799-C3C0-5C13-8F127C09C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04703-D291-4060-E374-483E4450D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這福音的來源是</a:t>
            </a:r>
            <a:r>
              <a:rPr lang="en-US" altLang="zh-TW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三一</a:t>
            </a:r>
            <a:r>
              <a:rPr lang="en-US" altLang="zh-TW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</a:t>
            </a:r>
            <a:endParaRPr lang="en-US" sz="4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EA62F-1629-BCBE-49A1-164C046F0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3411"/>
            <a:ext cx="10515600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全卷書最重要的字眼是「神」</a:t>
            </a:r>
            <a:r>
              <a:rPr lang="en-US" altLang="zh-TW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</a:t>
            </a: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羅馬書是本關乎神的書。沒有一個題目討論的次數比「神」來得多。書中無論談到什麼，保羅都提到它與神的關係</a:t>
            </a:r>
            <a:r>
              <a:rPr lang="en-US" altLang="zh-TW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</a:t>
            </a: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這是本書無可比擬的特點。</a:t>
            </a:r>
            <a:endParaRPr lang="en-US" altLang="zh-TW" sz="4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600" dirty="0"/>
              <a:t>(Leon </a:t>
            </a:r>
            <a:r>
              <a:rPr lang="en-US" altLang="zh-TW" sz="3600" dirty="0"/>
              <a:t>Morris,</a:t>
            </a:r>
            <a:r>
              <a:rPr lang="zh-TW" altLang="en-US" sz="3600" dirty="0"/>
              <a:t> </a:t>
            </a:r>
            <a:r>
              <a:rPr lang="en-US" altLang="zh-TW" sz="3600" i="1" dirty="0"/>
              <a:t>The Epistle to the Romans</a:t>
            </a:r>
            <a:r>
              <a:rPr lang="en-US" altLang="zh-TW" sz="3600" dirty="0"/>
              <a:t>, Grand Rapids, MI, Eerdmans, 1988,</a:t>
            </a:r>
            <a:r>
              <a:rPr lang="zh-TW" altLang="en-US" sz="3600" dirty="0"/>
              <a:t> </a:t>
            </a:r>
            <a:r>
              <a:rPr lang="en-US" altLang="zh-TW" sz="3600" dirty="0"/>
              <a:t>40.)</a:t>
            </a:r>
          </a:p>
          <a:p>
            <a:pPr marL="0" indent="0">
              <a:buNone/>
            </a:pPr>
            <a:endParaRPr lang="en-US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1AE59-4A7B-97AA-D24C-14079ACEB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384D2-9436-3755-207B-4128EECBD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0FD86-4974-C03A-11B1-DA5B6E70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384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F6F4EA-8CAE-21A9-8072-EE7823208F47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627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7719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4546531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</a:tblGrid>
              <a:tr h="736231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一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1:2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這福音是神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藉著眾先知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在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聖經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裡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預先應許的，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神的福音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來源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根據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聖經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應許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證據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16826">
                <a:tc rowSpan="2">
                  <a:txBody>
                    <a:bodyPr/>
                    <a:lstStyle/>
                    <a:p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傳的是他兒子</a:t>
                      </a:r>
                      <a:r>
                        <a:rPr lang="en-US" altLang="zh-TW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——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我們的主耶穌基督：按肉身，他成為大衛的後裔；</a:t>
                      </a:r>
                      <a:endParaRPr lang="en-US" altLang="zh-TW" sz="32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藉著聖潔的靈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，他因為從死人中復活，被立為以大能出現的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神的兒子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1180515">
                <a:tc vMerge="1"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三一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成全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87619"/>
                  </a:ext>
                </a:extLst>
              </a:tr>
              <a:tr h="66384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他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，為了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他的名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，我們領受了恩典成為使徒，要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在萬族當中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使人因為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相信而順從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其中包括你們這些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蒙召歸屬耶穌基督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的人。</a:t>
                      </a:r>
                      <a:endParaRPr lang="en-US" sz="32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  <a:tr h="6814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577295"/>
                  </a:ext>
                </a:extLst>
              </a:tr>
              <a:tr h="34136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560778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633DE-0E17-0DCB-D68C-2629BB335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F70F7-9641-576F-47F2-BAEC97B2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F5D1D-C17E-EEA0-5CF7-4CC110866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75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59E4F-FB2F-F0A6-849E-8CDFF5CF7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318C76-4B51-039D-0A06-632EFB37BC91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627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7719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4546531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</a:tblGrid>
              <a:tr h="736231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一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1:2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這福音是神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藉著眾先知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在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聖經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裡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預先應許的，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出於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來源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根據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聖經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應許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證據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16826">
                <a:tc rowSpan="2">
                  <a:txBody>
                    <a:bodyPr/>
                    <a:lstStyle/>
                    <a:p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傳的是他兒子</a:t>
                      </a:r>
                      <a:r>
                        <a:rPr lang="en-US" altLang="zh-TW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——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我們的主耶穌基督：按肉身，他成為大衛的後裔；</a:t>
                      </a:r>
                      <a:endParaRPr lang="en-US" altLang="zh-TW" sz="32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藉著聖潔的靈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，他因為從死人中復活，被立為以大能出現的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神的兒子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關乎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神子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內容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highlight>
                          <a:srgbClr val="FFFF00"/>
                        </a:highlight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1180515">
                <a:tc vMerge="1"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三一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成全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87619"/>
                  </a:ext>
                </a:extLst>
              </a:tr>
              <a:tr h="66384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他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，為了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他的名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，我們領受了恩典成為使徒，要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在萬族當中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使人因為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相信而順從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其中包括你們這些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蒙召歸屬耶穌基督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的人。</a:t>
                      </a:r>
                      <a:endParaRPr lang="en-US" sz="32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傳神子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的</a:t>
                      </a:r>
                      <a:r>
                        <a:rPr lang="zh-TW" altLang="en-US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名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範圍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highlight>
                          <a:srgbClr val="FFFF00"/>
                        </a:highlight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  <a:tr h="6814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使人</a:t>
                      </a:r>
                      <a:r>
                        <a:rPr lang="zh-TW" altLang="en-US" sz="4000" b="1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信從神子</a:t>
                      </a:r>
                      <a:r>
                        <a:rPr lang="en-US" altLang="zh-TW" sz="4000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宗旨</a:t>
                      </a:r>
                      <a:r>
                        <a:rPr lang="en-US" altLang="zh-TW" sz="4000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solidFill>
                          <a:schemeClr val="bg2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577295"/>
                  </a:ext>
                </a:extLst>
              </a:tr>
              <a:tr h="34136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尊崇神子</a:t>
                      </a:r>
                      <a:r>
                        <a:rPr lang="en-US" altLang="zh-TW" sz="4000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目標</a:t>
                      </a:r>
                      <a:r>
                        <a:rPr lang="en-US" altLang="zh-TW" sz="4000" dirty="0">
                          <a:solidFill>
                            <a:schemeClr val="bg2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solidFill>
                          <a:schemeClr val="bg2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560778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DF077-C90F-6348-D7AA-9D7D918E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9C469-7120-EA9F-19FC-FCF234BCC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CB3391-E2DD-B97B-C905-A3D28C29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55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ADC39-6667-3FDB-C12C-858F9A51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lang="zh-TW" altLang="en-US" b="1" i="0" cap="all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主內</a:t>
            </a:r>
            <a:r>
              <a:rPr lang="zh-TW" altLang="en-US" b="0" i="0" cap="all" dirty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合</a:t>
            </a:r>
            <a:r>
              <a:rPr lang="zh-TW" altLang="en-US" b="1" i="0" cap="all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</a:t>
            </a:r>
            <a:r>
              <a:rPr lang="en-US" altLang="zh-TW" b="0" i="0" cap="all" dirty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b="0" i="0" cap="all" dirty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同</a:t>
            </a:r>
            <a:r>
              <a:rPr lang="zh-TW" altLang="en-US" b="1" i="0" cap="all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心</a:t>
            </a:r>
            <a:r>
              <a:rPr lang="zh-TW" altLang="en-US" b="0" i="0" cap="all" dirty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同行的</a:t>
            </a:r>
            <a:r>
              <a:rPr lang="zh-TW" altLang="en-US" b="1" i="0" cap="all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宣道</a:t>
            </a:r>
            <a:br>
              <a:rPr lang="en-US" altLang="zh-TW" b="0" i="0" cap="all" dirty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br>
              <a:rPr lang="en-US" altLang="zh-TW" b="0" i="0" cap="all" dirty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b="0" i="0" cap="all" dirty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基礎信息：傳神子耶穌基督的福音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533DD-75F8-BE79-E541-71347B97A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C29B84-D6B4-FCA0-C544-B96B2F952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85BF1-1821-350E-53D7-871D227A6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7A0ED-F25F-E989-C111-44196AE6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660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872AC-41D6-50B4-C8DC-C82151FC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5CC07B-3C3C-C528-9319-EC2FE77C3C38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627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7719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4546531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</a:tblGrid>
              <a:tr h="736231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一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1:2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這福音是神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藉著眾先知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在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聖經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裡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預先應許的，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出於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來源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根據聖經應許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證據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16826">
                <a:tc rowSpan="2">
                  <a:txBody>
                    <a:bodyPr/>
                    <a:lstStyle/>
                    <a:p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傳的是他兒子</a:t>
                      </a:r>
                      <a:r>
                        <a:rPr lang="en-US" altLang="zh-TW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——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我們的主耶穌基督：按肉身，他成為大衛的後裔；</a:t>
                      </a:r>
                      <a:endParaRPr lang="en-US" altLang="zh-TW" sz="32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藉著聖潔的靈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，他因為從死人中復活，被立為以大能出現的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神的兒子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關乎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神子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內容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1180515">
                <a:tc vMerge="1"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三一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成全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87619"/>
                  </a:ext>
                </a:extLst>
              </a:tr>
              <a:tr h="66384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藉著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他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，為了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他的名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，我們領受了恩典成為使徒，要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在萬族當中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使人因為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相信而順從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r>
                        <a:rPr lang="en-US" altLang="zh-TW" sz="32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其中包括你們這些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蒙召歸屬耶穌基督</a:t>
                      </a:r>
                      <a:r>
                        <a:rPr lang="zh-TW" altLang="en-US" sz="3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的人。</a:t>
                      </a:r>
                      <a:endParaRPr lang="en-US" sz="32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傳神子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的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名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範圍</a:t>
                      </a:r>
                      <a:r>
                        <a:rPr lang="en-US" altLang="zh-TW" sz="4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  <a:tr h="6814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使人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信從神子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宗旨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highlight>
                          <a:srgbClr val="FFFF00"/>
                        </a:highlight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577295"/>
                  </a:ext>
                </a:extLst>
              </a:tr>
              <a:tr h="34136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尊崇神子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目標</a:t>
                      </a:r>
                      <a:r>
                        <a:rPr lang="en-US" altLang="zh-TW" sz="4000" dirty="0">
                          <a:highlight>
                            <a:srgbClr val="FFFF00"/>
                          </a:highlight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4000" dirty="0">
                        <a:highlight>
                          <a:srgbClr val="FFFF00"/>
                        </a:highlight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560778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8F03D-5200-144D-CFC0-3E42DD1C7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00AAB-B336-BC83-ED5A-D854F4F56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8A947-2D0D-90E7-1151-59ACFFA3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48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DE34C-EFF6-3A38-7547-374C5CF9D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3706D-8F3B-70E6-9F67-580B5A76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88B59-16D7-E61D-FC9D-12B03D8B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F8D589-5167-407D-962B-559E3DA9F6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914400"/>
            <a:ext cx="10515600" cy="497205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我們需要</a:t>
            </a:r>
            <a:r>
              <a:rPr lang="zh-TW" altLang="en-US" sz="49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經歷基督，聚焦</a:t>
            </a: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於一切有關基督的事，而非注意個人經驗。</a:t>
            </a: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我們需要的傳道人，不是經常要求我們擁有信心或愛心，但做不到；而是要</a:t>
            </a:r>
            <a:r>
              <a:rPr lang="zh-TW" altLang="en-US" sz="49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傳那位</a:t>
            </a: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能賜給我們信心愛心並且幫助我們實踐的</a:t>
            </a:r>
            <a:r>
              <a:rPr lang="zh-TW" altLang="en-US" sz="49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4800" dirty="0"/>
              <a:t>— </a:t>
            </a:r>
            <a:r>
              <a:rPr lang="en-US" altLang="zh-TW" sz="3600" dirty="0"/>
              <a:t>Peter</a:t>
            </a:r>
            <a:r>
              <a:rPr lang="zh-TW" altLang="en-US" sz="3600" dirty="0"/>
              <a:t> </a:t>
            </a:r>
            <a:r>
              <a:rPr lang="en-US" altLang="zh-TW" sz="3600" dirty="0"/>
              <a:t>T.</a:t>
            </a:r>
            <a:r>
              <a:rPr lang="zh-TW" altLang="en-US" sz="3600" dirty="0"/>
              <a:t> </a:t>
            </a:r>
            <a:r>
              <a:rPr lang="en-US" altLang="zh-TW" sz="3600" dirty="0"/>
              <a:t>Forsyth,</a:t>
            </a:r>
            <a:r>
              <a:rPr lang="zh-TW" altLang="en-US" sz="3600" dirty="0"/>
              <a:t> </a:t>
            </a:r>
            <a:r>
              <a:rPr lang="en-US" altLang="zh-TW" sz="3600" i="1" dirty="0"/>
              <a:t>Positive Preaching and the Morden Mind</a:t>
            </a:r>
            <a:r>
              <a:rPr lang="en-US" altLang="zh-TW" sz="3600" dirty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20383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460A4-D1FB-6113-C94F-10B91E3CB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64FFBC-3A38-A6A8-BF7E-999110552836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4849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7719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4546531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</a:tblGrid>
              <a:tr h="1003832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二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羅馬書</a:t>
                      </a:r>
                      <a:r>
                        <a:rPr lang="en-US" altLang="zh-TW" sz="4000" b="1" baseline="300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1:16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不以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福音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為恥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endParaRPr lang="en-US" altLang="zh-TW" sz="40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是個人榮辱選擇</a:t>
                      </a:r>
                      <a:endParaRPr lang="en-US" altLang="zh-TW" sz="4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6646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因為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神的大能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是三一神的大能</a:t>
                      </a:r>
                      <a:endParaRPr lang="en-US" altLang="zh-TW" sz="4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為要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拯救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每一個相信的人：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是拯救相信的人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先救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猶太人，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也救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希臘人。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是要恩及所有人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05077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B4CCCE-DD09-E00B-0A0C-515C82F5E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367-E688-19B3-E328-DB8B5577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361C2-225D-D2FC-26AE-206D92D79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87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F3726-8FB3-241E-991C-E5EBAECEE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B5A515-CF0B-835E-6AB8-12AD191E3E36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6246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980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2868930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  <a:gridCol w="5006340">
                  <a:extLst>
                    <a:ext uri="{9D8B030D-6E8A-4147-A177-3AD203B41FA5}">
                      <a16:colId xmlns:a16="http://schemas.microsoft.com/office/drawing/2014/main" val="253233430"/>
                    </a:ext>
                  </a:extLst>
                </a:gridCol>
              </a:tblGrid>
              <a:tr h="1003832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/>
                        <a:t>羅馬書 </a:t>
                      </a:r>
                      <a:r>
                        <a:rPr lang="en-US" altLang="zh-TW" sz="4800" dirty="0"/>
                        <a:t>1:16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0" i="0" cap="all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主內合一同心同行</a:t>
                      </a:r>
                      <a:endParaRPr lang="en-US" sz="4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不以</a:t>
                      </a:r>
                      <a:endParaRPr lang="en-US" altLang="zh-TW" sz="4000" b="1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福音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為恥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endParaRPr lang="en-US" altLang="zh-TW" sz="40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這福音是個人榮辱選擇</a:t>
                      </a:r>
                      <a:endParaRPr 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US" altLang="zh-TW" sz="4000" b="1" dirty="0">
                          <a:latin typeface="Arial" panose="020B0604020202020204" pitchFamily="34" charset="0"/>
                          <a:ea typeface="DFKai-SB" panose="03000509000000000000" pitchFamily="65" charset="-12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TW" altLang="en-US" sz="4000" b="1" dirty="0"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傳福音遭人白眼</a:t>
                      </a:r>
                      <a:endParaRPr lang="en-US" altLang="zh-TW" sz="4000" b="1" dirty="0"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提犘太後書</a:t>
                      </a:r>
                      <a:r>
                        <a:rPr lang="en-US" altLang="zh-TW" sz="4000" b="1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zh-TW" altLang="en-US" sz="4000" b="1" i="1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環譯本</a:t>
                      </a:r>
                      <a:r>
                        <a:rPr lang="en-US" altLang="zh-TW" sz="4000" b="1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)1:8</a:t>
                      </a:r>
                      <a:r>
                        <a:rPr lang="zh-TW" altLang="en-US" sz="4000" b="1" dirty="0">
                          <a:effectLst/>
                          <a:latin typeface="Tahoma" panose="020B0604030504040204" pitchFamily="34" charset="0"/>
                        </a:rPr>
                        <a:t>所以，你不要以給我們的主作見證為恥，也不要以我這為主做囚徒的人為恥，倒要靠著神所賜的能力，為福音的緣故與我同受苦難。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6646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因為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endParaRPr lang="en-US" altLang="zh-TW" sz="4000" b="1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/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是神的大能，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這福音是三一神的大能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為要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拯救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每一個相信的人：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是拯救相信的人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先救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猶太人，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也救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希臘人。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是要恩及所有人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05077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D2DC3-40FC-69DD-9240-8035075CC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870E3-1F3D-F401-B2A8-330F54AF6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F7904-E4F6-7296-5F31-9D44A4D6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994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C7BA5-6185-11EA-0E50-D80AFB8AA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42CFC80-3DDA-0F0C-ADD3-4216BEBEF25D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6246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980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2868930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  <a:gridCol w="5006340">
                  <a:extLst>
                    <a:ext uri="{9D8B030D-6E8A-4147-A177-3AD203B41FA5}">
                      <a16:colId xmlns:a16="http://schemas.microsoft.com/office/drawing/2014/main" val="253233430"/>
                    </a:ext>
                  </a:extLst>
                </a:gridCol>
              </a:tblGrid>
              <a:tr h="1003832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/>
                        <a:t>羅馬書 </a:t>
                      </a:r>
                      <a:r>
                        <a:rPr lang="en-US" altLang="zh-TW" sz="4800" dirty="0"/>
                        <a:t>1:16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0" i="0" cap="all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主內合一同心同行</a:t>
                      </a:r>
                      <a:endParaRPr lang="en-US" sz="4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不以</a:t>
                      </a:r>
                      <a:endParaRPr lang="en-US" altLang="zh-TW" sz="4000" b="1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福音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為恥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endParaRPr lang="en-US" altLang="zh-TW" sz="40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這福音是個人榮辱選擇</a:t>
                      </a:r>
                      <a:endParaRPr 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US" altLang="zh-TW" sz="4000" b="1" dirty="0">
                          <a:latin typeface="Arial" panose="020B0604020202020204" pitchFamily="34" charset="0"/>
                          <a:ea typeface="DFKai-SB" panose="03000509000000000000" pitchFamily="65" charset="-12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TW" altLang="en-US" sz="4000" b="1" dirty="0"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傳福音遭人白眼</a:t>
                      </a:r>
                      <a:endParaRPr lang="en-US" altLang="zh-TW" sz="4000" b="1" dirty="0"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b="1" dirty="0"/>
                        <a:t>2.</a:t>
                      </a:r>
                      <a:r>
                        <a:rPr lang="zh-TW" altLang="en-US" sz="4000" b="1" dirty="0"/>
                        <a:t>人類在滅亡邊緣，　</a:t>
                      </a:r>
                      <a:endParaRPr lang="en-US" altLang="zh-TW" sz="4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/>
                        <a:t>　極度危險，需要拯</a:t>
                      </a:r>
                      <a:endParaRPr lang="en-US" altLang="zh-TW" sz="4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/>
                        <a:t>　救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6646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因為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endParaRPr lang="en-US" altLang="zh-TW" sz="4000" b="1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/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是神的大能，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這福音是三一神的大能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為要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拯救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每一個相信的人：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是拯救相信的人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先救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猶太人，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也救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希臘人。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是要恩及所有人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05077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358CA6-7E06-743B-F844-6EC2B497C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9648C-F408-9C6B-B304-6E81EDD0F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56C0F-2A77-8A24-CA43-5CB4DF6E7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085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8C163-1E10-FDB3-535C-4195C6215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884BD-0E62-D666-57EE-915224022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8D7A2-8007-2656-5B96-BDBA4F96D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0FAF1-3CF7-F598-3BA1-5AB058FFF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08191-81B9-FAD9-87CD-8A5F128F31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914400"/>
            <a:ext cx="10515600" cy="4972050"/>
          </a:xfrm>
        </p:spPr>
        <p:txBody>
          <a:bodyPr>
            <a:normAutofit/>
          </a:bodyPr>
          <a:lstStyle/>
          <a:p>
            <a:pPr algn="l" fontAlgn="base"/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目前世界性的不滿</a:t>
            </a:r>
            <a: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﹑</a:t>
            </a: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不安全將會變本加厲，並且會以愈來愈暴亂的方式進行。看來地方性的內戰將取代第三次世界大戰。</a:t>
            </a: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4800" dirty="0"/>
              <a:t>— </a:t>
            </a:r>
            <a:r>
              <a:rPr lang="zh-TW" altLang="en-US" sz="3600" dirty="0"/>
              <a:t>湯恩比 </a:t>
            </a:r>
            <a:r>
              <a:rPr lang="en-US" altLang="zh-TW" sz="3600" dirty="0"/>
              <a:t>(Arnold J. Toynbee, </a:t>
            </a:r>
            <a:r>
              <a:rPr lang="en-US" sz="3600" i="0" dirty="0">
                <a:effectLst/>
              </a:rPr>
              <a:t>British historian (1889–1975)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0053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4F174-D4F0-96DF-866A-A6EB1EDF1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FB9B8B-C753-F614-20B7-31C66A2EA61D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6246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980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2868930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  <a:gridCol w="5006340">
                  <a:extLst>
                    <a:ext uri="{9D8B030D-6E8A-4147-A177-3AD203B41FA5}">
                      <a16:colId xmlns:a16="http://schemas.microsoft.com/office/drawing/2014/main" val="253233430"/>
                    </a:ext>
                  </a:extLst>
                </a:gridCol>
              </a:tblGrid>
              <a:tr h="1003832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/>
                        <a:t>羅馬書 </a:t>
                      </a:r>
                      <a:r>
                        <a:rPr lang="en-US" altLang="zh-TW" sz="4800" dirty="0"/>
                        <a:t>1:16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0" i="0" cap="all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主內合一同心同行</a:t>
                      </a:r>
                      <a:endParaRPr lang="en-US" sz="4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不以</a:t>
                      </a:r>
                      <a:endParaRPr lang="en-US" altLang="zh-TW" sz="4000" b="1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福音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為恥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endParaRPr lang="en-US" altLang="zh-TW" sz="40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這福音是個人榮辱選擇</a:t>
                      </a:r>
                      <a:endParaRPr 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US" altLang="zh-TW" sz="4000" b="1" dirty="0">
                          <a:latin typeface="Arial" panose="020B0604020202020204" pitchFamily="34" charset="0"/>
                          <a:ea typeface="DFKai-SB" panose="03000509000000000000" pitchFamily="65" charset="-12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TW" altLang="en-US" sz="4000" b="1" dirty="0"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傳福音遭人白眼</a:t>
                      </a:r>
                      <a:endParaRPr lang="en-US" altLang="zh-TW" sz="4000" b="1" dirty="0"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b="1" dirty="0"/>
                        <a:t>2.</a:t>
                      </a:r>
                      <a:r>
                        <a:rPr lang="zh-TW" altLang="en-US" sz="4000" b="1" dirty="0"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人類在滅亡的邊緣，　</a:t>
                      </a:r>
                      <a:endParaRPr lang="en-US" altLang="zh-TW" sz="4000" b="1" dirty="0"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　極度危險，需要拯</a:t>
                      </a:r>
                      <a:endParaRPr lang="en-US" altLang="zh-TW" sz="4000" b="1" dirty="0"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　救</a:t>
                      </a:r>
                      <a:endParaRPr lang="en-US" altLang="zh-TW" sz="4000" b="1" dirty="0"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b="1" dirty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3.</a:t>
                      </a:r>
                      <a:r>
                        <a:rPr lang="zh-TW" altLang="en-US" sz="4000" b="1" dirty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福音將人從墮落中</a:t>
                      </a:r>
                      <a:endParaRPr lang="en-US" altLang="zh-TW" sz="4000" b="1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　拉回，能夠拯救人</a:t>
                      </a:r>
                      <a:endParaRPr lang="en-US" altLang="zh-TW" sz="4000" b="1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dirty="0"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　類，顯明神的大能</a:t>
                      </a:r>
                      <a:endParaRPr lang="en-US" sz="4000" b="1" dirty="0"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6646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因為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endParaRPr lang="en-US" altLang="zh-TW" sz="4000" b="1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/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是神的大能，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這福音是三一神的大能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為要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拯救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每一個相信的人：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是拯救相信的人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先救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猶太人，</a:t>
                      </a:r>
                      <a:r>
                        <a:rPr lang="zh-TW" altLang="en-US" sz="4000" b="1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也救</a:t>
                      </a:r>
                      <a:r>
                        <a:rPr lang="zh-TW" altLang="en-US" sz="40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希臘人。</a:t>
                      </a:r>
                      <a:endParaRPr lang="en-US" sz="4000" u="none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</a:t>
                      </a:r>
                      <a:r>
                        <a:rPr lang="zh-TW" altLang="en-US" sz="4000" u="none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是要恩及所有人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05077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784CA-33A9-166E-CEF2-C628141C3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A903B-BFD8-C3A0-E584-4D9B96CE1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A2D03-3712-636D-E305-D3A9C8316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835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21FB3-CB94-B9B7-318E-04E86F93A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E2576-825F-63EE-0838-0AC8DE18A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4340F-79DE-AAB6-5F22-2A64406AF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62693-A205-373B-5965-E273C9A5E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77311A-116D-E578-D622-65238AA1F6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914400"/>
            <a:ext cx="10515600" cy="4972050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人類文明的出路在於人心靈的更新。</a:t>
            </a: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若沒有神介入歷史，人類將從罪惡的深淵下墜，毫無得救的希望。</a:t>
            </a: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我們帶給世人的盼望，是神永恆的國度和統治：我們對世人的</a:t>
            </a: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900" dirty="0">
                <a:latin typeface="DFKai-SB" panose="03000509000000000000" pitchFamily="65" charset="-120"/>
                <a:ea typeface="DFKai-SB" panose="03000509000000000000" pitchFamily="65" charset="-120"/>
              </a:rPr>
              <a:t>呼喊是悔改，歸向耶穌！</a:t>
            </a: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9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4800" dirty="0"/>
              <a:t>— </a:t>
            </a:r>
            <a:r>
              <a:rPr lang="zh-TW" altLang="en-US" sz="3600" dirty="0"/>
              <a:t>拉迪 </a:t>
            </a:r>
            <a:r>
              <a:rPr lang="en-US" altLang="zh-TW" sz="3600" dirty="0"/>
              <a:t>(George</a:t>
            </a:r>
            <a:r>
              <a:rPr lang="zh-TW" altLang="en-US" sz="3600" dirty="0"/>
              <a:t> </a:t>
            </a:r>
            <a:r>
              <a:rPr lang="en-US" altLang="zh-TW" sz="3600" dirty="0"/>
              <a:t>E. Ladd, </a:t>
            </a:r>
            <a:r>
              <a:rPr lang="en-US" altLang="zh-TW" sz="3600" i="1" dirty="0"/>
              <a:t>Gospel of the Kingdom.</a:t>
            </a:r>
            <a:r>
              <a:rPr lang="en-US" sz="3600" i="0" dirty="0">
                <a:effectLst/>
              </a:rPr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61186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D68FB6-9124-EBAB-0C8C-F487B67D7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D92B21-3FDA-3DA1-213A-0748B18B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0A1CE-8754-B021-0B93-57663507A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車子燒毀「保溫杯竟沒事」爆紅連冰塊都還在！總裁宣布送她新車| ETtoday國際新聞| ETtoday新聞雲">
            <a:extLst>
              <a:ext uri="{FF2B5EF4-FFF2-40B4-BE49-F238E27FC236}">
                <a16:creationId xmlns:a16="http://schemas.microsoft.com/office/drawing/2014/main" id="{0F2F8C9A-6D12-2E91-E4DB-120B46928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4"/>
            <a:ext cx="12192000" cy="684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780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3B7C1-36DA-D058-D16D-B1044D6EA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9EBA-CAA9-A7F0-DC1B-8D526B09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這福音是什麼</a:t>
            </a:r>
            <a:r>
              <a:rPr lang="en-US" altLang="zh-TW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endParaRPr lang="en-US" sz="4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26F85-38D4-B0FF-FC8B-A2009E9F95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羅馬書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1:17</a:t>
            </a:r>
            <a:r>
              <a:rPr lang="zh-TW" altLang="en-US" sz="4000" b="1" dirty="0">
                <a:solidFill>
                  <a:srgbClr val="00B0F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神的義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正藉著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彰顯出來，因為信也為了信，正如經上所記：“因信稱義的人將得生命。”</a:t>
            </a:r>
            <a:r>
              <a:rPr lang="en-US" altLang="zh-TW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(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參哈巴谷書</a:t>
            </a:r>
            <a:r>
              <a:rPr lang="en-US" altLang="zh-TW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2:4)</a:t>
            </a:r>
            <a:endParaRPr lang="en-US" sz="4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CFAC17-496E-9BF5-C46F-19686FFA10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>
                <a:solidFill>
                  <a:srgbClr val="00B0F0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神的義</a:t>
            </a:r>
            <a:endParaRPr lang="en-US" altLang="zh-TW" sz="4400" b="1" dirty="0">
              <a:solidFill>
                <a:srgbClr val="00B0F0"/>
              </a:solidFill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神的本性 </a:t>
            </a: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(</a:t>
            </a: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創</a:t>
            </a: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18:25, </a:t>
            </a: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羅</a:t>
            </a: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3:25-26)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神的作為</a:t>
            </a: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神的成就</a:t>
            </a: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06D45-0766-A132-AEDC-2D76B884C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B57FC-8A9B-3F5A-0A07-5884C700F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68566-1CAB-0A80-9FE1-C0B7DC61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23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0668-9344-9852-39B4-905977BCD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432C4-648F-5668-7B78-95A0BCDA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這福音是什麼</a:t>
            </a:r>
            <a:r>
              <a:rPr lang="en-US" altLang="zh-TW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endParaRPr lang="en-US" sz="4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8EA-6C9E-1F66-88FB-ECDA214979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羅馬書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1:17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神的義正藉著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彰顯出來，</a:t>
            </a:r>
            <a:r>
              <a:rPr lang="zh-TW" altLang="en-US" sz="4000" dirty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因為信也為了信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，正如經上所記：“因信稱義的人將得生命。”</a:t>
            </a:r>
            <a:r>
              <a:rPr lang="en-US" altLang="zh-TW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(</a:t>
            </a:r>
            <a:r>
              <a:rPr lang="zh-TW" altLang="en-US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參哈巴谷書</a:t>
            </a:r>
            <a:r>
              <a:rPr lang="en-US" altLang="zh-TW" sz="40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2:4)</a:t>
            </a:r>
            <a:endParaRPr lang="en-US" sz="4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87BC7E5-DE74-8CB3-D685-BD9F26938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26380" cy="489585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神的義</a:t>
            </a: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4400" b="1" dirty="0">
                <a:solidFill>
                  <a:srgbClr val="0070C0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因為信也為了信</a:t>
            </a:r>
            <a:endParaRPr lang="en-US" altLang="zh-TW" sz="4400" b="1" dirty="0">
              <a:solidFill>
                <a:srgbClr val="0070C0"/>
              </a:solidFill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1.</a:t>
            </a: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來源：從神的信</a:t>
            </a: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   (</a:t>
            </a: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實</a:t>
            </a: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)</a:t>
            </a: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進入人的</a:t>
            </a: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(</a:t>
            </a: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相</a:t>
            </a:r>
            <a:r>
              <a:rPr lang="en-US" altLang="zh-TW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)</a:t>
            </a:r>
            <a:r>
              <a:rPr lang="zh-TW" altLang="en-US" sz="44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信</a:t>
            </a: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4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2.</a:t>
            </a:r>
            <a:r>
              <a:rPr lang="zh-TW" altLang="en-US" sz="44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成長：從相信提昇</a:t>
            </a:r>
            <a:endParaRPr lang="en-US" altLang="zh-TW" sz="4400" dirty="0">
              <a:highlight>
                <a:srgbClr val="FFFF00"/>
              </a:highlight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4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	</a:t>
            </a:r>
            <a:r>
              <a:rPr lang="zh-TW" altLang="en-US" sz="44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到深信</a:t>
            </a:r>
            <a:endParaRPr lang="en-US" altLang="zh-TW" sz="4400" dirty="0">
              <a:highlight>
                <a:srgbClr val="FFFF00"/>
              </a:highlight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D3884-6F87-15DC-BEB4-43350BEB5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E9C8-6CC8-E922-EA33-70BB8E1BE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D925F-8AD0-E207-9C08-8DE27BE96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67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1B58B-0BA4-A2EB-BEA6-130890E29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72519-D79F-9211-FB80-8EB8FDD5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這福音是什麼</a:t>
            </a:r>
            <a:r>
              <a:rPr lang="en-US" altLang="zh-TW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endParaRPr lang="en-US" sz="4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E6E75-1227-0D8F-C011-01E3CF9FFC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3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羅馬書</a:t>
            </a:r>
            <a:r>
              <a:rPr lang="en-US" altLang="zh-TW" sz="43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1:17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神的義正藉著</a:t>
            </a:r>
            <a:r>
              <a:rPr lang="zh-TW" altLang="en-US" sz="43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彰顯出來，</a:t>
            </a:r>
            <a:r>
              <a:rPr lang="zh-TW" altLang="en-US" sz="4300" b="1" dirty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因為信也為了信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，正如經上所記：“因信稱義的人將得生命。”</a:t>
            </a:r>
            <a:endParaRPr lang="en-US" altLang="zh-TW" sz="43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參哈巴谷書</a:t>
            </a:r>
            <a:r>
              <a:rPr lang="en-US" altLang="zh-TW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2:4)</a:t>
            </a:r>
            <a:endParaRPr lang="en-US" sz="43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B6D6854-F2C8-066F-61D8-15C4D53BF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>
            <a:normAutofit lnSpcReduction="10000"/>
          </a:bodyPr>
          <a:lstStyle/>
          <a:p>
            <a:r>
              <a:rPr lang="zh-TW" altLang="en-US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神的義</a:t>
            </a:r>
            <a:endParaRPr lang="en-US" altLang="zh-TW" sz="43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4300" b="1" dirty="0">
                <a:solidFill>
                  <a:srgbClr val="0070C0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因為信也為了信</a:t>
            </a:r>
            <a:endParaRPr lang="en-US" altLang="zh-TW" sz="4300" b="1" dirty="0">
              <a:solidFill>
                <a:srgbClr val="0070C0"/>
              </a:solidFill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3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3.</a:t>
            </a:r>
            <a:r>
              <a:rPr lang="zh-TW" altLang="en-US" sz="43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唯信：從始至終藉</a:t>
            </a:r>
            <a:endParaRPr lang="en-US" altLang="zh-TW" sz="4300" dirty="0">
              <a:highlight>
                <a:srgbClr val="FFFF00"/>
              </a:highlight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TW" altLang="en-US" sz="43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　著信</a:t>
            </a:r>
            <a:endParaRPr lang="en-US" altLang="zh-TW" sz="4300" dirty="0">
              <a:highlight>
                <a:srgbClr val="FFFF00"/>
              </a:highlight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3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    [</a:t>
            </a:r>
            <a:r>
              <a:rPr lang="zh-TW" altLang="en-US" sz="43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徹頭徹尾藉著信</a:t>
            </a:r>
            <a:r>
              <a:rPr lang="en-US" altLang="zh-TW" sz="43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]</a:t>
            </a:r>
            <a:r>
              <a:rPr lang="en-US" altLang="zh-TW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40141-36EE-7DC6-14F5-1F307AC68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092C7-896C-15B1-BD58-B9DDA5B15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7915B-F5E7-766E-E470-E9F8396D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050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DACCF-F70F-AD04-0036-56FED2F4C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正如經上所記：信福音的改變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4B758-8A8A-4967-7397-28D5BB586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哈巴谷書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2:4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要知道，那狂傲的人，心不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正直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；但義人將因信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得生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！</a:t>
            </a:r>
            <a:endParaRPr lang="en-US" altLang="zh-TW" sz="4000" dirty="0">
              <a:effectLst/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zh-TW" altLang="en-US" sz="4000" b="1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加拉太書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3:11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很明顯，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在神面前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沒有一個人可以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靠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律法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稱義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，因為經上記著：“因信稱義的人將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得生命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。”</a:t>
            </a:r>
            <a:endParaRPr lang="en-US" altLang="zh-TW" sz="4000" dirty="0">
              <a:effectLst/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zh-TW" altLang="en-US" sz="4000" b="1" baseline="30000" dirty="0">
                <a:solidFill>
                  <a:srgbClr val="FF0000"/>
                </a:solidFill>
                <a:latin typeface="Arial" panose="020B0604020202020204" pitchFamily="34" charset="0"/>
              </a:rPr>
              <a:t>希伯來書</a:t>
            </a:r>
            <a:r>
              <a:rPr lang="en-US" altLang="zh-TW" sz="4000" b="1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10:38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我的義人將因信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得生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，如果他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後退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，我的心就不</a:t>
            </a:r>
            <a:r>
              <a:rPr lang="zh-TW" altLang="en-US" sz="4000" b="1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喜悅</a:t>
            </a:r>
            <a:r>
              <a:rPr lang="zh-TW" altLang="en-US" sz="4000" dirty="0">
                <a:effectLst/>
                <a:latin typeface="Tahoma" panose="020B0604030504040204" pitchFamily="34" charset="0"/>
              </a:rPr>
              <a:t>他。”</a:t>
            </a:r>
            <a:endParaRPr lang="en-US" sz="4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7C0C8-5714-476E-CA42-6658599FA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2D072-BAB7-51B0-F485-E9E2337D9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BF2C2-69B7-099F-A7D3-1A8221B2F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90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E2EF2-FB52-6BC6-E178-5BF63346D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D74E-AF34-A3C4-9503-041A63965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這福音是什麼</a:t>
            </a:r>
            <a:r>
              <a:rPr lang="en-US" altLang="zh-TW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endParaRPr lang="en-US" sz="4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E2F3F-61D5-174C-3F65-BECFB7656F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3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羅馬書</a:t>
            </a:r>
            <a:r>
              <a:rPr lang="en-US" altLang="zh-TW" sz="4300" b="1" baseline="300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1:17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神的義正藉著</a:t>
            </a:r>
            <a:r>
              <a:rPr lang="zh-TW" altLang="en-US" sz="43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這福音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彰顯出來，</a:t>
            </a:r>
            <a:r>
              <a:rPr lang="zh-TW" altLang="en-US" sz="4300" b="1" dirty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因為信也為了信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，正如經上所記：“因信稱義的人將得生命。”</a:t>
            </a:r>
            <a:endParaRPr lang="en-US" altLang="zh-TW" sz="43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參哈巴谷書</a:t>
            </a:r>
            <a:r>
              <a:rPr lang="en-US" altLang="zh-TW" sz="43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2:4)</a:t>
            </a:r>
            <a:endParaRPr lang="en-US" sz="43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E3D52A-7BF9-18BB-19C3-13C548C96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神的義</a:t>
            </a:r>
            <a:endParaRPr lang="en-US" altLang="zh-TW" sz="43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4300" b="1" dirty="0">
                <a:solidFill>
                  <a:srgbClr val="0070C0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因為信也為了信</a:t>
            </a:r>
            <a:endParaRPr lang="en-US" altLang="zh-TW" sz="4300" b="1" dirty="0">
              <a:solidFill>
                <a:srgbClr val="0070C0"/>
              </a:solidFill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3.</a:t>
            </a:r>
            <a:r>
              <a:rPr lang="zh-TW" altLang="en-US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唯信：從始至終藉</a:t>
            </a:r>
            <a:endParaRPr lang="en-US" altLang="zh-TW" sz="43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TW" altLang="en-US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　著信</a:t>
            </a:r>
            <a:endParaRPr lang="en-US" altLang="zh-TW" sz="43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    [</a:t>
            </a:r>
            <a:r>
              <a:rPr lang="zh-TW" altLang="en-US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徹頭徹尾藉著信</a:t>
            </a:r>
            <a:r>
              <a:rPr lang="en-US" altLang="zh-TW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]</a:t>
            </a:r>
          </a:p>
          <a:p>
            <a:pPr marL="0" indent="0">
              <a:buNone/>
            </a:pPr>
            <a:r>
              <a:rPr lang="en-US" altLang="zh-TW" sz="43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4.</a:t>
            </a:r>
            <a:r>
              <a:rPr lang="zh-TW" altLang="en-US" sz="44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宣道：從一個信徒</a:t>
            </a:r>
            <a:endParaRPr lang="en-US" altLang="zh-TW" sz="4400" dirty="0">
              <a:highlight>
                <a:srgbClr val="FFFF00"/>
              </a:highlight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44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   </a:t>
            </a:r>
            <a:r>
              <a:rPr lang="zh-TW" altLang="en-US" sz="4400" dirty="0">
                <a:highlight>
                  <a:srgbClr val="FFFF00"/>
                </a:highligh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傳到另一個信徒</a:t>
            </a:r>
            <a:r>
              <a:rPr lang="en-US" altLang="zh-TW" sz="4300" dirty="0"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4400" dirty="0">
              <a:latin typeface="Arial" panose="020B0604020202020204" pitchFamily="34" charset="0"/>
              <a:ea typeface="DFKai-SB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6226C-59D4-200F-24DB-E7F8168AF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8AE17-AA4A-EB78-BAF0-6C9791B60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49ABB-4CDC-6245-2497-68EA9325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078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15CBA-0F0F-CDC2-B0B6-DE488FAE1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72E527-6E54-F4E7-AADA-7246F9AE1FE4}"/>
              </a:ext>
            </a:extLst>
          </p:cNvPr>
          <p:cNvGraphicFramePr>
            <a:graphicFrameLocks noGrp="1"/>
          </p:cNvGraphicFramePr>
          <p:nvPr/>
        </p:nvGraphicFramePr>
        <p:xfrm>
          <a:off x="537210" y="178169"/>
          <a:ext cx="11144250" cy="554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7719">
                  <a:extLst>
                    <a:ext uri="{9D8B030D-6E8A-4147-A177-3AD203B41FA5}">
                      <a16:colId xmlns:a16="http://schemas.microsoft.com/office/drawing/2014/main" val="1973770823"/>
                    </a:ext>
                  </a:extLst>
                </a:gridCol>
                <a:gridCol w="4546531">
                  <a:extLst>
                    <a:ext uri="{9D8B030D-6E8A-4147-A177-3AD203B41FA5}">
                      <a16:colId xmlns:a16="http://schemas.microsoft.com/office/drawing/2014/main" val="125449445"/>
                    </a:ext>
                  </a:extLst>
                </a:gridCol>
              </a:tblGrid>
              <a:tr h="1003832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這福音是什麼</a:t>
                      </a:r>
                      <a:r>
                        <a:rPr lang="en-US" altLang="zh-TW" sz="4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?</a:t>
                      </a:r>
                      <a:endParaRPr lang="en-US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13356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羅馬書</a:t>
                      </a:r>
                      <a:r>
                        <a:rPr lang="en-US" altLang="zh-TW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1:2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這福音是神藉聖經應許</a:t>
                      </a:r>
                      <a:r>
                        <a:rPr lang="en-US" altLang="zh-TW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r>
                        <a:rPr lang="en-US" altLang="zh-TW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傳的是他兒子</a:t>
                      </a:r>
                      <a:r>
                        <a:rPr lang="en-US" altLang="zh-TW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r>
                        <a:rPr lang="en-US" altLang="zh-TW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在萬族當中使人因為相信而順從</a:t>
                      </a:r>
                      <a:r>
                        <a:rPr lang="en-US" altLang="zh-TW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4000" b="0" i="0" cap="all" dirty="0">
                        <a:solidFill>
                          <a:srgbClr val="444444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i="0" cap="all" dirty="0">
                          <a:solidFill>
                            <a:srgbClr val="444444"/>
                          </a:solidFill>
                          <a:effectLst/>
                          <a:highlight>
                            <a:srgbClr val="FFFF00"/>
                          </a:highlight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傳神子耶穌基督</a:t>
                      </a:r>
                      <a:endParaRPr lang="en-US" altLang="zh-TW" sz="4000" b="1" i="0" cap="all" dirty="0">
                        <a:solidFill>
                          <a:srgbClr val="444444"/>
                        </a:solidFill>
                        <a:effectLst/>
                        <a:highlight>
                          <a:srgbClr val="FFFF00"/>
                        </a:highlight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4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3947"/>
                  </a:ext>
                </a:extLst>
              </a:tr>
              <a:tr h="8664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羅馬書</a:t>
                      </a:r>
                      <a:r>
                        <a:rPr lang="en-US" altLang="zh-TW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1:16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因為這福音是神拯救所有信主之人的大能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b="1" dirty="0">
                          <a:highlight>
                            <a:srgbClr val="FFFF00"/>
                          </a:highlight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我們對世人的呼喊！</a:t>
                      </a:r>
                      <a:endParaRPr lang="en-US" altLang="zh-TW" sz="4000" b="1" dirty="0">
                        <a:highlight>
                          <a:srgbClr val="FFFF00"/>
                        </a:highlight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02742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TW" altLang="en-US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羅馬書</a:t>
                      </a:r>
                      <a:r>
                        <a:rPr lang="en-US" altLang="zh-TW" sz="4000" b="0" baseline="3000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1:17</a:t>
                      </a:r>
                      <a:r>
                        <a:rPr lang="zh-TW" altLang="en-US" sz="4000" b="0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神的義正藉著這從信到信的福音彰顯出來</a:t>
                      </a:r>
                      <a:endParaRPr lang="en-US" sz="4000" b="0" u="none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>
                          <a:highlight>
                            <a:srgbClr val="FFFF00"/>
                          </a:highligh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你信的福音傳出去</a:t>
                      </a:r>
                      <a:endParaRPr lang="en-US" altLang="zh-TW" sz="4000" b="1" dirty="0">
                        <a:highlight>
                          <a:srgbClr val="FFFF00"/>
                        </a:highligh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8071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E8FEB3-5497-4BAF-6AE0-DD2F12A45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20240218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60E57-9817-17EE-819E-C2438D95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程國儀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1:1-17/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這福音是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...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8311C-7B0A-C995-10E2-52C647CD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A105DF-9899-4E7A-A2B5-4BABF85C90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65FA3E-6260-DF59-5697-31B6664A0F81}"/>
              </a:ext>
            </a:extLst>
          </p:cNvPr>
          <p:cNvSpPr txBox="1"/>
          <p:nvPr/>
        </p:nvSpPr>
        <p:spPr>
          <a:xfrm rot="20696865">
            <a:off x="2863195" y="2875216"/>
            <a:ext cx="8157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Let’s Go 123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51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2877</Words>
  <Application>Microsoft Office PowerPoint</Application>
  <PresentationFormat>Widescreen</PresentationFormat>
  <Paragraphs>241</Paragraphs>
  <Slides>24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DFKai-SB</vt:lpstr>
      <vt:lpstr>Microsoft JhengHei</vt:lpstr>
      <vt:lpstr>Microsoft YaHei</vt:lpstr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這福音是什麼? 羅馬書1:1-17</vt:lpstr>
      <vt:lpstr>PowerPoint Presentation</vt:lpstr>
      <vt:lpstr>PowerPoint Presentation</vt:lpstr>
      <vt:lpstr>這福音是什麼?</vt:lpstr>
      <vt:lpstr>這福音的來源是(三一)神</vt:lpstr>
      <vt:lpstr>PowerPoint Presentation</vt:lpstr>
      <vt:lpstr>PowerPoint Presentation</vt:lpstr>
      <vt:lpstr>主內合一, 同心同行的宣道  基礎信息：傳神子耶穌基督的福音</vt:lpstr>
      <vt:lpstr>PowerPoint Presentation</vt:lpstr>
      <vt:lpstr>我們需要經歷基督，聚焦於一切有關基督的事，而非注意個人經驗。 我們需要的傳道人，不是經常要求我們擁有信心或愛心，但做不到；而是要傳那位能賜給我們信心愛心並且幫助我們實踐的基督。 — Peter T. Forsyth, Positive Preaching and the Morden Mind.</vt:lpstr>
      <vt:lpstr>PowerPoint Presentation</vt:lpstr>
      <vt:lpstr>PowerPoint Presentation</vt:lpstr>
      <vt:lpstr>PowerPoint Presentation</vt:lpstr>
      <vt:lpstr>目前世界性的不滿﹑不安全將會變本加厲，並且會以愈來愈暴亂的方式進行。看來地方性的內戰將取代第三次世界大戰。  — 湯恩比 (Arnold J. Toynbee, British historian (1889–1975)</vt:lpstr>
      <vt:lpstr>PowerPoint Presentation</vt:lpstr>
      <vt:lpstr>人類文明的出路在於人心靈的更新。 若沒有神介入歷史，人類將從罪惡的深淵下墜，毫無得救的希望。 我們帶給世人的盼望，是神永恆的國度和統治：我們對世人的 呼喊是悔改，歸向耶穌！  — 拉迪 (George E. Ladd, Gospel of the Kingdom.)</vt:lpstr>
      <vt:lpstr>PowerPoint Presentation</vt:lpstr>
      <vt:lpstr>這福音是什麼?</vt:lpstr>
      <vt:lpstr>這福音是什麼?</vt:lpstr>
      <vt:lpstr>這福音是什麼?</vt:lpstr>
      <vt:lpstr>正如經上所記：信福音的改變</vt:lpstr>
      <vt:lpstr>這福音是什麼?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it-admin</dc:creator>
  <cp:lastModifiedBy>it-admin</cp:lastModifiedBy>
  <cp:revision>1</cp:revision>
  <dcterms:created xsi:type="dcterms:W3CDTF">2024-02-18T20:39:09Z</dcterms:created>
  <dcterms:modified xsi:type="dcterms:W3CDTF">2024-02-18T20:39:30Z</dcterms:modified>
</cp:coreProperties>
</file>