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15" r:id="rId2"/>
    <p:sldId id="417" r:id="rId3"/>
    <p:sldId id="418" r:id="rId4"/>
    <p:sldId id="419" r:id="rId5"/>
    <p:sldId id="420" r:id="rId6"/>
    <p:sldId id="262" r:id="rId7"/>
    <p:sldId id="257" r:id="rId8"/>
    <p:sldId id="258" r:id="rId9"/>
    <p:sldId id="261" r:id="rId10"/>
    <p:sldId id="259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29"/>
    <p:restoredTop sz="95890"/>
  </p:normalViewPr>
  <p:slideViewPr>
    <p:cSldViewPr snapToGrid="0">
      <p:cViewPr varScale="1">
        <p:scale>
          <a:sx n="66" d="100"/>
          <a:sy n="66" d="100"/>
        </p:scale>
        <p:origin x="7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8189D-7232-8642-8D46-C5B47454C6E1}" type="datetimeFigureOut">
              <a:rPr kumimoji="1" lang="zh-CN" altLang="en-US" smtClean="0"/>
              <a:t>2024/2/6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7AEE7-1BF9-F245-909D-503D464070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98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DBFAD61F-A5A3-34FE-17BF-89B995105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备注占位符 2">
            <a:extLst>
              <a:ext uri="{FF2B5EF4-FFF2-40B4-BE49-F238E27FC236}">
                <a16:creationId xmlns:a16="http://schemas.microsoft.com/office/drawing/2014/main" id="{CF1F0CF8-4A7C-083D-E388-B702D5B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CN" altLang="en-US"/>
          </a:p>
        </p:txBody>
      </p:sp>
      <p:sp>
        <p:nvSpPr>
          <p:cNvPr id="15363" name="灯片编号占位符 3">
            <a:extLst>
              <a:ext uri="{FF2B5EF4-FFF2-40B4-BE49-F238E27FC236}">
                <a16:creationId xmlns:a16="http://schemas.microsoft.com/office/drawing/2014/main" id="{8F6C752A-7D66-0E76-E5A1-BE46D34F5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C41A08-FB03-5F4D-95D5-3067E6A49A6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DBFAD61F-A5A3-34FE-17BF-89B995105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备注占位符 2">
            <a:extLst>
              <a:ext uri="{FF2B5EF4-FFF2-40B4-BE49-F238E27FC236}">
                <a16:creationId xmlns:a16="http://schemas.microsoft.com/office/drawing/2014/main" id="{CF1F0CF8-4A7C-083D-E388-B702D5B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CN" altLang="en-US"/>
          </a:p>
        </p:txBody>
      </p:sp>
      <p:sp>
        <p:nvSpPr>
          <p:cNvPr id="15363" name="灯片编号占位符 3">
            <a:extLst>
              <a:ext uri="{FF2B5EF4-FFF2-40B4-BE49-F238E27FC236}">
                <a16:creationId xmlns:a16="http://schemas.microsoft.com/office/drawing/2014/main" id="{8F6C752A-7D66-0E76-E5A1-BE46D34F5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C41A08-FB03-5F4D-95D5-3067E6A49A6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01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DBFAD61F-A5A3-34FE-17BF-89B995105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备注占位符 2">
            <a:extLst>
              <a:ext uri="{FF2B5EF4-FFF2-40B4-BE49-F238E27FC236}">
                <a16:creationId xmlns:a16="http://schemas.microsoft.com/office/drawing/2014/main" id="{CF1F0CF8-4A7C-083D-E388-B702D5B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CN" altLang="en-US"/>
          </a:p>
        </p:txBody>
      </p:sp>
      <p:sp>
        <p:nvSpPr>
          <p:cNvPr id="15363" name="灯片编号占位符 3">
            <a:extLst>
              <a:ext uri="{FF2B5EF4-FFF2-40B4-BE49-F238E27FC236}">
                <a16:creationId xmlns:a16="http://schemas.microsoft.com/office/drawing/2014/main" id="{8F6C752A-7D66-0E76-E5A1-BE46D34F5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C41A08-FB03-5F4D-95D5-3067E6A49A6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33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DBFAD61F-A5A3-34FE-17BF-89B995105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备注占位符 2">
            <a:extLst>
              <a:ext uri="{FF2B5EF4-FFF2-40B4-BE49-F238E27FC236}">
                <a16:creationId xmlns:a16="http://schemas.microsoft.com/office/drawing/2014/main" id="{CF1F0CF8-4A7C-083D-E388-B702D5B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CN" altLang="en-US"/>
          </a:p>
        </p:txBody>
      </p:sp>
      <p:sp>
        <p:nvSpPr>
          <p:cNvPr id="15363" name="灯片编号占位符 3">
            <a:extLst>
              <a:ext uri="{FF2B5EF4-FFF2-40B4-BE49-F238E27FC236}">
                <a16:creationId xmlns:a16="http://schemas.microsoft.com/office/drawing/2014/main" id="{8F6C752A-7D66-0E76-E5A1-BE46D34F5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C41A08-FB03-5F4D-95D5-3067E6A49A6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059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DBFAD61F-A5A3-34FE-17BF-89B995105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备注占位符 2">
            <a:extLst>
              <a:ext uri="{FF2B5EF4-FFF2-40B4-BE49-F238E27FC236}">
                <a16:creationId xmlns:a16="http://schemas.microsoft.com/office/drawing/2014/main" id="{CF1F0CF8-4A7C-083D-E388-B702D5B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CN" altLang="en-US"/>
          </a:p>
        </p:txBody>
      </p:sp>
      <p:sp>
        <p:nvSpPr>
          <p:cNvPr id="15363" name="灯片编号占位符 3">
            <a:extLst>
              <a:ext uri="{FF2B5EF4-FFF2-40B4-BE49-F238E27FC236}">
                <a16:creationId xmlns:a16="http://schemas.microsoft.com/office/drawing/2014/main" id="{8F6C752A-7D66-0E76-E5A1-BE46D34F5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C41A08-FB03-5F4D-95D5-3067E6A49A6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34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3CF6-4E99-7B3D-7CBC-4A613A157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F91D2-2C8C-0653-F6D7-EB5DF36E2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499DB-FAA8-BCA2-E177-063F8DF26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88A04-C87F-6954-5992-DB46C3C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F386E-CB32-E5A0-5DA8-9CE0C9F86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7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29D4-5220-2D7B-4716-0FADB156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520C-09B1-0F23-067D-EC14F4E87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CB2C4-098A-1849-08C5-4D35052B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2063-097B-F75F-C43D-4F0EC14E9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E3E4F-5251-290B-C050-335F54CE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09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2082-1DA9-7BBF-EBC0-8A94434C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545E7-0564-14F3-B6CF-508C83F95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BBEA4-5373-16BA-1D58-6E21AF5E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01D4C-1F99-4ACF-DB78-6DBAF6B0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E2C0-7C1C-2F9A-C264-1AD3ED07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56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6F9B-10FA-68BE-2D41-8D4936B47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B0633-26F7-B78B-11E8-E49093572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1916A-3EC7-C254-26DA-5BD1A7468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7661B-72CF-8C7A-4564-BC0B75FE7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B2B94-54B6-17D2-298D-1B40BFF8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DD8C8-FCF4-9AE0-FAAB-51A17C25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11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506D9-4B5F-A519-E5AE-EB9A2C3F2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5D5E1-CF33-C94E-E8F5-C5F852FA4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60990-D5E5-2B2E-89F0-856F291AF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AA02D-69F0-192F-16BE-6855587C7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897B5-B2BC-BCB8-8565-EE7D7E1610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DA1FCB-14D8-601C-ADB0-DB55B21B9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0A6B26-FFA9-0C02-F7D9-DF8E07CB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893ACD-A313-B5AA-5986-4F4F0C04C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9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ADC8-A23E-8FB6-769E-3E646996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D15188-079D-C7F1-0509-9FBFE7E8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EB57E-F3D7-87EA-6393-C8CB7E51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15CBB-D0FF-73EE-37A0-7B3C7F61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36F34A-A1FA-6981-114A-3B16F062B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837A4-F1B5-938A-49C0-049831748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0A277-D776-B202-92D3-B95E5BB1C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8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51461-3730-71CE-A961-F8C7CA1E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ECD86-AD8E-CFDD-8296-D5E4427B2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82834-9411-AB1F-AABD-5854A02A1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33A0E-2AC5-11CC-AA45-802706658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B001E-133A-82AE-BD70-43CAF77C2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BB1B3-864A-24B5-780D-1B5C6017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2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7E42-110E-2C48-7E95-D014C57B6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16F7C4-93BE-E7F2-3DFE-467C94511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73B95-1F8D-4B18-8354-32827720E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62C0A7-DAA8-A555-9572-2EA82E4D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D1D6A-8FB1-1FB8-202F-F7E04401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FBCD9-E66C-1F97-699A-B0DE6A2AB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9F8F-271E-C9EA-3C78-05B3E9E8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4AD1E-5B72-4C44-B59E-AA785B5F4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E3F1-D6C6-CD55-36C2-0B76307B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FEB3F-2DC7-FC7C-6D28-E9FB8D59A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8A76E-E21C-3DFA-4B7C-89ABDF5C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AA58EB-ED29-5861-0544-6677DB55A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115F9-29B6-B0C5-71AF-8F16156A6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6736D-2DB0-0F2C-6DC7-C6D942D95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50CB8-88B6-F542-31FE-861BDBE6A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ECDAC-1733-DE50-9716-3BA3F7A68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7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172271-F50C-D10F-B358-B2200B54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B7671-D774-63CB-D007-12E20A5A9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4805D-183F-54DF-5035-83B6EF121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25DE0-A886-B947-860D-B0BEF372D984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BBBB0-A14D-40C9-BCB5-2E8067413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F800F-5F20-B0D0-67A1-5A6034C61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BB9CD-0A72-734C-BB34-D5EAB2C2F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0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>
            <a:extLst>
              <a:ext uri="{FF2B5EF4-FFF2-40B4-BE49-F238E27FC236}">
                <a16:creationId xmlns:a16="http://schemas.microsoft.com/office/drawing/2014/main" id="{60B67387-5D79-FA63-E187-9007FD91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3500"/>
            <a:ext cx="9144000" cy="16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路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kumimoji="1" lang="en-US" altLang="zh-CN" sz="2400" b="1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A660C-127F-F229-4423-C36C62438DCC}"/>
              </a:ext>
            </a:extLst>
          </p:cNvPr>
          <p:cNvSpPr txBox="1"/>
          <p:nvPr/>
        </p:nvSpPr>
        <p:spPr>
          <a:xfrm>
            <a:off x="375367" y="868821"/>
            <a:ext cx="1162963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25. 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有一个律法师起来试探耶稣，说：“夫子，我该做什么才可以承受永生？”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26.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耶稣对他说：“律法上写的是什么？你念的是怎样呢？”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27.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他回答说：“你要尽心、尽性、尽力、尽意爱主你的 神，又要爱邻舍如同自己。” </a:t>
            </a:r>
          </a:p>
          <a:p>
            <a:endParaRPr kumimoji="1" lang="zh-CN" alt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>
            <a:extLst>
              <a:ext uri="{FF2B5EF4-FFF2-40B4-BE49-F238E27FC236}">
                <a16:creationId xmlns:a16="http://schemas.microsoft.com/office/drawing/2014/main" id="{60B67387-5D79-FA63-E187-9007FD91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3500"/>
            <a:ext cx="9144000" cy="16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路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kumimoji="1" lang="en-US" altLang="zh-CN" sz="2400" b="1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A660C-127F-F229-4423-C36C62438DCC}"/>
              </a:ext>
            </a:extLst>
          </p:cNvPr>
          <p:cNvSpPr txBox="1"/>
          <p:nvPr/>
        </p:nvSpPr>
        <p:spPr>
          <a:xfrm>
            <a:off x="375367" y="868821"/>
            <a:ext cx="116296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28.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耶稣说：“你回答的是。你这样行，就必得永生。”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29.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那人要显明自己有理，就对耶稣说：“谁是我的邻舍呢？”</a:t>
            </a:r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6628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>
            <a:extLst>
              <a:ext uri="{FF2B5EF4-FFF2-40B4-BE49-F238E27FC236}">
                <a16:creationId xmlns:a16="http://schemas.microsoft.com/office/drawing/2014/main" id="{60B67387-5D79-FA63-E187-9007FD91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3500"/>
            <a:ext cx="9144000" cy="16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路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kumimoji="1" lang="en-US" altLang="zh-CN" sz="2400" b="1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A660C-127F-F229-4423-C36C62438DCC}"/>
              </a:ext>
            </a:extLst>
          </p:cNvPr>
          <p:cNvSpPr txBox="1"/>
          <p:nvPr/>
        </p:nvSpPr>
        <p:spPr>
          <a:xfrm>
            <a:off x="375367" y="868821"/>
            <a:ext cx="1162963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30.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耶稣回答说：“有一个人从耶路撒冷下耶利哥去，落在强盗手中。他们剥去他的衣裳，把他打个半死，就丢下他走了。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31.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偶然有一个祭司从这条路下来，看见他，就从那边过去了。 </a:t>
            </a:r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814602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>
            <a:extLst>
              <a:ext uri="{FF2B5EF4-FFF2-40B4-BE49-F238E27FC236}">
                <a16:creationId xmlns:a16="http://schemas.microsoft.com/office/drawing/2014/main" id="{60B67387-5D79-FA63-E187-9007FD91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3500"/>
            <a:ext cx="9144000" cy="16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路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kumimoji="1" lang="en-US" altLang="zh-CN" sz="2400" b="1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A660C-127F-F229-4423-C36C62438DCC}"/>
              </a:ext>
            </a:extLst>
          </p:cNvPr>
          <p:cNvSpPr txBox="1"/>
          <p:nvPr/>
        </p:nvSpPr>
        <p:spPr>
          <a:xfrm>
            <a:off x="375367" y="790284"/>
            <a:ext cx="1162963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32.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又有一个利未人来到这地方，看见他，也照样从那边过去了。</a:t>
            </a:r>
            <a:endParaRPr lang="en-US" altLang="zh-CN" sz="4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33.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唯有一个撒马利亚人行路来到那里，看见他，就动了慈心，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34.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上前用油和酒倒在他的伤处，包裹好了，扶他骑上自己的牲口，带到店里去照应他。 </a:t>
            </a:r>
          </a:p>
          <a:p>
            <a:pPr fontAlgn="t">
              <a:lnSpc>
                <a:spcPct val="150000"/>
              </a:lnSpc>
              <a:buFontTx/>
              <a:buNone/>
            </a:pPr>
            <a:endParaRPr lang="zh-CN" altLang="en-US" sz="4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1412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>
            <a:extLst>
              <a:ext uri="{FF2B5EF4-FFF2-40B4-BE49-F238E27FC236}">
                <a16:creationId xmlns:a16="http://schemas.microsoft.com/office/drawing/2014/main" id="{60B67387-5D79-FA63-E187-9007FD91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3500"/>
            <a:ext cx="9144000" cy="16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路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4400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kumimoji="1" lang="en-US" altLang="zh-CN" sz="2400" b="1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A660C-127F-F229-4423-C36C62438DCC}"/>
              </a:ext>
            </a:extLst>
          </p:cNvPr>
          <p:cNvSpPr txBox="1"/>
          <p:nvPr/>
        </p:nvSpPr>
        <p:spPr>
          <a:xfrm>
            <a:off x="375367" y="790284"/>
            <a:ext cx="11629639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35.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第二天，拿出二钱银子来，交给店主说：‘你且照应他，此外所费用的，我回来必还你。’ </a:t>
            </a:r>
            <a:endParaRPr lang="en-US" altLang="zh-CN" sz="4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36.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你想，这三个人哪一个是落在强盗手中的邻舍呢？” </a:t>
            </a:r>
          </a:p>
          <a:p>
            <a:pPr fontAlgn="t">
              <a:lnSpc>
                <a:spcPct val="150000"/>
              </a:lnSpc>
              <a:buFontTx/>
              <a:buNone/>
            </a:pPr>
            <a:r>
              <a:rPr lang="en-US" altLang="zh-CN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37.</a:t>
            </a:r>
            <a:r>
              <a:rPr lang="zh-CN" altLang="en-US" sz="4000" dirty="0">
                <a:latin typeface="Songti SC" panose="02010600040101010101" pitchFamily="2" charset="-122"/>
                <a:ea typeface="Songti SC" panose="02010600040101010101" pitchFamily="2" charset="-122"/>
              </a:rPr>
              <a:t> 他说：“是怜悯他的。” 耶稣说：“你去照样行吧。”</a:t>
            </a:r>
          </a:p>
          <a:p>
            <a:pPr fontAlgn="t">
              <a:lnSpc>
                <a:spcPct val="150000"/>
              </a:lnSpc>
              <a:buFontTx/>
              <a:buNone/>
            </a:pPr>
            <a:endParaRPr lang="zh-CN" altLang="en-US" sz="4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fontAlgn="t">
              <a:lnSpc>
                <a:spcPct val="150000"/>
              </a:lnSpc>
              <a:buFontTx/>
              <a:buNone/>
            </a:pPr>
            <a:endParaRPr lang="zh-CN" altLang="en-US" sz="4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0568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DEB06-4CBD-D47B-A93E-B36CDE2B3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5080438" cy="456713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4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b="1" dirty="0">
              <a:latin typeface="+mj-ea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62AE5-8E48-FA2B-25EB-A43517C6A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路</a:t>
            </a:r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10:</a:t>
            </a:r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25</a:t>
            </a:r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37</a:t>
            </a:r>
            <a:endParaRPr lang="en-US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 descr="A close-up of a globe&#10;&#10;Description automatically generated">
            <a:extLst>
              <a:ext uri="{FF2B5EF4-FFF2-40B4-BE49-F238E27FC236}">
                <a16:creationId xmlns:a16="http://schemas.microsoft.com/office/drawing/2014/main" id="{52F1C4A3-9289-1CC9-8BF5-3B1761637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87" r="30175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4383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55CE5-0B98-152D-BCC5-A396C4A0D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655" y="319144"/>
            <a:ext cx="7220198" cy="6538856"/>
          </a:xfrm>
          <a:prstGeom prst="ellipse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b="1" kern="1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b="1" kern="1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b="1" kern="10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0C96CC0-9A72-70AA-C266-A910A6B2D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83" r="29268" b="-1"/>
          <a:stretch/>
        </p:blipFill>
        <p:spPr>
          <a:xfrm>
            <a:off x="827087" y="1481718"/>
            <a:ext cx="5260975" cy="467677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8" y="4795537"/>
            <a:ext cx="5260975" cy="1410656"/>
            <a:chOff x="827088" y="4795537"/>
            <a:chExt cx="5260975" cy="141065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385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C6675-24FB-69FA-A06C-406EF2C32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644058"/>
            <a:ext cx="11057933" cy="100899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4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dirty="0"/>
          </a:p>
        </p:txBody>
      </p:sp>
      <p:pic>
        <p:nvPicPr>
          <p:cNvPr id="5" name="Content Placeholder 4" descr="A map of a desert&#10;&#10;Description automatically generated">
            <a:extLst>
              <a:ext uri="{FF2B5EF4-FFF2-40B4-BE49-F238E27FC236}">
                <a16:creationId xmlns:a16="http://schemas.microsoft.com/office/drawing/2014/main" id="{A6863FC6-7B10-E46B-8624-36A2CCA57C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65" b="1"/>
          <a:stretch/>
        </p:blipFill>
        <p:spPr>
          <a:xfrm>
            <a:off x="0" y="0"/>
            <a:ext cx="12192000" cy="54507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598536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ndscape of a desert&#10;&#10;Description automatically generated">
            <a:extLst>
              <a:ext uri="{FF2B5EF4-FFF2-40B4-BE49-F238E27FC236}">
                <a16:creationId xmlns:a16="http://schemas.microsoft.com/office/drawing/2014/main" id="{7AB11B49-44B8-BB04-0D57-71B2A1230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000"/>
          <a:stretch/>
        </p:blipFill>
        <p:spPr>
          <a:xfrm>
            <a:off x="20" y="10"/>
            <a:ext cx="12191980" cy="55494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1B8AE-017D-4547-FC40-8D4FCFE45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31" y="5549508"/>
            <a:ext cx="11210925" cy="117068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zh-CN" alt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sz="40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sz="40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4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06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in historical clothing&#10;&#10;Description automatically generated">
            <a:extLst>
              <a:ext uri="{FF2B5EF4-FFF2-40B4-BE49-F238E27FC236}">
                <a16:creationId xmlns:a16="http://schemas.microsoft.com/office/drawing/2014/main" id="{A6697661-6065-8E4A-2081-A057C390A0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59" b="7215"/>
          <a:stretch/>
        </p:blipFill>
        <p:spPr>
          <a:xfrm>
            <a:off x="20" y="296883"/>
            <a:ext cx="12191980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31DCE-96EF-E5F9-CB56-D362F4CD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02" y="5313231"/>
            <a:ext cx="11210925" cy="8928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sz="31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sz="3100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sz="31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92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A67B3C-7153-E4AD-43E6-344D0A16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3"/>
            <a:ext cx="4984813" cy="3867088"/>
          </a:xfrm>
          <a:noFill/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从</a:t>
            </a:r>
            <a:r>
              <a:rPr 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 “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谁是我的</a:t>
            </a:r>
            <a:r>
              <a:rPr lang="zh-CN" alt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 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到 </a:t>
            </a:r>
            <a:r>
              <a:rPr 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谁是一位</a:t>
            </a:r>
            <a:r>
              <a:rPr lang="zh-CN" alt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邻舍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？</a:t>
            </a:r>
            <a:r>
              <a:rPr 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”</a:t>
            </a:r>
            <a:r>
              <a:rPr lang="zh-CN" alt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：</a:t>
            </a:r>
            <a:br>
              <a:rPr lang="en-US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zh-CN" altLang="en-US" b="1" kern="100" dirty="0"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再思</a:t>
            </a:r>
            <a:r>
              <a:rPr lang="zh-CN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在不断变化的世界中宣教的</a:t>
            </a:r>
            <a:r>
              <a:rPr lang="zh-CN" altLang="en-US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alibri" panose="020F0502020204030204" pitchFamily="34" charset="0"/>
              </a:rPr>
              <a:t>姿态</a:t>
            </a:r>
            <a:br>
              <a:rPr lang="en-US" sz="32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5200" dirty="0"/>
          </a:p>
        </p:txBody>
      </p:sp>
      <p:pic>
        <p:nvPicPr>
          <p:cNvPr id="4" name="Content Placeholder 3" descr="A painting of a person carrying a person on a horse&#10;&#10;Description automatically generated">
            <a:extLst>
              <a:ext uri="{FF2B5EF4-FFF2-40B4-BE49-F238E27FC236}">
                <a16:creationId xmlns:a16="http://schemas.microsoft.com/office/drawing/2014/main" id="{21F6188B-0C36-0A89-5DCF-1E9DEDC04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930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95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689</Words>
  <Application>Microsoft Office PowerPoint</Application>
  <PresentationFormat>Widescreen</PresentationFormat>
  <Paragraphs>31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等线</vt:lpstr>
      <vt:lpstr>等线</vt:lpstr>
      <vt:lpstr>KaiTi</vt:lpstr>
      <vt:lpstr>Songti SC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从 “谁是我的邻舍？” 到 “谁是一位邻舍？”： 再思在不断变化的世界中宣教的姿态 </vt:lpstr>
      <vt:lpstr>从 “谁是我的邻舍？” 到 “谁是一位邻舍？”： 再思在不断变化的世界中宣教的姿态 </vt:lpstr>
      <vt:lpstr>从 “谁是我的邻舍？” 到 “谁是一位邻舍？”： 再思在不断变化的世界中宣教的姿态 </vt:lpstr>
      <vt:lpstr>从 “谁是我的邻舍？” 到 “谁是一位邻舍？”： 再思在不断变化的世界中宣教的姿态 </vt:lpstr>
      <vt:lpstr>从 “谁是我的邻舍？” 到 “谁是一位邻舍？”： 再思在不断变化的世界中宣教的姿态 </vt:lpstr>
      <vt:lpstr>从 “谁是我的邻舍？” 到 “谁是一位邻舍？”： 再思在不断变化的世界中宣教的姿态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承受永生的秘诀是 …？</dc:title>
  <dc:creator>Daniel Low</dc:creator>
  <cp:lastModifiedBy>CL-Grp2</cp:lastModifiedBy>
  <cp:revision>14</cp:revision>
  <dcterms:created xsi:type="dcterms:W3CDTF">2024-02-01T06:39:32Z</dcterms:created>
  <dcterms:modified xsi:type="dcterms:W3CDTF">2024-02-07T03:47:12Z</dcterms:modified>
</cp:coreProperties>
</file>