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</p:sldMasterIdLst>
  <p:notesMasterIdLst>
    <p:notesMasterId r:id="rId33"/>
  </p:notesMasterIdLst>
  <p:sldIdLst>
    <p:sldId id="835" r:id="rId2"/>
    <p:sldId id="852" r:id="rId3"/>
    <p:sldId id="881" r:id="rId4"/>
    <p:sldId id="882" r:id="rId5"/>
    <p:sldId id="883" r:id="rId6"/>
    <p:sldId id="980" r:id="rId7"/>
    <p:sldId id="1570" r:id="rId8"/>
    <p:sldId id="1571" r:id="rId9"/>
    <p:sldId id="1572" r:id="rId10"/>
    <p:sldId id="1573" r:id="rId11"/>
    <p:sldId id="1574" r:id="rId12"/>
    <p:sldId id="860" r:id="rId13"/>
    <p:sldId id="1522" r:id="rId14"/>
    <p:sldId id="1545" r:id="rId15"/>
    <p:sldId id="1546" r:id="rId16"/>
    <p:sldId id="1547" r:id="rId17"/>
    <p:sldId id="1493" r:id="rId18"/>
    <p:sldId id="1554" r:id="rId19"/>
    <p:sldId id="1511" r:id="rId20"/>
    <p:sldId id="1555" r:id="rId21"/>
    <p:sldId id="1575" r:id="rId22"/>
    <p:sldId id="1556" r:id="rId23"/>
    <p:sldId id="1565" r:id="rId24"/>
    <p:sldId id="1566" r:id="rId25"/>
    <p:sldId id="1567" r:id="rId26"/>
    <p:sldId id="1576" r:id="rId27"/>
    <p:sldId id="1568" r:id="rId28"/>
    <p:sldId id="1569" r:id="rId29"/>
    <p:sldId id="1577" r:id="rId30"/>
    <p:sldId id="1521" r:id="rId31"/>
    <p:sldId id="1551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E9E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31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10/26/2023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7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34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469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041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5684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264786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98748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575804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214073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6437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197167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24153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689475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191482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310911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320106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406677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695528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020266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869089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08994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580849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77592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875901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723644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735443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752158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7333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46259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7C9B-74BC-5563-2F57-820567B27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739134-0FD9-BEFA-4A82-83DA9D24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005A2-235B-044F-8E62-EADEFD26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161-73E0-0209-2AA3-06EECFE0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C5B05-78BC-92B0-AC63-6D2524DF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1209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D154-C8CD-37A4-A7B3-C8FAE290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2E19-6156-F214-F1E0-E2481D84D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17B0-8E1B-25C6-0069-9486BAD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009D-F63B-80BA-DC17-E66668C0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2280-D87B-EEF3-C10D-17BD652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89763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86B5-F86F-58D2-12DB-3153C4D69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99EF-9681-ECB0-8E5D-6A3BD1D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284-000D-CF8D-242B-3C37A53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C4763-1E30-5E99-5353-C6A1F5E0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077AD-05BB-88D4-B892-472E405F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8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80E-0DA5-D588-EBA0-C15779D4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FC1D-E859-1F7B-7AA4-EA6FE6E2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F0D87-4165-43A8-B285-215B4A00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B449-6FE4-3C7E-CF1F-17FA0C0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44CC-3721-73F1-8831-07119555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87300-6971-665E-81AC-A2FF6D3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4740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A5E7-EC4E-0175-64B2-D61F5B8E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9D433-B85D-B224-58AE-C0A107D3A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D2D67-EA42-C5BE-5407-A5DC5086B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416D-EF77-EE16-FE54-D17849D0D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90F98-C793-D9AE-B3C8-04B836BA3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9B42-9009-D7C8-6B3E-A23B5FE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9DAE9-635B-5532-6E54-B9C4E27D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8215EA-EBDB-0F69-7806-54581F84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CAC-B8F5-DB29-4293-E4813D3B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B2574-9730-3BD9-E53A-21F59FD1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469E6-2668-D88D-C2BC-7D43F626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13955-6831-013B-1473-419ADA5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94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63F86-EAE0-516D-D201-2C6622A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30894-483F-D5D5-CDE6-35E8FF8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BB9A4-0AEA-46F8-15FD-755C95BC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5702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2A7C-00AB-915B-97A8-CB355651E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C95C-A443-2CE4-C574-FE1048C5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4B93-2997-80EB-6A42-E89FB8964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3642E-584E-6F71-354D-EE758393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69C7-DC2B-79FB-6884-F4C3E323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7A82E-7BE9-0C44-B08C-2C58E24A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58A-C5E1-D13D-3B2C-F85765A1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80F2-A326-01C7-5F53-0385B59E2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2D70-7823-18D1-F98F-7AC8719E8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B58C-CF57-77C7-501A-1BE909C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F630C-53AC-A168-315C-E5CBB94D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B86E2-59AB-AF99-143E-B6D0AE54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33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85B4-691B-DEB2-C031-05BC393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DB4BA-4610-3096-7220-A0DA9A38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870E-E6CC-EF02-E6D2-D3BBD5D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BCE1-7965-A238-DCA1-B8262E09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ADF-282A-F210-814A-506E9924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11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DA844-ECDB-5069-5E24-CC8DE96A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23C90-E3F2-F9D2-93E1-B4B00332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C46D2-0853-C4E2-D985-2F575450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BCFE-856F-78DD-815E-F4A46637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BE877-0E62-1182-DC9B-2AA72FA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8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FE600-CD86-0E2F-1984-9327E2F8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3004-8715-A070-7F4B-A4DAE456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16250-2A73-0043-29D1-F7476E246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54CD-2E23-1791-4B4C-A213D0D7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2EB9-8235-7D2B-B9F4-92A2C95A7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19:27-20:16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19:27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彼得就对他说：「看哪，我们已经撇下所有的跟从你，将来我们要得甚么呢？」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19:28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耶稣说：「我实在告诉你们，你们这跟从我的人，到复兴的时候，人子坐在他荣耀的宝座上，你们也要坐在十二个宝座上，审判以色列十二个支派。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19:29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凡为我的名撇下房屋，或是弟兄、姊妹、父亲、母亲、（有古卷加：妻子、）儿女、田地的，必要得着百倍，并且承受永生。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19:30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然而，有许多在前的，将要在后；在后的，将要在前。」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49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20:1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「因为天国好像家主清早去雇人进他的葡萄园做工，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20:2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和工人讲定一天一钱银子，就打发他们进葡萄园去。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34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20:3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约在巳初出去，看见市上还有闲站的人，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20:4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就对他们说：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你们也进葡萄园去，所当给的，我必给你们。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他们也进去了。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zh-CN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8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约在午正和申初又出去，也是这样行。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约在酉初出去，看见还有人站在那里，就问他们说：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你们为甚么整天在这里闲站呢？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145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他们说：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因为没有人雇我们。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他说：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你们也进葡萄园去。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到了晚上，园主对管事的说：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叫工人都来，给他们工钱，从后来的起，到先来的为止。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0771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约在酉初雇的人来了，各人得了一钱银子。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及至那先雇的来了，他们以为必要多得；谁知也是各得一钱。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8393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他们得了，就埋怨家主说：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20:12 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我们整天劳苦受热，那后来的只做了一小时，你竟叫他们和我们一样吗？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6531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家主回答其中的一人说：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朋友，我不亏负你，你与我讲定的不是一钱银子吗？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拿你的走吧！我给那后来的和给你一样，这是我愿意的。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5549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我的东西难道不可随我的意思用吗？因为我作好人，你就红了眼吗？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这样，那在后的，将要在前；在前的，将要在后了。（有古卷加：因为被召的人多，选上的人少。）」 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2332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69403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证道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一生谦卑向前行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424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前言：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19:21 </a:t>
            </a:r>
            <a:r>
              <a:rPr lang="zh-CN" altLang="en-US" sz="3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耶稣说：「你若愿意作完全人，可去变卖你所有的，分给穷人，就必有财宝在天上；你还要来跟从我。」</a:t>
            </a: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19:27 </a:t>
            </a:r>
            <a:r>
              <a:rPr lang="zh-CN" altLang="en-US" sz="3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彼得就对他说：「看哪，我们已经撇下所有的跟从你，将来我们要得甚么呢？」</a:t>
            </a: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5677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19:28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耶稣说：「我实在告诉你们，你们这跟从我的人，到复兴的时候，人子坐在他荣耀的宝座上，你们也要坐在十二个宝座上，审判以色列十二个支派。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19:29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凡为我的名撇下房屋，或是弟兄、姊妹、父亲、母亲、（有古卷加：妻子、）儿女、田地的，必要得着百倍，并且承受永生。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19:30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然而，有许多在前的，将要在后；在后的，将要在前。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4115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7715304-02EF-773D-1AF0-4D1331539D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233899"/>
              </p:ext>
            </p:extLst>
          </p:nvPr>
        </p:nvGraphicFramePr>
        <p:xfrm>
          <a:off x="128334" y="462117"/>
          <a:ext cx="8915399" cy="6056670"/>
        </p:xfrm>
        <a:graphic>
          <a:graphicData uri="http://schemas.openxmlformats.org/drawingml/2006/table">
            <a:tbl>
              <a:tblPr firstRow="1" firstCol="1" bandRow="1"/>
              <a:tblGrid>
                <a:gridCol w="2477214">
                  <a:extLst>
                    <a:ext uri="{9D8B030D-6E8A-4147-A177-3AD203B41FA5}">
                      <a16:colId xmlns:a16="http://schemas.microsoft.com/office/drawing/2014/main" val="1359161171"/>
                    </a:ext>
                  </a:extLst>
                </a:gridCol>
                <a:gridCol w="1966452">
                  <a:extLst>
                    <a:ext uri="{9D8B030D-6E8A-4147-A177-3AD203B41FA5}">
                      <a16:colId xmlns:a16="http://schemas.microsoft.com/office/drawing/2014/main" val="3639455562"/>
                    </a:ext>
                  </a:extLst>
                </a:gridCol>
                <a:gridCol w="2517058">
                  <a:extLst>
                    <a:ext uri="{9D8B030D-6E8A-4147-A177-3AD203B41FA5}">
                      <a16:colId xmlns:a16="http://schemas.microsoft.com/office/drawing/2014/main" val="1247088288"/>
                    </a:ext>
                  </a:extLst>
                </a:gridCol>
                <a:gridCol w="1954675">
                  <a:extLst>
                    <a:ext uri="{9D8B030D-6E8A-4147-A177-3AD203B41FA5}">
                      <a16:colId xmlns:a16="http://schemas.microsoft.com/office/drawing/2014/main" val="1170864457"/>
                    </a:ext>
                  </a:extLst>
                </a:gridCol>
              </a:tblGrid>
              <a:tr h="100916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28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开始做工时间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28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收工时间</a:t>
                      </a:r>
                      <a:endParaRPr lang="en-US" sz="2800" b="1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28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实际工作时间</a:t>
                      </a:r>
                      <a:endParaRPr lang="en-US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2800" b="1">
                          <a:effectLst/>
                          <a:highlight>
                            <a:srgbClr val="008000"/>
                          </a:highlight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结算工钱</a:t>
                      </a:r>
                      <a:endParaRPr lang="en-US" sz="2800" b="1">
                        <a:effectLst/>
                        <a:highlight>
                          <a:srgbClr val="008000"/>
                        </a:highlight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1948768"/>
                  </a:ext>
                </a:extLst>
              </a:tr>
              <a:tr h="100916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28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清早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-6am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28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晚上</a:t>
                      </a:r>
                      <a:r>
                        <a:rPr lang="en-US" sz="28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-6pm</a:t>
                      </a:r>
                      <a:endParaRPr lang="en-US" sz="2800" b="1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  <a:r>
                        <a:rPr lang="zh-CN" sz="2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小时</a:t>
                      </a:r>
                      <a:endParaRPr lang="en-US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2800" b="1">
                          <a:effectLst/>
                          <a:highlight>
                            <a:srgbClr val="008000"/>
                          </a:highlight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一钱银子</a:t>
                      </a:r>
                      <a:endParaRPr lang="en-US" sz="2800" b="1">
                        <a:effectLst/>
                        <a:highlight>
                          <a:srgbClr val="008000"/>
                        </a:highlight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3717101"/>
                  </a:ext>
                </a:extLst>
              </a:tr>
              <a:tr h="100916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28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巳初</a:t>
                      </a:r>
                      <a:r>
                        <a:rPr lang="en-US" sz="2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-9am</a:t>
                      </a:r>
                      <a:endParaRPr lang="en-US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28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晚上</a:t>
                      </a:r>
                      <a:r>
                        <a:rPr lang="en-US" sz="28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-6pm</a:t>
                      </a:r>
                      <a:endParaRPr lang="en-US" sz="2800" b="1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小时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2800" b="1">
                          <a:effectLst/>
                          <a:highlight>
                            <a:srgbClr val="008000"/>
                          </a:highlight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一钱银子</a:t>
                      </a:r>
                      <a:endParaRPr lang="en-US" sz="2800" b="1">
                        <a:effectLst/>
                        <a:highlight>
                          <a:srgbClr val="008000"/>
                        </a:highlight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363464"/>
                  </a:ext>
                </a:extLst>
              </a:tr>
              <a:tr h="100916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28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午正</a:t>
                      </a:r>
                      <a:r>
                        <a:rPr lang="en-US" sz="2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-12pm</a:t>
                      </a:r>
                      <a:endParaRPr lang="en-US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28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晚上</a:t>
                      </a:r>
                      <a:r>
                        <a:rPr lang="en-US" sz="28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-6pm</a:t>
                      </a:r>
                      <a:endParaRPr lang="en-US" sz="2800" b="1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小时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2800" b="1">
                          <a:effectLst/>
                          <a:highlight>
                            <a:srgbClr val="008000"/>
                          </a:highlight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一钱银子</a:t>
                      </a:r>
                      <a:endParaRPr lang="en-US" sz="2800" b="1">
                        <a:effectLst/>
                        <a:highlight>
                          <a:srgbClr val="008000"/>
                        </a:highlight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9815075"/>
                  </a:ext>
                </a:extLst>
              </a:tr>
              <a:tr h="100916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28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申初</a:t>
                      </a:r>
                      <a:r>
                        <a:rPr lang="en-US" sz="2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-3pm</a:t>
                      </a:r>
                      <a:endParaRPr lang="en-US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28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晚上</a:t>
                      </a:r>
                      <a:r>
                        <a:rPr lang="en-US" sz="28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-6pm</a:t>
                      </a:r>
                      <a:endParaRPr lang="en-US" sz="2800" b="1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小时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2800" b="1" dirty="0">
                          <a:effectLst/>
                          <a:highlight>
                            <a:srgbClr val="008000"/>
                          </a:highlight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一钱银子</a:t>
                      </a:r>
                      <a:endParaRPr lang="en-US" sz="2800" b="1" dirty="0">
                        <a:effectLst/>
                        <a:highlight>
                          <a:srgbClr val="008000"/>
                        </a:highlight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957130"/>
                  </a:ext>
                </a:extLst>
              </a:tr>
              <a:tr h="101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28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酉初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-5pm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28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晚上</a:t>
                      </a:r>
                      <a:r>
                        <a:rPr lang="en-US" sz="28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-6pm</a:t>
                      </a:r>
                      <a:endParaRPr lang="en-US" sz="2800" b="1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小时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2800" b="1" dirty="0">
                          <a:effectLst/>
                          <a:highlight>
                            <a:srgbClr val="008000"/>
                          </a:highlight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一钱银子</a:t>
                      </a:r>
                      <a:endParaRPr lang="en-US" sz="2800" b="1" dirty="0">
                        <a:effectLst/>
                        <a:highlight>
                          <a:srgbClr val="008000"/>
                        </a:highlight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96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4995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、作为一个旁观者，你我觉得公平吗？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、假如你我是那位先被雇的，会觉得如何？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8738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9018123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一、要谦卑，能进葡萄园做工是恩典。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7136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「因为天国好像家主清早去雇人进他的葡萄园做工，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和工人讲定一天一钱银子，就打发他们进葡萄园去。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1273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、上帝不用人手的服事。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使徒行传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17:24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创造宇宙和其中万物的上帝，既是天地的主，就不住人手所造的殿，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17:25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也不用人手服事，好像缺少甚么；自己倒将生命、气息、万物，赐给万人。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01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、上帝鼓励国度的服事。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若有人服事我，就当跟从我；我在哪里，服事我的人也要在那里；若有人服事我，我父必尊重他。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1311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9018123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一、要谦卑，能进葡萄园做工是恩典。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二、要谦卑，主的旨意高过人的想法。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94013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约在酉初雇的人来了，各人得了一钱银子。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及至那先雇的来了，他们以为必要多得；谁知也是各得一钱。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他们得了，就埋怨家主说：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20:12 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我们整天劳苦受热，那后来的只做了一小时，你竟叫他们和我们一样吗？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9200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、主随着自己的意思行事。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家主回答其中的一人说：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朋友，我不亏负你，你与我讲定的不是一钱银子吗？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拿你的走吧！我给那后来的和给你一样，这是我愿意的。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我的东西难道不可随我的意思用吗？因为我作好人，你就红了眼吗？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9862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、我们不可自以为是。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约在酉初雇的人来了，各人得了一钱银子。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及至那先雇的来了，他们以为必要多得；谁知也是各得一钱。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66502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箴言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16:2</a:t>
            </a:r>
            <a:r>
              <a:rPr lang="en-US" altLang="zh-CN" sz="3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人一切所行的，在自己眼中看为清洁；惟有耶和华衡量人心。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21:2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人所行的，在自己眼中都看为正；惟有耶和华衡量人心。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88843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9018123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一、要谦卑，能进葡萄园做工是恩典。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二、要谦卑，主的旨意高过人的想法。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三、要谦卑，当专注完成自己的本分。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38154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他们得了，就埋怨家主说：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20:12 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我们整天劳苦受热，那后来的只做了一小时，你竟叫他们和我们一样吗？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家主回答其中的一人说：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朋友，我不亏负你，你与我讲定的不是一钱银子吗？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拿你的走吧！我给那后来的和给你一样，这是我愿意的。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我的东西难道不可随我的意思用吗？因为我作好人，你就红了眼吗？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36268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、不要与人比较。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歌罗西书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3:23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无论做甚么，都要从心里做，像是给主做的，不是给人做的，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3:24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因你们知道从主那里必得着基业为赏赐；你们所事奉的乃是主基督。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3:25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那行不义的必受不义的报应；主并不偏待人。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36497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、不要向主抱怨。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他们得了，就埋怨家主说：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20:12 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我们整天劳苦受热，那后来的只做了一小时，你竟叫他们和我们一样吗？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25149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19:30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然而，有许多在前的，将要在后；在后的，将要在前。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这样，那在后的，将要在前；在前的，将要在后了。（有古卷加：因为被召的人多，选上的人少。）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54077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3CFF55-C98F-A990-5DA2-1C351B0660BD}"/>
              </a:ext>
            </a:extLst>
          </p:cNvPr>
          <p:cNvSpPr txBox="1"/>
          <p:nvPr/>
        </p:nvSpPr>
        <p:spPr>
          <a:xfrm>
            <a:off x="3546296" y="5893125"/>
            <a:ext cx="23890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4000" b="1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龟兔赛跑</a:t>
            </a:r>
            <a:endParaRPr lang="en-US" sz="4000" b="1" dirty="0"/>
          </a:p>
        </p:txBody>
      </p:sp>
      <p:pic>
        <p:nvPicPr>
          <p:cNvPr id="2050" name="Picture 2" descr="龟兔赛跑故事简笔画_情景故事">
            <a:extLst>
              <a:ext uri="{FF2B5EF4-FFF2-40B4-BE49-F238E27FC236}">
                <a16:creationId xmlns:a16="http://schemas.microsoft.com/office/drawing/2014/main" id="{F4E6620C-89BD-7F92-3160-063B2EE89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35" y="191072"/>
            <a:ext cx="85725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96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58881</TotalTime>
  <Words>1799</Words>
  <Application>Microsoft Office PowerPoint</Application>
  <PresentationFormat>On-screen Show (4:3)</PresentationFormat>
  <Paragraphs>112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SimSun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150</cp:revision>
  <dcterms:created xsi:type="dcterms:W3CDTF">2010-03-20T17:46:04Z</dcterms:created>
  <dcterms:modified xsi:type="dcterms:W3CDTF">2023-10-28T15:52:04Z</dcterms:modified>
</cp:coreProperties>
</file>