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6" r:id="rId1"/>
  </p:sldMasterIdLst>
  <p:notesMasterIdLst>
    <p:notesMasterId r:id="rId45"/>
  </p:notesMasterIdLst>
  <p:sldIdLst>
    <p:sldId id="835" r:id="rId2"/>
    <p:sldId id="852" r:id="rId3"/>
    <p:sldId id="881" r:id="rId4"/>
    <p:sldId id="882" r:id="rId5"/>
    <p:sldId id="883" r:id="rId6"/>
    <p:sldId id="980" r:id="rId7"/>
    <p:sldId id="981" r:id="rId8"/>
    <p:sldId id="1527" r:id="rId9"/>
    <p:sldId id="1506" r:id="rId10"/>
    <p:sldId id="1537" r:id="rId11"/>
    <p:sldId id="1538" r:id="rId12"/>
    <p:sldId id="1539" r:id="rId13"/>
    <p:sldId id="1540" r:id="rId14"/>
    <p:sldId id="1541" r:id="rId15"/>
    <p:sldId id="1542" r:id="rId16"/>
    <p:sldId id="1543" r:id="rId17"/>
    <p:sldId id="1544" r:id="rId18"/>
    <p:sldId id="860" r:id="rId19"/>
    <p:sldId id="1522" r:id="rId20"/>
    <p:sldId id="1545" r:id="rId21"/>
    <p:sldId id="1546" r:id="rId22"/>
    <p:sldId id="967" r:id="rId23"/>
    <p:sldId id="1536" r:id="rId24"/>
    <p:sldId id="1535" r:id="rId25"/>
    <p:sldId id="1547" r:id="rId26"/>
    <p:sldId id="1548" r:id="rId27"/>
    <p:sldId id="1493" r:id="rId28"/>
    <p:sldId id="1554" r:id="rId29"/>
    <p:sldId id="1511" r:id="rId30"/>
    <p:sldId id="1555" r:id="rId31"/>
    <p:sldId id="1549" r:id="rId32"/>
    <p:sldId id="1552" r:id="rId33"/>
    <p:sldId id="1556" r:id="rId34"/>
    <p:sldId id="1550" r:id="rId35"/>
    <p:sldId id="1557" r:id="rId36"/>
    <p:sldId id="1512" r:id="rId37"/>
    <p:sldId id="1553" r:id="rId38"/>
    <p:sldId id="1558" r:id="rId39"/>
    <p:sldId id="1513" r:id="rId40"/>
    <p:sldId id="1559" r:id="rId41"/>
    <p:sldId id="1514" r:id="rId42"/>
    <p:sldId id="1521" r:id="rId43"/>
    <p:sldId id="1551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E9E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39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31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9/25/2023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27053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17342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34698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0413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221116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316205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281695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531251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556545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708470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623020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472910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048507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319112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856019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776437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197167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524153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689475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08786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932844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047670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191482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231894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3109117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320106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4066779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6955281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1762998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1584537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8690893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7129095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5436185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3889133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8984136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8513998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3046300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8071327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6287167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373335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46259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D7C9B-74BC-5563-2F57-820567B275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739134-0FD9-BEFA-4A82-83DA9D247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005A2-235B-044F-8E62-EADEFD263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D9161-73E0-0209-2AA3-06EECFE03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1C5B05-78BC-92B0-AC63-6D2524DFE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412091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6D154-C8CD-37A4-A7B3-C8FAE2900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A2E19-6156-F214-F1E0-E2481D84D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017B0-8E1B-25C6-0069-9486BAD65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2009D-F63B-80BA-DC17-E66668C07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82280-D87B-EEF3-C10D-17BD652F8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189763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D86B5-F86F-58D2-12DB-3153C4D69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A99EF-9681-ECB0-8E5D-6A3BD1DDC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6A284-000D-CF8D-242B-3C37A53A2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C4763-1E30-5E99-5353-C6A1F5E06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077AD-05BB-88D4-B892-472E405F0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7836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1B80E-0DA5-D588-EBA0-C15779D46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86FC1D-E859-1F7B-7AA4-EA6FE6E23B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7F0D87-4165-43A8-B285-215B4A009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23B449-6FE4-3C7E-CF1F-17FA0C0D1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5F44CC-3721-73F1-8831-07119555B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487300-6971-665E-81AC-A2FF6D30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747409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DA5E7-EC4E-0175-64B2-D61F5B8E1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89D433-B85D-B224-58AE-C0A107D3A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7D2D67-EA42-C5BE-5407-A5DC5086B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BE416D-EF77-EE16-FE54-D17849D0D9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890F98-C793-D9AE-B3C8-04B836BA39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AD9B42-9009-D7C8-6B3E-A23B5FED3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69DAE9-635B-5532-6E54-B9C4E27D0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8215EA-EBDB-0F69-7806-54581F84E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567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37CAC-B8F5-DB29-4293-E4813D3B0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AB2574-9730-3BD9-E53A-21F59FD1F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3469E6-2668-D88D-C2BC-7D43F6268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E13955-6831-013B-1473-419ADA598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3945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763F86-EAE0-516D-D201-2C6622A41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830894-483F-D5D5-CDE6-35E8FF82F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2BB9A4-0AEA-46F8-15FD-755C95BCF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657026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32A7C-00AB-915B-97A8-CB355651E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6C95C-A443-2CE4-C574-FE1048C5D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EB4B93-2997-80EB-6A42-E89FB89640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63642E-584E-6F71-354D-EE758393F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B969C7-DC2B-79FB-6884-F4C3E323A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E7A82E-7BE9-0C44-B08C-2C58E24A0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817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0758A-C5E1-D13D-3B2C-F85765A17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C680F2-A326-01C7-5F53-0385B59E2D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E2D70-7823-18D1-F98F-7AC8719E8A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EAB58C-CF57-77C7-501A-1BE909CB8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5F630C-53AC-A168-315C-E5CBB94D3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0B86E2-59AB-AF99-143E-B6D0AE548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6334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085B4-691B-DEB2-C031-05BC393DB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4DB4BA-4610-3096-7220-A0DA9A38E6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6870E-E6CC-EF02-E6D2-D3BBD5D0D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BBCE1-7965-A238-DCA1-B8262E090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8EADF-282A-F210-814A-506E99247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7114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9DA844-ECDB-5069-5E24-CC8DE96A82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423C90-E3F2-F9D2-93E1-B4B003328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C46D2-0853-C4E2-D985-2F575450A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FBCFE-856F-78DD-815E-F4A46637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ABE877-0E62-1182-DC9B-2AA72FAF1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481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34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9FE600-CD86-0E2F-1984-9327E2F85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7F3004-8715-A070-7F4B-A4DAE4566B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16250-2A73-0043-29D1-F7476E246C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C54CD-2E23-1791-4B4C-A213D0D7F2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72EB9-8235-7D2B-B9F4-92A2C95A7B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8942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293417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读  经</a:t>
            </a: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马太福音 </a:t>
            </a:r>
            <a:r>
              <a:rPr lang="en-US" altLang="zh-CN" sz="5400" b="1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24</a:t>
            </a:r>
            <a:r>
              <a:rPr lang="en-US" altLang="zh-CN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:1-31</a:t>
            </a:r>
            <a:endParaRPr lang="en-US" altLang="zh-TW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/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24:1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耶稣出了圣殿，正走的时候，门徒进前来，把殿宇指给他看。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24:2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耶稣对他们说：「你们不是看见这殿宇吗？我实在告诉你们，将来在这里没有一块石头留在石头上，不被拆毁了。」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24:3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耶稣在橄榄山上坐着，门徒暗暗地来说：「请告诉我们，甚么时候有这些事？你降临和世界的末了有甚么预兆呢？」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24:4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耶稣回答说：「你们要谨慎，免得有人迷惑你们。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8499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24:5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因为将来有好些人冒我的名来，说：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『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我是基督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』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，并且要迷惑许多人。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24:6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你们也要听见打仗和打仗的风声，总不要惊慌；因为这些事是必须有的，只是末期还没有到。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4348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24:7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民要攻打民，国要攻打国；多处必有饥荒、地震。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24:8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这都是灾难的起头。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2815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那时，人要把你们陷在患难里，也要杀害你们；你们又要为我的名被万民恨恶。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24:10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那时，必有许多人跌倒，也要彼此陷害，彼此恨恶；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8145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24:11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且有好些假先知起来，迷惑多人。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24:12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只因不法的事增多，许多人的爱心才渐渐冷淡了。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6477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24:13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惟有忍耐到底的，必然得救。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24:14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这天国的福音要传遍天下，对万民作见证，然后末期才来到。」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64400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24:15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「你们看见先知但以理所说的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那行毁坏可憎的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站在圣地（读这经的人须要会意）。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24:16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那时，在犹太的，应当逃到山上；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9493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24:17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在房上的，不要下来拿家里的东西；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24:18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在田里的，也不要回去取衣裳。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6993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24:19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当那些日子，怀孕的和奶孩子的有祸了。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24:20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你们应当祈求，叫你们逃走的时候，不遇见冬天或是安息日。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19905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24:21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因为那时必有大灾难，从世界的起头直到如今，没有这样的灾难，后来也必没有。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24:22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若不减少那日子，凡有血气的总没有一个得救的；只是为选民，那日子必减少了。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37470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24:23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那时，若有人对你们说：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基督在这里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，或说：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基督在那里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，你们不要信！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24:24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因为假基督、假先知将要起来，显大神迹、大奇事，倘若能行，连选民也就迷惑了。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84676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24:25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看哪，我预先告诉你们了。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24:26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若有人对你们说：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看哪，基督在旷野里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，你们不要出去！或说：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看哪，基督在内屋中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，你们不要信！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10704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24:27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闪电从东边发出，直照到西边。人子降临也要这样。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24:28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尸首在哪里，鹰也必聚在那里。」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10144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24:29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「那些日子的灾难一过去，日头就变黑了，月亮也不放光，众星要从天上坠落，天势都要震动。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24:30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那时，人子的兆头要显在天上，地上的万族都要哀哭。他们要看见人子，有能力，有大荣耀，驾着天上的云降临。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11610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24:31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他要差遣使者，用号筒的大声，将他的选民，从四方，从天这边到天那边，都招聚了来。」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45077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2694039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证道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54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谨慎认</a:t>
            </a:r>
            <a:r>
              <a:rPr lang="zh-CN" altLang="en-US" sz="54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知主的再来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84246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前言：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lang="en-US" altLang="zh-CN" sz="36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56771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23:37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「耶路撒冷啊，耶路撒冷啊，你常杀害先知，又用石头打死那奉差遣到你这里来的人。我多次愿意聚集你的儿女，好像母鸡把小鸡聚集在翅膀底下，只是你们不愿意。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23:38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看哪，你们的家成为荒场留给你们。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23:39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我告诉你们，从今以后，你们不得再见我，直等到你们说：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奉主名来的是应当称颂的。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」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41158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耶稣出了圣殿，正走的时候，门徒进前来，把殿宇指给他看。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耶稣对他们说：「你们不是看见这殿宇吗？我实在告诉你们，将来在这里没有一块石头留在石头上，不被拆毁了。」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耶稣在橄榄山上坐着，门徒暗暗地来说：「请告诉我们，甚么时候有这些事？你降临和世界的末了有甚么预兆呢？」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49952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23FA26A7-1C79-4C6D-7A1B-BE654AD06E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2" y="9724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7059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026" name="Picture 2" descr="上图：西墙隧道中的第二圣殿地基的巨石。根据《犹太古史记》卷15第11章记载，圣殿以白色且坚硬的石头建造，每块石头长25肘，高8肘，宽12肘。新约时代一肘大约是55.5厘米，因此这些石头都是13.8米x4.4米x6.7米的巨石。">
            <a:extLst>
              <a:ext uri="{FF2B5EF4-FFF2-40B4-BE49-F238E27FC236}">
                <a16:creationId xmlns:a16="http://schemas.microsoft.com/office/drawing/2014/main" id="{AE15C916-BAE3-84B2-C7D6-CB67C6D68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688" y="288679"/>
            <a:ext cx="8458393" cy="506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58A3533-B579-DBC8-93E3-3D39C479AD60}"/>
              </a:ext>
            </a:extLst>
          </p:cNvPr>
          <p:cNvSpPr txBox="1"/>
          <p:nvPr/>
        </p:nvSpPr>
        <p:spPr>
          <a:xfrm>
            <a:off x="399" y="5761703"/>
            <a:ext cx="91432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</a:rPr>
              <a:t>西墙隧道中第二圣殿地基的巨石。</a:t>
            </a:r>
            <a:endParaRPr lang="en-US" sz="28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929043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06178E09-40C6-4BC4-770F-AFB0758A47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2" y="261464"/>
            <a:ext cx="9144000" cy="528108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57CB139-2A18-E9F1-3A3C-0FAFC21C8FF9}"/>
              </a:ext>
            </a:extLst>
          </p:cNvPr>
          <p:cNvSpPr txBox="1"/>
          <p:nvPr/>
        </p:nvSpPr>
        <p:spPr>
          <a:xfrm>
            <a:off x="399" y="5761703"/>
            <a:ext cx="91432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</a:rPr>
              <a:t>大希律扩建的第二圣殿的模型，位于耶路撒冷博物馆。</a:t>
            </a:r>
            <a:endParaRPr lang="en-US" sz="28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709050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耶稣回答说：「你们要谨慎，免得有人迷惑你们。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因为将来有好些人冒我的名来，说：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我是基督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，并且要迷惑许多人。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你们也要听见打仗和打仗的风声，总不要惊慌；因为这些事是必须有的，只是末期还没有到。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87386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1"/>
            <a:ext cx="8915400" cy="150316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6BB9020-04D0-B7F4-7C34-1D9D84793BAE}"/>
              </a:ext>
            </a:extLst>
          </p:cNvPr>
          <p:cNvSpPr txBox="1"/>
          <p:nvPr/>
        </p:nvSpPr>
        <p:spPr>
          <a:xfrm>
            <a:off x="2521415" y="807544"/>
            <a:ext cx="14241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末世</a:t>
            </a:r>
            <a:endParaRPr 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88809FF-FA62-8159-AE0D-764F86D41565}"/>
              </a:ext>
            </a:extLst>
          </p:cNvPr>
          <p:cNvCxnSpPr>
            <a:cxnSpLocks/>
          </p:cNvCxnSpPr>
          <p:nvPr/>
        </p:nvCxnSpPr>
        <p:spPr>
          <a:xfrm>
            <a:off x="904568" y="1130710"/>
            <a:ext cx="0" cy="1081548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F4FE69B-A6E5-865F-0AB0-5685FC4FE981}"/>
              </a:ext>
            </a:extLst>
          </p:cNvPr>
          <p:cNvCxnSpPr>
            <a:cxnSpLocks/>
          </p:cNvCxnSpPr>
          <p:nvPr/>
        </p:nvCxnSpPr>
        <p:spPr>
          <a:xfrm>
            <a:off x="5540478" y="1165124"/>
            <a:ext cx="0" cy="2138515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1E12FFD-18C3-91C2-AA16-F249BFDF905A}"/>
              </a:ext>
            </a:extLst>
          </p:cNvPr>
          <p:cNvCxnSpPr>
            <a:cxnSpLocks/>
          </p:cNvCxnSpPr>
          <p:nvPr/>
        </p:nvCxnSpPr>
        <p:spPr>
          <a:xfrm>
            <a:off x="8303805" y="1073864"/>
            <a:ext cx="0" cy="1081548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A620B38-5696-174C-07B7-DDE57B2BA334}"/>
              </a:ext>
            </a:extLst>
          </p:cNvPr>
          <p:cNvCxnSpPr>
            <a:cxnSpLocks/>
          </p:cNvCxnSpPr>
          <p:nvPr/>
        </p:nvCxnSpPr>
        <p:spPr>
          <a:xfrm>
            <a:off x="4124633" y="1671484"/>
            <a:ext cx="0" cy="1081548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0D70185-4224-95FC-AAF5-3069BC0F1156}"/>
              </a:ext>
            </a:extLst>
          </p:cNvPr>
          <p:cNvCxnSpPr>
            <a:cxnSpLocks/>
          </p:cNvCxnSpPr>
          <p:nvPr/>
        </p:nvCxnSpPr>
        <p:spPr>
          <a:xfrm>
            <a:off x="904568" y="1612491"/>
            <a:ext cx="4635910" cy="0"/>
          </a:xfrm>
          <a:prstGeom prst="straightConnector1">
            <a:avLst/>
          </a:prstGeom>
          <a:ln w="34925"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919FC89-28E4-65E0-A2BF-357A56829E35}"/>
              </a:ext>
            </a:extLst>
          </p:cNvPr>
          <p:cNvCxnSpPr>
            <a:cxnSpLocks/>
          </p:cNvCxnSpPr>
          <p:nvPr/>
        </p:nvCxnSpPr>
        <p:spPr>
          <a:xfrm>
            <a:off x="4124633" y="2212258"/>
            <a:ext cx="1415845" cy="0"/>
          </a:xfrm>
          <a:prstGeom prst="straightConnector1">
            <a:avLst/>
          </a:prstGeom>
          <a:ln w="34925"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E290542-CB5C-F638-D3F7-324F43DF8580}"/>
              </a:ext>
            </a:extLst>
          </p:cNvPr>
          <p:cNvCxnSpPr/>
          <p:nvPr/>
        </p:nvCxnSpPr>
        <p:spPr>
          <a:xfrm>
            <a:off x="5565522" y="1614638"/>
            <a:ext cx="2733367" cy="0"/>
          </a:xfrm>
          <a:prstGeom prst="straightConnector1">
            <a:avLst/>
          </a:prstGeom>
          <a:ln w="34925"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B5CA25D-6463-B999-FFAA-530DBC078EB8}"/>
              </a:ext>
            </a:extLst>
          </p:cNvPr>
          <p:cNvSpPr txBox="1"/>
          <p:nvPr/>
        </p:nvSpPr>
        <p:spPr>
          <a:xfrm>
            <a:off x="4962395" y="400802"/>
            <a:ext cx="14241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末日</a:t>
            </a:r>
            <a:endParaRPr 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63D4DEF-447B-1D2B-6DC2-707860366053}"/>
              </a:ext>
            </a:extLst>
          </p:cNvPr>
          <p:cNvSpPr txBox="1"/>
          <p:nvPr/>
        </p:nvSpPr>
        <p:spPr>
          <a:xfrm>
            <a:off x="4307308" y="2440278"/>
            <a:ext cx="14241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末期</a:t>
            </a:r>
            <a:endParaRPr 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799B782-4485-8F0A-D66E-0157DC54E857}"/>
              </a:ext>
            </a:extLst>
          </p:cNvPr>
          <p:cNvSpPr txBox="1"/>
          <p:nvPr/>
        </p:nvSpPr>
        <p:spPr>
          <a:xfrm>
            <a:off x="6167871" y="1765498"/>
            <a:ext cx="17764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千禧年</a:t>
            </a:r>
            <a:endParaRPr 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7AEF59C-FBE9-8C3E-B020-9626AB6AD0CD}"/>
              </a:ext>
            </a:extLst>
          </p:cNvPr>
          <p:cNvSpPr txBox="1"/>
          <p:nvPr/>
        </p:nvSpPr>
        <p:spPr>
          <a:xfrm>
            <a:off x="5161319" y="3467978"/>
            <a:ext cx="738664" cy="28205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</a:rPr>
              <a:t>耶稣第二次来</a:t>
            </a:r>
            <a:endParaRPr lang="en-US" sz="3600" b="1" dirty="0">
              <a:highlight>
                <a:srgbClr val="FFFF00"/>
              </a:highlight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6D4DE74-0441-8F0F-00BC-9EB77739F9DA}"/>
              </a:ext>
            </a:extLst>
          </p:cNvPr>
          <p:cNvSpPr txBox="1"/>
          <p:nvPr/>
        </p:nvSpPr>
        <p:spPr>
          <a:xfrm>
            <a:off x="535236" y="2357207"/>
            <a:ext cx="738664" cy="28205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</a:rPr>
              <a:t>耶稣第一次来</a:t>
            </a:r>
            <a:endParaRPr lang="en-US" sz="3600" b="1" dirty="0">
              <a:highlight>
                <a:srgbClr val="FFFF00"/>
              </a:highlight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8B18762-AB10-F137-E1CA-1E29EB8F8F2D}"/>
              </a:ext>
            </a:extLst>
          </p:cNvPr>
          <p:cNvSpPr txBox="1"/>
          <p:nvPr/>
        </p:nvSpPr>
        <p:spPr>
          <a:xfrm>
            <a:off x="7934473" y="2447849"/>
            <a:ext cx="738664" cy="387866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</a:rPr>
              <a:t>白色大宝座的审判</a:t>
            </a:r>
            <a:endParaRPr lang="en-US" sz="3600" b="1" dirty="0">
              <a:highlight>
                <a:srgbClr val="FFFF00"/>
              </a:highlight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1703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129209" y="139148"/>
            <a:ext cx="8855765" cy="659958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一、末期之前的日子。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71363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、信徒面对的大环境。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12731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民要攻打民，国要攻打国；多处必有饥荒、地震。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这都是灾难的起头。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7015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、信徒面对的大环境。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lang="en-US" altLang="zh-CN" sz="36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、信徒面对的挑战。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13110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那时，人要把你们陷在患难里，也要杀害你们；你们又要为我的名被万民恨恶。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24:10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那时，必有许多人跌倒，也要彼此陷害，彼此恨恶；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24:11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且有好些假先知起来，迷惑多人。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24:12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只因不法的事增多，许多人的爱心才渐渐冷淡了。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24:13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惟有忍耐到底的，必然得救。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24:14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这天国的福音要传遍天下，对万民作见证，然后末期才来到。」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38673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129209" y="139148"/>
            <a:ext cx="8855765" cy="659958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一、末期之前的日子。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二、末期的日子。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29703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、敌基督和大灾难。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92004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24:15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「你们看见先知但以理所说的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那行毁坏可憎的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站在圣地（读这经的人须要会意）。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24:16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那时，在犹太的，应当逃到山上；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24:17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在房上的，不要下来拿家里的东西；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24:18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在田里的，也不要回去取衣裳。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24:19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当那些日子，怀孕的和奶孩子的有祸了。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24:20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你们应当祈求，叫你们逃走的时候，不遇见冬天或是安息日。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24:21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因为那时必有大灾难，从世界的起头直到如今，没有这样的灾难，后来也必没有。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24:22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若不减少那日子，凡有血气的总没有一个得救的；只是为选民，那日子必减少了。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0143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、敌基督和大灾难。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lang="en-US" altLang="zh-CN" sz="36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、假基督和假先知。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27097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24:23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那时，若有人对你们说：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基督在这里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，或说：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基督在那里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，你们不要信！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24:24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因为假基督、假先知将要起来，显大神迹、大奇事，倘若能行，连选民也就迷惑了。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24:25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看哪，我预先告诉你们了。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24:26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若有人对你们说：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看哪，基督在旷野里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，你们不要出去！或说：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看哪，基督在内屋中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，你们不要信！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24:27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闪电从东边发出，直照到西边。人子降临也要这样。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24:28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尸首在哪里，鹰也必聚在那里。」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0084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129209" y="139148"/>
            <a:ext cx="8855765" cy="659958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一、末期之前的日子。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二、末期的日子。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三、末日的光景。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15365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、基督的再来有全球性的兆头。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09482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24:29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「那些日子的灾难一过去，日头就变黑了，月亮也不放光，众星要从天上坠落，天势都要震动。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24:30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那时，人子的兆头要显在天上，地上的万族都要哀哭。他们要看见人子，有能力，有大荣耀，驾着天上的云降临。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24:31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他要差遣使者，用号筒的大声，将他的选民，从四方（方：原文是风），从天这边到天那边，都招聚了来。」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49076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、基督的再来有全球性的兆头。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lang="en-US" altLang="zh-CN" sz="36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、基督再来的日子无人知道</a:t>
            </a:r>
            <a:r>
              <a:rPr lang="zh-CN" altLang="en-US" sz="36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91954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24:36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「但那日子，那时辰，没有人知道，连天上的使者也不知道，子也不知道，惟独父知道。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24:37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挪亚的日子怎样，人子降临也要怎样。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24:38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当洪水以前的日子，人照常吃喝嫁娶，直到挪亚进方舟的那日；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24:39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不知不觉洪水来了，把他们全都冲去。人子降临也要这样。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24:40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那时，两个人在田里，取去一个，撇下一个。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24:41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两个女人推磨，取去一个，撇下一个。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36260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结语：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54077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耶稣回答说：「你们要谨慎，免得有人迷惑你们。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因为将来有好些人冒我的名来，说：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我是基督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，并且要迷惑许多人。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你们也要听见打仗和打仗的风声，总不要惊慌；因为这些事是必须有的，只是末期还没有到。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8963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55050</TotalTime>
  <Words>2191</Words>
  <Application>Microsoft Office PowerPoint</Application>
  <PresentationFormat>On-screen Show (4:3)</PresentationFormat>
  <Paragraphs>109</Paragraphs>
  <Slides>43</Slides>
  <Notes>43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8" baseType="lpstr">
      <vt:lpstr>SimSun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145</cp:revision>
  <dcterms:created xsi:type="dcterms:W3CDTF">2010-03-20T17:46:04Z</dcterms:created>
  <dcterms:modified xsi:type="dcterms:W3CDTF">2023-09-29T19:23:22Z</dcterms:modified>
</cp:coreProperties>
</file>