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5" r:id="rId6"/>
    <p:sldId id="266" r:id="rId7"/>
    <p:sldId id="261" r:id="rId8"/>
    <p:sldId id="267" r:id="rId9"/>
    <p:sldId id="263" r:id="rId10"/>
    <p:sldId id="268" r:id="rId11"/>
    <p:sldId id="264" r:id="rId12"/>
    <p:sldId id="269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706" autoAdjust="0"/>
    <p:restoredTop sz="94660"/>
  </p:normalViewPr>
  <p:slideViewPr>
    <p:cSldViewPr snapToGrid="0">
      <p:cViewPr varScale="1">
        <p:scale>
          <a:sx n="85" d="100"/>
          <a:sy n="85" d="100"/>
        </p:scale>
        <p:origin x="19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161BFF-0959-927D-E305-AC43A77497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DB580A2-CBF0-06ED-7D59-AC0EA6B72A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FD94B5-CFC6-C205-B400-4C878360BA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123D8-593A-495E-8AFD-D84AF188C188}" type="datetimeFigureOut">
              <a:rPr lang="en-US" smtClean="0"/>
              <a:t>4/4/2023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0B7A0F-611D-1D2B-F16B-5C565A3CB6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A17367-0ECE-3C17-3D6B-975AFEB9B4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9F217-4B02-47B1-834D-D7BFF0E5B1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82505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55D70F-8FCD-E858-8B37-250B79E429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6CB3BA-CC78-FADF-B28C-1CC6E48188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F48C1D-9CC0-3C6E-F828-D7837521F0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123D8-593A-495E-8AFD-D84AF188C188}" type="datetimeFigureOut">
              <a:rPr lang="en-US" smtClean="0"/>
              <a:t>4/4/2023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6BA111-23C2-1C89-5B5E-FE7587C2E8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817689-31FE-FF1F-4F9C-F66D8E4892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9F217-4B02-47B1-834D-D7BFF0E5B1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2415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639962-6C35-BDBD-31BE-424001465A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6420A9-A0B5-3485-4730-F14EABC9E5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C36155-7A12-850B-8B62-55FCE5B3A4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123D8-593A-495E-8AFD-D84AF188C188}" type="datetimeFigureOut">
              <a:rPr lang="en-US" smtClean="0"/>
              <a:t>4/4/2023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70BB72-1F6E-EFB2-8094-FD2F9E0AD2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91AEB1-4020-32BF-EB8D-2FEBAD5E85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9F217-4B02-47B1-834D-D7BFF0E5B1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2997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E9B236-63FF-2A05-C5B3-E14E635AC7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4E676C-2375-11C7-15B2-BCD7B864837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CAD0CC5-3DB2-0260-FE1A-E84BE17841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9B651E1-8E8B-424F-D166-9957FE226A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123D8-593A-495E-8AFD-D84AF188C188}" type="datetimeFigureOut">
              <a:rPr lang="en-US" smtClean="0"/>
              <a:t>4/4/2023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D8AF98-295F-0686-A2F9-C364B0EEE6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BEF097-91B0-BA31-DE15-5A65E505E9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9F217-4B02-47B1-834D-D7BFF0E5B1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11067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D57AE7-CE28-EF63-5220-21BD2DE5B5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BA8106-BF7A-D72D-0447-E12898F596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DE77FB-0375-6C39-C03A-B69F0B5156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BAE64F3-B87C-875C-88DC-1E92143A14E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A79D8C3-8410-5E9B-9010-A81C68FBFF3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A6EB582-CDFB-9521-A86D-5632BD5F53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123D8-593A-495E-8AFD-D84AF188C188}" type="datetimeFigureOut">
              <a:rPr lang="en-US" smtClean="0"/>
              <a:t>4/4/2023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FA433C2-512A-F3B8-7BFE-A8750FE889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867030C-7B9A-DD24-F5E5-1D5ACAE97A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9F217-4B02-47B1-834D-D7BFF0E5B1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4095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1C9E26-C37A-0CDB-C41D-8AB3CFC206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2DA4AF2-BC26-9471-99CC-AA431FD860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123D8-593A-495E-8AFD-D84AF188C188}" type="datetimeFigureOut">
              <a:rPr lang="en-US" smtClean="0"/>
              <a:t>4/4/2023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B5E910-931C-3366-973B-F7D05322CB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C142EE-FE2B-2C2F-A70B-18CC3165A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9F217-4B02-47B1-834D-D7BFF0E5B1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56166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3457EA-EB3F-C619-678F-BFAE37F8F3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123D8-593A-495E-8AFD-D84AF188C188}" type="datetimeFigureOut">
              <a:rPr lang="en-US" smtClean="0"/>
              <a:t>4/4/2023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310B275-0914-D3CA-3547-B2E08F36E0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CA9792-F7D2-1BBD-B9D9-A52DD8AC78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9F217-4B02-47B1-834D-D7BFF0E5B1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07379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C5FF06-52CB-FC75-E9DC-D651BB6A5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A47A6E-31FC-8C41-D4F6-F9C37285DF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7384F6-24B8-EB0C-DD2C-6F8EB78395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6D7065-7112-9DFB-8613-01319C08C8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123D8-593A-495E-8AFD-D84AF188C188}" type="datetimeFigureOut">
              <a:rPr lang="en-US" smtClean="0"/>
              <a:t>4/4/2023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426DC2E-BE08-7169-756F-7159D1D073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221617-3F84-9D2C-5023-1B81399398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9F217-4B02-47B1-834D-D7BFF0E5B1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9505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F1D27C-C90B-EB97-65DE-9F8BBBF541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BE48272-0A65-F679-326C-BF7F7D1769D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F4B23A-7935-8C1E-04CD-B3A481455A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67A1FA-C391-89F9-D5A4-0711B62E4C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123D8-593A-495E-8AFD-D84AF188C188}" type="datetimeFigureOut">
              <a:rPr lang="en-US" smtClean="0"/>
              <a:t>4/4/2023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32460A-8E09-A4C1-7E47-B4DF17C3B6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C7BCFB-46AE-73FB-CDC6-1359B1D7E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9F217-4B02-47B1-834D-D7BFF0E5B1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3436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529662-6921-A7BC-2871-6111A9E80D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9CDFD9C-ED6E-A1E3-A29D-C43283BC84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68A24F-FB47-0E50-7121-92E77187E5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123D8-593A-495E-8AFD-D84AF188C188}" type="datetimeFigureOut">
              <a:rPr lang="en-US" smtClean="0"/>
              <a:t>4/4/2023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6A48F7-62AF-0DC9-EA07-40D87BF5FB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F9C786-3EE9-9A59-2E92-67CE5A5CC9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9F217-4B02-47B1-834D-D7BFF0E5B1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1189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984075B-C352-A029-E407-FC636CEA800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8E41A7B-6330-9D65-0CF7-F15A8C023D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974826-978B-A782-7520-B76CB16D14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123D8-593A-495E-8AFD-D84AF188C188}" type="datetimeFigureOut">
              <a:rPr lang="en-US" smtClean="0"/>
              <a:t>4/4/2023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CAD101-4077-6E1A-1B2B-1600094A78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34047E-7FF8-53EC-2C14-6924336A0C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9F217-4B02-47B1-834D-D7BFF0E5B1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04661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BA55394-A5CA-8AFB-730E-C762C35D49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F6D2A3-45CC-2389-9B3A-4A07B2F0C0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BD2AB6-E782-A87A-E1D2-2747157ACC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123D8-593A-495E-8AFD-D84AF188C188}" type="datetimeFigureOut">
              <a:rPr lang="en-US" smtClean="0"/>
              <a:t>4/4/2023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C786D9-DE95-1632-D3E2-5956E12850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0A0C61-E363-6F31-F044-DBAE3754DA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B9F217-4B02-47B1-834D-D7BFF0E5B1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4110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2" descr="Amazon.com : Leowefowa 10x8ft Resurrection of Jesus Backdrop Sunrise Jesus  Tomb Remote Holy Light Vinyl Easter Background Rebirth of Jesus Bible Story  Church Sanctuary Decor Christian Backdrop Church Mural : Electronics">
            <a:extLst>
              <a:ext uri="{FF2B5EF4-FFF2-40B4-BE49-F238E27FC236}">
                <a16:creationId xmlns:a16="http://schemas.microsoft.com/office/drawing/2014/main" id="{B5AA1096-B396-9C4E-8F37-47647C5FFE9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280"/>
          <a:stretch/>
        </p:blipFill>
        <p:spPr bwMode="auto">
          <a:xfrm>
            <a:off x="-3047" y="10"/>
            <a:ext cx="12191999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478677F-3F26-1B8E-0E89-9BFDA55CBA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7280" y="325550"/>
            <a:ext cx="10058400" cy="357477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FFFFFF"/>
                </a:solidFill>
                <a:latin typeface="Book Antiqua" panose="02040602050305030304" pitchFamily="18" charset="0"/>
              </a:rPr>
              <a:t>“The Reality of the Risen Christ”</a:t>
            </a:r>
            <a:br>
              <a:rPr lang="en-US" b="1" dirty="0">
                <a:solidFill>
                  <a:srgbClr val="FFFFFF"/>
                </a:solidFill>
                <a:latin typeface="Book Antiqua" panose="02040602050305030304" pitchFamily="18" charset="0"/>
              </a:rPr>
            </a:br>
            <a:r>
              <a:rPr lang="en-US" b="1" dirty="0">
                <a:solidFill>
                  <a:srgbClr val="FFFFFF"/>
                </a:solidFill>
                <a:latin typeface="Book Antiqua" panose="02040602050305030304" pitchFamily="18" charset="0"/>
              </a:rPr>
              <a:t>“</a:t>
            </a:r>
            <a:r>
              <a:rPr lang="zh-CN" altLang="en-US" b="1" dirty="0">
                <a:solidFill>
                  <a:srgbClr val="FFFFFF"/>
                </a:solidFill>
                <a:latin typeface="Book Antiqua" panose="02040602050305030304" pitchFamily="18" charset="0"/>
              </a:rPr>
              <a:t>基督复活的真实</a:t>
            </a:r>
            <a:r>
              <a:rPr lang="en-US" b="1" dirty="0">
                <a:solidFill>
                  <a:srgbClr val="FFFFFF"/>
                </a:solidFill>
                <a:latin typeface="Book Antiqua" panose="02040602050305030304" pitchFamily="18" charset="0"/>
              </a:rPr>
              <a:t>”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0BD130F-F9E3-4221-A23A-A58E43F196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00051" y="4072043"/>
            <a:ext cx="10058400" cy="128270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en-US" sz="3200" dirty="0">
                <a:solidFill>
                  <a:srgbClr val="FFFFFF"/>
                </a:solidFill>
                <a:latin typeface="Book Antiqua" panose="02040602050305030304" pitchFamily="18" charset="0"/>
              </a:rPr>
              <a:t>Easter Sunday, April 9, 2023</a:t>
            </a:r>
          </a:p>
          <a:p>
            <a:r>
              <a:rPr lang="en-US" sz="3200" dirty="0">
                <a:solidFill>
                  <a:srgbClr val="FFFFFF"/>
                </a:solidFill>
                <a:latin typeface="Book Antiqua" panose="02040602050305030304" pitchFamily="18" charset="0"/>
              </a:rPr>
              <a:t>David Nguyen </a:t>
            </a:r>
            <a:r>
              <a:rPr lang="zh-CN" altLang="en-US" sz="3200" dirty="0">
                <a:solidFill>
                  <a:srgbClr val="FFFFFF"/>
                </a:solidFill>
                <a:latin typeface="Book Antiqua" panose="02040602050305030304" pitchFamily="18" charset="0"/>
              </a:rPr>
              <a:t>牧师</a:t>
            </a:r>
            <a:endParaRPr lang="en-US" sz="3200" dirty="0">
              <a:solidFill>
                <a:srgbClr val="FFFFFF"/>
              </a:solidFill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5406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Amazon.com : Leowefowa 10x8ft Resurrection of Jesus Backdrop Sunrise Jesus  Tomb Remote Holy Light Vinyl Easter Background Rebirth of Jesus Bible Story  Church Sanctuary Decor Christian Backdrop Church Mural : Electronics">
            <a:extLst>
              <a:ext uri="{FF2B5EF4-FFF2-40B4-BE49-F238E27FC236}">
                <a16:creationId xmlns:a16="http://schemas.microsoft.com/office/drawing/2014/main" id="{06414D30-9A28-F7DC-4297-C52244035E3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11" b="8711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3009CC8-83D3-3ABC-181E-B1534E329F2C}"/>
              </a:ext>
            </a:extLst>
          </p:cNvPr>
          <p:cNvSpPr/>
          <p:nvPr/>
        </p:nvSpPr>
        <p:spPr>
          <a:xfrm>
            <a:off x="490855" y="394017"/>
            <a:ext cx="11210290" cy="6069965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09C08B0-E695-A429-2C61-514BF38475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u="sng" kern="100" dirty="0">
                <a:solidFill>
                  <a:schemeClr val="bg1"/>
                </a:solidFill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Three Universally Accepted FACTS</a:t>
            </a:r>
            <a:endParaRPr lang="en-US" sz="8000" b="1" u="sng" dirty="0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787C11-A55C-1DF2-0251-39E3CCDFEA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kern="100" dirty="0">
                <a:solidFill>
                  <a:schemeClr val="bg1"/>
                </a:solidFill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1) The tomb was discovered empty. </a:t>
            </a:r>
            <a:r>
              <a:rPr lang="zh-CN" altLang="en-US" kern="100" dirty="0">
                <a:solidFill>
                  <a:schemeClr val="bg1"/>
                </a:solidFill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坟墓被发现是空的</a:t>
            </a:r>
            <a:endParaRPr lang="en-US" kern="100" dirty="0">
              <a:solidFill>
                <a:schemeClr val="bg1"/>
              </a:solidFill>
              <a:latin typeface="Book Antiqua" panose="020406020503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800" kern="100" dirty="0">
              <a:solidFill>
                <a:schemeClr val="bg1"/>
              </a:solidFill>
              <a:effectLst/>
              <a:latin typeface="Book Antiqua" panose="020406020503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kern="100" dirty="0">
                <a:solidFill>
                  <a:schemeClr val="bg1"/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2) Jesus’ disciples had real experiences with one whom they believed was the risen Christ. </a:t>
            </a:r>
            <a:r>
              <a:rPr lang="zh-CN" altLang="en-US" kern="100" dirty="0">
                <a:solidFill>
                  <a:schemeClr val="bg1"/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耶稣的门徒</a:t>
            </a:r>
            <a:r>
              <a:rPr lang="zh-CN" altLang="en-US" kern="100" dirty="0" smtClean="0">
                <a:solidFill>
                  <a:schemeClr val="bg1"/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与他</a:t>
            </a:r>
            <a:r>
              <a:rPr lang="zh-CN" altLang="en-US" kern="100" dirty="0">
                <a:solidFill>
                  <a:schemeClr val="bg1"/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们相信是复活的基督有真实的经历</a:t>
            </a:r>
            <a:endParaRPr lang="en-US" kern="100" dirty="0">
              <a:solidFill>
                <a:schemeClr val="bg1"/>
              </a:solidFill>
              <a:latin typeface="Book Antiqua" panose="0204060205030503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kern="100" dirty="0">
              <a:solidFill>
                <a:schemeClr val="bg1"/>
              </a:solidFill>
              <a:latin typeface="Book Antiqua" panose="0204060205030503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kern="100" dirty="0">
                <a:solidFill>
                  <a:schemeClr val="bg1"/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3) The church grew from the disciples’ resurrection-centered preaching beginning in Jerusalem. </a:t>
            </a:r>
            <a:r>
              <a:rPr lang="zh-CN" altLang="en-US" kern="100" dirty="0">
                <a:solidFill>
                  <a:schemeClr val="bg1"/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教</a:t>
            </a:r>
            <a:r>
              <a:rPr lang="zh-CN" altLang="en-US" kern="100" dirty="0" smtClean="0">
                <a:solidFill>
                  <a:schemeClr val="bg1"/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会因门</a:t>
            </a:r>
            <a:r>
              <a:rPr lang="zh-CN" altLang="en-US" kern="100" dirty="0">
                <a:solidFill>
                  <a:schemeClr val="bg1"/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徒在耶路撒冷开始的以复活为中心</a:t>
            </a:r>
            <a:r>
              <a:rPr lang="zh-CN" altLang="en-US" kern="100" dirty="0" smtClean="0">
                <a:solidFill>
                  <a:schemeClr val="bg1"/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的传讲而开始发展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2705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Amazon.com : Leowefowa 10x8ft Resurrection of Jesus Backdrop Sunrise Jesus  Tomb Remote Holy Light Vinyl Easter Background Rebirth of Jesus Bible Story  Church Sanctuary Decor Christian Backdrop Church Mural : Electronics">
            <a:extLst>
              <a:ext uri="{FF2B5EF4-FFF2-40B4-BE49-F238E27FC236}">
                <a16:creationId xmlns:a16="http://schemas.microsoft.com/office/drawing/2014/main" id="{06414D30-9A28-F7DC-4297-C52244035E3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11" b="8711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3009CC8-83D3-3ABC-181E-B1534E329F2C}"/>
              </a:ext>
            </a:extLst>
          </p:cNvPr>
          <p:cNvSpPr/>
          <p:nvPr/>
        </p:nvSpPr>
        <p:spPr>
          <a:xfrm>
            <a:off x="490855" y="394017"/>
            <a:ext cx="11210290" cy="6069965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09C08B0-E695-A429-2C61-514BF38475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u="sng" kern="100" dirty="0">
                <a:solidFill>
                  <a:schemeClr val="bg1"/>
                </a:solidFill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“Was the Tomb </a:t>
            </a:r>
            <a:r>
              <a:rPr lang="en-US" sz="4000" b="1" u="sng" kern="100" dirty="0">
                <a:solidFill>
                  <a:schemeClr val="bg1"/>
                </a:solidFill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en-US" sz="4000" b="1" u="sng" kern="100" dirty="0">
                <a:solidFill>
                  <a:schemeClr val="bg1"/>
                </a:solidFill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mpty?” </a:t>
            </a:r>
            <a:r>
              <a:rPr lang="zh-CN" altLang="en-US" sz="4000" b="1" u="sng" kern="100" dirty="0">
                <a:solidFill>
                  <a:schemeClr val="bg1"/>
                </a:solidFill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“坟墓是空的吗</a:t>
            </a:r>
            <a:r>
              <a:rPr lang="en-US" altLang="zh-CN" sz="4000" b="1" u="sng" kern="100" dirty="0">
                <a:solidFill>
                  <a:schemeClr val="bg1"/>
                </a:solidFill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?”</a:t>
            </a:r>
            <a:endParaRPr lang="en-US" sz="8000" b="1" u="sng" dirty="0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787C11-A55C-1DF2-0251-39E3CCDFEA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b="1" dirty="0">
                <a:solidFill>
                  <a:srgbClr val="FFFF00"/>
                </a:solidFill>
                <a:latin typeface="Book Antiqua" panose="02040602050305030304" pitchFamily="18" charset="0"/>
              </a:rPr>
              <a:t>The Objection: </a:t>
            </a:r>
            <a:r>
              <a:rPr lang="en-US" b="1" i="1" dirty="0">
                <a:solidFill>
                  <a:srgbClr val="FFFF00"/>
                </a:solidFill>
                <a:latin typeface="Book Antiqua" panose="02040602050305030304" pitchFamily="18" charset="0"/>
              </a:rPr>
              <a:t>“</a:t>
            </a:r>
            <a:r>
              <a:rPr lang="en-US" sz="3600" b="1" i="1" dirty="0">
                <a:solidFill>
                  <a:srgbClr val="FFFF00"/>
                </a:solidFill>
                <a:latin typeface="Book Antiqua" panose="02040602050305030304" pitchFamily="18" charset="0"/>
              </a:rPr>
              <a:t>What if the body was just stolen?”</a:t>
            </a:r>
          </a:p>
          <a:p>
            <a:pPr marL="0" indent="0">
              <a:buNone/>
            </a:pPr>
            <a:r>
              <a:rPr lang="zh-CN" altLang="en-US" sz="3600" b="1" dirty="0">
                <a:solidFill>
                  <a:srgbClr val="FFFF00"/>
                </a:solidFill>
                <a:latin typeface="Book Antiqua" panose="02040602050305030304" pitchFamily="18" charset="0"/>
              </a:rPr>
              <a:t>异议：“如果尸</a:t>
            </a:r>
            <a:r>
              <a:rPr lang="zh-CN" altLang="en-US" sz="3600" b="1" dirty="0" smtClean="0">
                <a:solidFill>
                  <a:srgbClr val="FFFF00"/>
                </a:solidFill>
                <a:latin typeface="Book Antiqua" panose="02040602050305030304" pitchFamily="18" charset="0"/>
              </a:rPr>
              <a:t>体只是被</a:t>
            </a:r>
            <a:r>
              <a:rPr lang="zh-CN" altLang="en-US" sz="3600" b="1" dirty="0">
                <a:solidFill>
                  <a:srgbClr val="FFFF00"/>
                </a:solidFill>
                <a:latin typeface="Book Antiqua" panose="02040602050305030304" pitchFamily="18" charset="0"/>
              </a:rPr>
              <a:t>偷</a:t>
            </a:r>
            <a:r>
              <a:rPr lang="zh-CN" altLang="en-US" sz="3600" b="1" dirty="0" smtClean="0">
                <a:solidFill>
                  <a:srgbClr val="FFFF00"/>
                </a:solidFill>
                <a:latin typeface="Book Antiqua" panose="02040602050305030304" pitchFamily="18" charset="0"/>
              </a:rPr>
              <a:t>了</a:t>
            </a:r>
            <a:r>
              <a:rPr lang="zh-CN" altLang="en-US" sz="3600" b="1" dirty="0">
                <a:solidFill>
                  <a:srgbClr val="FFFF00"/>
                </a:solidFill>
                <a:latin typeface="Book Antiqua" panose="02040602050305030304" pitchFamily="18" charset="0"/>
              </a:rPr>
              <a:t>呢</a:t>
            </a:r>
            <a:r>
              <a:rPr lang="zh-CN" altLang="en-US" sz="3600" b="1" dirty="0" smtClean="0">
                <a:solidFill>
                  <a:srgbClr val="FFFF00"/>
                </a:solidFill>
                <a:latin typeface="Book Antiqua" panose="02040602050305030304" pitchFamily="18" charset="0"/>
              </a:rPr>
              <a:t>？</a:t>
            </a:r>
            <a:r>
              <a:rPr lang="zh-CN" altLang="en-US" sz="3600" b="1" dirty="0">
                <a:solidFill>
                  <a:srgbClr val="FFFF00"/>
                </a:solidFill>
                <a:latin typeface="Book Antiqua" panose="02040602050305030304" pitchFamily="18" charset="0"/>
              </a:rPr>
              <a:t>”</a:t>
            </a:r>
            <a:endParaRPr lang="en-US" sz="3600" b="1" i="1" dirty="0">
              <a:solidFill>
                <a:schemeClr val="bg1"/>
              </a:solidFill>
              <a:latin typeface="Book Antiqua" panose="02040602050305030304" pitchFamily="18" charset="0"/>
            </a:endParaRPr>
          </a:p>
          <a:p>
            <a:pPr lvl="1">
              <a:buFontTx/>
              <a:buChar char="-"/>
            </a:pPr>
            <a:r>
              <a:rPr lang="en-US" sz="3200" dirty="0">
                <a:solidFill>
                  <a:schemeClr val="bg1"/>
                </a:solidFill>
                <a:latin typeface="Book Antiqua" panose="02040602050305030304" pitchFamily="18" charset="0"/>
              </a:rPr>
              <a:t>Guarded by Roman soldiers </a:t>
            </a:r>
            <a:r>
              <a:rPr lang="zh-CN" altLang="en-US" sz="3200" dirty="0">
                <a:solidFill>
                  <a:schemeClr val="bg1"/>
                </a:solidFill>
                <a:latin typeface="Book Antiqua" panose="02040602050305030304" pitchFamily="18" charset="0"/>
              </a:rPr>
              <a:t>由罗马士兵看守</a:t>
            </a:r>
            <a:endParaRPr lang="en-US" sz="3200" dirty="0">
              <a:solidFill>
                <a:schemeClr val="bg1"/>
              </a:solidFill>
              <a:latin typeface="Book Antiqua" panose="02040602050305030304" pitchFamily="18" charset="0"/>
            </a:endParaRPr>
          </a:p>
          <a:p>
            <a:pPr lvl="1">
              <a:buFontTx/>
              <a:buChar char="-"/>
            </a:pPr>
            <a:r>
              <a:rPr lang="en-US" sz="3200" dirty="0">
                <a:solidFill>
                  <a:schemeClr val="bg1"/>
                </a:solidFill>
                <a:latin typeface="Book Antiqua" panose="02040602050305030304" pitchFamily="18" charset="0"/>
              </a:rPr>
              <a:t>Sealed by extremely heavy stone </a:t>
            </a:r>
            <a:r>
              <a:rPr lang="zh-CN" altLang="en-US" sz="3200" dirty="0">
                <a:solidFill>
                  <a:schemeClr val="bg1"/>
                </a:solidFill>
                <a:latin typeface="Book Antiqua" panose="02040602050305030304" pitchFamily="18" charset="0"/>
              </a:rPr>
              <a:t>被极重的石头封印</a:t>
            </a:r>
            <a:endParaRPr lang="en-US" sz="3200" dirty="0">
              <a:solidFill>
                <a:schemeClr val="bg1"/>
              </a:solidFill>
              <a:latin typeface="Book Antiqua" panose="02040602050305030304" pitchFamily="18" charset="0"/>
            </a:endParaRPr>
          </a:p>
          <a:p>
            <a:pPr lvl="1">
              <a:buFontTx/>
              <a:buChar char="-"/>
            </a:pPr>
            <a:r>
              <a:rPr lang="en-US" sz="3200" dirty="0">
                <a:solidFill>
                  <a:schemeClr val="bg1"/>
                </a:solidFill>
                <a:latin typeface="Book Antiqua" panose="02040602050305030304" pitchFamily="18" charset="0"/>
              </a:rPr>
              <a:t>The mention of the first witnesses being women</a:t>
            </a:r>
            <a:r>
              <a:rPr lang="zh-CN" altLang="en-US" sz="3200" dirty="0">
                <a:solidFill>
                  <a:schemeClr val="bg1"/>
                </a:solidFill>
                <a:latin typeface="Book Antiqua" panose="02040602050305030304" pitchFamily="18" charset="0"/>
              </a:rPr>
              <a:t>提到第一批证人</a:t>
            </a:r>
            <a:r>
              <a:rPr lang="zh-CN" altLang="en-US" sz="3200" dirty="0" smtClean="0">
                <a:solidFill>
                  <a:schemeClr val="bg1"/>
                </a:solidFill>
                <a:latin typeface="Book Antiqua" panose="02040602050305030304" pitchFamily="18" charset="0"/>
              </a:rPr>
              <a:t>是</a:t>
            </a:r>
            <a:r>
              <a:rPr lang="zh-CN" altLang="en-US" sz="3200" dirty="0">
                <a:solidFill>
                  <a:schemeClr val="bg1"/>
                </a:solidFill>
                <a:latin typeface="Book Antiqua" panose="02040602050305030304" pitchFamily="18" charset="0"/>
              </a:rPr>
              <a:t>妇女</a:t>
            </a:r>
            <a:endParaRPr lang="en-US" sz="3200" dirty="0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3619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Amazon.com : Leowefowa 10x8ft Resurrection of Jesus Backdrop Sunrise Jesus  Tomb Remote Holy Light Vinyl Easter Background Rebirth of Jesus Bible Story  Church Sanctuary Decor Christian Backdrop Church Mural : Electronics">
            <a:extLst>
              <a:ext uri="{FF2B5EF4-FFF2-40B4-BE49-F238E27FC236}">
                <a16:creationId xmlns:a16="http://schemas.microsoft.com/office/drawing/2014/main" id="{06414D30-9A28-F7DC-4297-C52244035E3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11" b="8711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3009CC8-83D3-3ABC-181E-B1534E329F2C}"/>
              </a:ext>
            </a:extLst>
          </p:cNvPr>
          <p:cNvSpPr/>
          <p:nvPr/>
        </p:nvSpPr>
        <p:spPr>
          <a:xfrm>
            <a:off x="490855" y="394017"/>
            <a:ext cx="11210290" cy="6069965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09C08B0-E695-A429-2C61-514BF38475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u="sng" kern="100" dirty="0">
                <a:solidFill>
                  <a:schemeClr val="bg1"/>
                </a:solidFill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“Was the Tomb </a:t>
            </a:r>
            <a:r>
              <a:rPr lang="en-US" sz="4000" b="1" u="sng" kern="100" dirty="0">
                <a:solidFill>
                  <a:schemeClr val="bg1"/>
                </a:solidFill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en-US" sz="4000" b="1" u="sng" kern="100" dirty="0">
                <a:solidFill>
                  <a:schemeClr val="bg1"/>
                </a:solidFill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mpty?” </a:t>
            </a:r>
            <a:r>
              <a:rPr lang="zh-CN" altLang="en-US" sz="4000" b="1" u="sng" kern="100" dirty="0">
                <a:solidFill>
                  <a:schemeClr val="bg1"/>
                </a:solidFill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“坟墓是空的吗</a:t>
            </a:r>
            <a:r>
              <a:rPr lang="en-US" altLang="zh-CN" sz="4000" b="1" u="sng" kern="100" dirty="0">
                <a:solidFill>
                  <a:schemeClr val="bg1"/>
                </a:solidFill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?”</a:t>
            </a:r>
            <a:endParaRPr lang="en-US" sz="8000" b="1" u="sng" dirty="0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787C11-A55C-1DF2-0251-39E3CCDFEA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i="1" dirty="0">
                <a:solidFill>
                  <a:schemeClr val="bg1"/>
                </a:solidFill>
                <a:latin typeface="Book Antiqua" panose="02040602050305030304" pitchFamily="18" charset="0"/>
              </a:rPr>
              <a:t>There’s no incentive for any group to steal the body.</a:t>
            </a:r>
          </a:p>
          <a:p>
            <a:pPr marL="0" indent="0">
              <a:buNone/>
            </a:pPr>
            <a:r>
              <a:rPr lang="zh-CN" altLang="en-US" sz="3200" b="1" i="1" dirty="0">
                <a:solidFill>
                  <a:schemeClr val="bg1"/>
                </a:solidFill>
                <a:latin typeface="Book Antiqua" panose="02040602050305030304" pitchFamily="18" charset="0"/>
              </a:rPr>
              <a:t>任何团体都没</a:t>
            </a:r>
            <a:r>
              <a:rPr lang="zh-CN" altLang="en-US" sz="3200" b="1" i="1" dirty="0" smtClean="0">
                <a:solidFill>
                  <a:schemeClr val="bg1"/>
                </a:solidFill>
                <a:latin typeface="Book Antiqua" panose="02040602050305030304" pitchFamily="18" charset="0"/>
              </a:rPr>
              <a:t>有去</a:t>
            </a:r>
            <a:r>
              <a:rPr lang="zh-CN" altLang="en-US" sz="3200" b="1" i="1" dirty="0">
                <a:solidFill>
                  <a:schemeClr val="bg1"/>
                </a:solidFill>
                <a:latin typeface="Book Antiqua" panose="02040602050305030304" pitchFamily="18" charset="0"/>
              </a:rPr>
              <a:t>偷尸</a:t>
            </a:r>
            <a:r>
              <a:rPr lang="zh-CN" altLang="en-US" sz="3200" b="1" i="1" dirty="0" smtClean="0">
                <a:solidFill>
                  <a:schemeClr val="bg1"/>
                </a:solidFill>
                <a:latin typeface="Book Antiqua" panose="02040602050305030304" pitchFamily="18" charset="0"/>
              </a:rPr>
              <a:t>体的动</a:t>
            </a:r>
            <a:r>
              <a:rPr lang="zh-CN" altLang="en-US" sz="3200" b="1" i="1" dirty="0">
                <a:solidFill>
                  <a:schemeClr val="bg1"/>
                </a:solidFill>
                <a:latin typeface="Book Antiqua" panose="02040602050305030304" pitchFamily="18" charset="0"/>
              </a:rPr>
              <a:t>机</a:t>
            </a:r>
            <a:r>
              <a:rPr lang="en-US" sz="3200" b="1" i="1" dirty="0" smtClean="0">
                <a:solidFill>
                  <a:schemeClr val="bg1"/>
                </a:solidFill>
                <a:latin typeface="Book Antiqua" panose="02040602050305030304" pitchFamily="18" charset="0"/>
              </a:rPr>
              <a:t>.</a:t>
            </a:r>
            <a:endParaRPr lang="en-US" sz="3200" b="1" i="1" dirty="0">
              <a:solidFill>
                <a:schemeClr val="bg1"/>
              </a:solidFill>
              <a:latin typeface="Book Antiqua" panose="02040602050305030304" pitchFamily="18" charset="0"/>
            </a:endParaRPr>
          </a:p>
          <a:p>
            <a:pPr>
              <a:buFontTx/>
              <a:buChar char="-"/>
            </a:pPr>
            <a:r>
              <a:rPr lang="en-US" sz="3200" u="sng" dirty="0">
                <a:solidFill>
                  <a:schemeClr val="bg1"/>
                </a:solidFill>
                <a:latin typeface="Book Antiqua" panose="02040602050305030304" pitchFamily="18" charset="0"/>
              </a:rPr>
              <a:t>The Romans</a:t>
            </a:r>
            <a:r>
              <a:rPr lang="en-US" sz="3200" dirty="0">
                <a:solidFill>
                  <a:schemeClr val="bg1"/>
                </a:solidFill>
                <a:latin typeface="Book Antiqua" panose="02040602050305030304" pitchFamily="18" charset="0"/>
              </a:rPr>
              <a:t>: Don’t want to encourage uprising </a:t>
            </a:r>
            <a:r>
              <a:rPr lang="zh-CN" altLang="en-US" sz="3200" u="sng" dirty="0">
                <a:solidFill>
                  <a:schemeClr val="bg1"/>
                </a:solidFill>
                <a:latin typeface="Book Antiqua" panose="02040602050305030304" pitchFamily="18" charset="0"/>
              </a:rPr>
              <a:t>罗马人：不想鼓</a:t>
            </a:r>
            <a:r>
              <a:rPr lang="zh-CN" altLang="en-US" sz="3200" u="sng" dirty="0" smtClean="0">
                <a:solidFill>
                  <a:schemeClr val="bg1"/>
                </a:solidFill>
                <a:latin typeface="Book Antiqua" panose="02040602050305030304" pitchFamily="18" charset="0"/>
              </a:rPr>
              <a:t>励反叛暴</a:t>
            </a:r>
            <a:r>
              <a:rPr lang="zh-CN" altLang="en-US" sz="3200" u="sng" dirty="0">
                <a:solidFill>
                  <a:schemeClr val="bg1"/>
                </a:solidFill>
                <a:latin typeface="Book Antiqua" panose="02040602050305030304" pitchFamily="18" charset="0"/>
              </a:rPr>
              <a:t>动</a:t>
            </a:r>
            <a:endParaRPr lang="en-US" altLang="zh-CN" sz="3200" u="sng" dirty="0">
              <a:solidFill>
                <a:schemeClr val="bg1"/>
              </a:solidFill>
              <a:latin typeface="Book Antiqua" panose="02040602050305030304" pitchFamily="18" charset="0"/>
            </a:endParaRPr>
          </a:p>
          <a:p>
            <a:pPr>
              <a:buFontTx/>
              <a:buChar char="-"/>
            </a:pPr>
            <a:endParaRPr lang="en-US" sz="3200" dirty="0">
              <a:solidFill>
                <a:schemeClr val="bg1"/>
              </a:solidFill>
              <a:latin typeface="Book Antiqua" panose="02040602050305030304" pitchFamily="18" charset="0"/>
            </a:endParaRPr>
          </a:p>
          <a:p>
            <a:pPr>
              <a:buFontTx/>
              <a:buChar char="-"/>
            </a:pPr>
            <a:r>
              <a:rPr lang="en-US" sz="3200" u="sng" dirty="0">
                <a:solidFill>
                  <a:schemeClr val="bg1"/>
                </a:solidFill>
                <a:latin typeface="Book Antiqua" panose="02040602050305030304" pitchFamily="18" charset="0"/>
              </a:rPr>
              <a:t>The Jews</a:t>
            </a:r>
            <a:r>
              <a:rPr lang="en-US" sz="3200" dirty="0">
                <a:solidFill>
                  <a:schemeClr val="bg1"/>
                </a:solidFill>
                <a:latin typeface="Book Antiqua" panose="02040602050305030304" pitchFamily="18" charset="0"/>
              </a:rPr>
              <a:t>: Don’t want to encourage belief in a risen “false Messiah” </a:t>
            </a:r>
            <a:r>
              <a:rPr lang="zh-CN" altLang="en-US" sz="3200" u="sng" dirty="0">
                <a:solidFill>
                  <a:schemeClr val="bg1"/>
                </a:solidFill>
                <a:latin typeface="Book Antiqua" panose="02040602050305030304" pitchFamily="18" charset="0"/>
              </a:rPr>
              <a:t>犹太人：不想鼓励人们相信复活的“假弥赛亚”</a:t>
            </a:r>
            <a:endParaRPr lang="en-US" altLang="zh-CN" sz="3200" u="sng" dirty="0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3449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Amazon.com : Leowefowa 10x8ft Resurrection of Jesus Backdrop Sunrise Jesus  Tomb Remote Holy Light Vinyl Easter Background Rebirth of Jesus Bible Story  Church Sanctuary Decor Christian Backdrop Church Mural : Electronics">
            <a:extLst>
              <a:ext uri="{FF2B5EF4-FFF2-40B4-BE49-F238E27FC236}">
                <a16:creationId xmlns:a16="http://schemas.microsoft.com/office/drawing/2014/main" id="{06414D30-9A28-F7DC-4297-C52244035E3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11" b="8711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3009CC8-83D3-3ABC-181E-B1534E329F2C}"/>
              </a:ext>
            </a:extLst>
          </p:cNvPr>
          <p:cNvSpPr/>
          <p:nvPr/>
        </p:nvSpPr>
        <p:spPr>
          <a:xfrm>
            <a:off x="490855" y="394017"/>
            <a:ext cx="11210290" cy="6069965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09C08B0-E695-A429-2C61-514BF38475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u="sng" kern="100" dirty="0">
                <a:solidFill>
                  <a:schemeClr val="bg1"/>
                </a:solidFill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“Was the Tomb </a:t>
            </a:r>
            <a:r>
              <a:rPr lang="en-US" sz="4000" b="1" u="sng" kern="100" dirty="0">
                <a:solidFill>
                  <a:schemeClr val="bg1"/>
                </a:solidFill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en-US" sz="4000" b="1" u="sng" kern="100" dirty="0">
                <a:solidFill>
                  <a:schemeClr val="bg1"/>
                </a:solidFill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mpty?” </a:t>
            </a:r>
            <a:r>
              <a:rPr lang="zh-CN" altLang="en-US" sz="4000" b="1" u="sng" kern="100" dirty="0">
                <a:solidFill>
                  <a:schemeClr val="bg1"/>
                </a:solidFill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“坟墓是空的吗</a:t>
            </a:r>
            <a:r>
              <a:rPr lang="en-US" altLang="zh-CN" sz="4000" b="1" u="sng" kern="100" dirty="0">
                <a:solidFill>
                  <a:schemeClr val="bg1"/>
                </a:solidFill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?”</a:t>
            </a:r>
            <a:endParaRPr lang="en-US" sz="8000" b="1" u="sng" dirty="0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787C11-A55C-1DF2-0251-39E3CCDFEA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200" b="1" i="1" dirty="0">
                <a:solidFill>
                  <a:schemeClr val="bg1"/>
                </a:solidFill>
                <a:latin typeface="Book Antiqua" panose="02040602050305030304" pitchFamily="18" charset="0"/>
              </a:rPr>
              <a:t>There’s no incentive for any group to steal the body.</a:t>
            </a:r>
          </a:p>
          <a:p>
            <a:pPr marL="0" indent="0">
              <a:buNone/>
            </a:pPr>
            <a:r>
              <a:rPr lang="zh-CN" altLang="en-US" sz="3200" b="1" i="1" dirty="0">
                <a:solidFill>
                  <a:schemeClr val="bg1"/>
                </a:solidFill>
                <a:latin typeface="Book Antiqua" panose="02040602050305030304" pitchFamily="18" charset="0"/>
              </a:rPr>
              <a:t>任何团体都没</a:t>
            </a:r>
            <a:r>
              <a:rPr lang="zh-CN" altLang="en-US" sz="3200" b="1" i="1" dirty="0" smtClean="0">
                <a:solidFill>
                  <a:schemeClr val="bg1"/>
                </a:solidFill>
                <a:latin typeface="Book Antiqua" panose="02040602050305030304" pitchFamily="18" charset="0"/>
              </a:rPr>
              <a:t>有去</a:t>
            </a:r>
            <a:r>
              <a:rPr lang="zh-CN" altLang="en-US" sz="3200" b="1" i="1" dirty="0">
                <a:solidFill>
                  <a:schemeClr val="bg1"/>
                </a:solidFill>
                <a:latin typeface="Book Antiqua" panose="02040602050305030304" pitchFamily="18" charset="0"/>
              </a:rPr>
              <a:t>偷尸</a:t>
            </a:r>
            <a:r>
              <a:rPr lang="zh-CN" altLang="en-US" sz="3200" b="1" i="1" dirty="0" smtClean="0">
                <a:solidFill>
                  <a:schemeClr val="bg1"/>
                </a:solidFill>
                <a:latin typeface="Book Antiqua" panose="02040602050305030304" pitchFamily="18" charset="0"/>
              </a:rPr>
              <a:t>体的动</a:t>
            </a:r>
            <a:r>
              <a:rPr lang="zh-CN" altLang="en-US" sz="3200" b="1" i="1" dirty="0">
                <a:solidFill>
                  <a:schemeClr val="bg1"/>
                </a:solidFill>
                <a:latin typeface="Book Antiqua" panose="02040602050305030304" pitchFamily="18" charset="0"/>
              </a:rPr>
              <a:t>机</a:t>
            </a:r>
            <a:r>
              <a:rPr lang="en-US" sz="3200" b="1" i="1" dirty="0" smtClean="0">
                <a:solidFill>
                  <a:schemeClr val="bg1"/>
                </a:solidFill>
                <a:latin typeface="Book Antiqua" panose="02040602050305030304" pitchFamily="18" charset="0"/>
              </a:rPr>
              <a:t>.</a:t>
            </a:r>
            <a:endParaRPr lang="en-US" sz="3200" dirty="0">
              <a:solidFill>
                <a:schemeClr val="bg1"/>
              </a:solidFill>
              <a:latin typeface="Book Antiqua" panose="02040602050305030304" pitchFamily="18" charset="0"/>
            </a:endParaRPr>
          </a:p>
          <a:p>
            <a:pPr>
              <a:buFontTx/>
              <a:buChar char="-"/>
            </a:pPr>
            <a:r>
              <a:rPr lang="en-US" sz="3200" u="sng" dirty="0">
                <a:solidFill>
                  <a:schemeClr val="bg1"/>
                </a:solidFill>
                <a:latin typeface="Book Antiqua" panose="02040602050305030304" pitchFamily="18" charset="0"/>
              </a:rPr>
              <a:t>The Followers of Jesus</a:t>
            </a:r>
            <a:r>
              <a:rPr lang="en-US" sz="3200" dirty="0">
                <a:solidFill>
                  <a:schemeClr val="bg1"/>
                </a:solidFill>
                <a:latin typeface="Book Antiqua" panose="02040602050305030304" pitchFamily="18" charset="0"/>
              </a:rPr>
              <a:t>: Why suffer and die for something they KNEW was a lie? </a:t>
            </a:r>
            <a:r>
              <a:rPr lang="zh-CN" altLang="en-US" sz="3200" u="sng" dirty="0">
                <a:solidFill>
                  <a:schemeClr val="bg1"/>
                </a:solidFill>
                <a:latin typeface="Book Antiqua" panose="02040602050305030304" pitchFamily="18" charset="0"/>
              </a:rPr>
              <a:t>耶稣的门徒：为什么要为他们明知是谎言的事情而受苦和死亡？</a:t>
            </a:r>
            <a:endParaRPr lang="en-US" altLang="zh-CN" sz="3200" u="sng" dirty="0">
              <a:solidFill>
                <a:schemeClr val="bg1"/>
              </a:solidFill>
              <a:latin typeface="Book Antiqua" panose="02040602050305030304" pitchFamily="18" charset="0"/>
            </a:endParaRPr>
          </a:p>
          <a:p>
            <a:pPr marL="0" indent="0">
              <a:buNone/>
            </a:pPr>
            <a:endParaRPr lang="en-US" sz="3200" dirty="0">
              <a:solidFill>
                <a:schemeClr val="bg1"/>
              </a:solidFill>
              <a:latin typeface="Book Antiqua" panose="02040602050305030304" pitchFamily="18" charset="0"/>
            </a:endParaRPr>
          </a:p>
          <a:p>
            <a:pPr marL="0" indent="0">
              <a:buNone/>
            </a:pPr>
            <a:r>
              <a:rPr lang="en-US" b="1" dirty="0">
                <a:solidFill>
                  <a:schemeClr val="bg1"/>
                </a:solidFill>
                <a:latin typeface="Book Antiqua" panose="02040602050305030304" pitchFamily="18" charset="0"/>
              </a:rPr>
              <a:t>There is no plausible explanation for an empty tomb besides the fact of the resurrection. </a:t>
            </a:r>
            <a:r>
              <a:rPr lang="zh-CN" altLang="en-US" b="1" dirty="0">
                <a:solidFill>
                  <a:schemeClr val="bg1"/>
                </a:solidFill>
                <a:latin typeface="Book Antiqua" panose="02040602050305030304" pitchFamily="18" charset="0"/>
              </a:rPr>
              <a:t>除了复活的事实之外，没有对空墓的合理解释</a:t>
            </a:r>
            <a:endParaRPr lang="en-US" b="1" dirty="0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7055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Amazon.com : Leowefowa 10x8ft Resurrection of Jesus Backdrop Sunrise Jesus  Tomb Remote Holy Light Vinyl Easter Background Rebirth of Jesus Bible Story  Church Sanctuary Decor Christian Backdrop Church Mural : Electronics">
            <a:extLst>
              <a:ext uri="{FF2B5EF4-FFF2-40B4-BE49-F238E27FC236}">
                <a16:creationId xmlns:a16="http://schemas.microsoft.com/office/drawing/2014/main" id="{06414D30-9A28-F7DC-4297-C52244035E3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11" b="8711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3009CC8-83D3-3ABC-181E-B1534E329F2C}"/>
              </a:ext>
            </a:extLst>
          </p:cNvPr>
          <p:cNvSpPr/>
          <p:nvPr/>
        </p:nvSpPr>
        <p:spPr>
          <a:xfrm>
            <a:off x="490855" y="394017"/>
            <a:ext cx="11210290" cy="6069965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09C08B0-E695-A429-2C61-514BF38475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u="sng" kern="100" dirty="0">
                <a:solidFill>
                  <a:schemeClr val="bg1"/>
                </a:solidFill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Three Universally Accepted FACTS</a:t>
            </a:r>
            <a:endParaRPr lang="en-US" sz="8000" b="1" u="sng" dirty="0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787C11-A55C-1DF2-0251-39E3CCDFEA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kern="100" dirty="0">
                <a:solidFill>
                  <a:schemeClr val="bg1"/>
                </a:solidFill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1) The tomb was discovered empty. </a:t>
            </a:r>
            <a:r>
              <a:rPr lang="zh-CN" altLang="en-US" kern="100" dirty="0">
                <a:solidFill>
                  <a:schemeClr val="bg1"/>
                </a:solidFill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坟墓被发现是空的</a:t>
            </a:r>
            <a:endParaRPr lang="en-US" kern="100" dirty="0">
              <a:solidFill>
                <a:schemeClr val="bg1"/>
              </a:solidFill>
              <a:latin typeface="Book Antiqua" panose="020406020503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800" kern="100" dirty="0">
              <a:solidFill>
                <a:schemeClr val="bg1"/>
              </a:solidFill>
              <a:effectLst/>
              <a:latin typeface="Book Antiqua" panose="020406020503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kern="100" dirty="0">
                <a:solidFill>
                  <a:schemeClr val="bg1"/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2) </a:t>
            </a:r>
            <a:r>
              <a:rPr lang="en-US" b="1" kern="100" dirty="0">
                <a:solidFill>
                  <a:srgbClr val="FFFF00"/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Jesus’ disciples had real experiences with one whom they believed was the risen Christ. </a:t>
            </a:r>
            <a:r>
              <a:rPr lang="zh-CN" altLang="en-US" b="1" kern="100" dirty="0">
                <a:solidFill>
                  <a:srgbClr val="FFFF00"/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耶稣的门徒</a:t>
            </a:r>
            <a:r>
              <a:rPr lang="zh-CN" altLang="en-US" b="1" kern="100" dirty="0" smtClean="0">
                <a:solidFill>
                  <a:srgbClr val="FFFF00"/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与他</a:t>
            </a:r>
            <a:r>
              <a:rPr lang="zh-CN" altLang="en-US" b="1" kern="100" dirty="0">
                <a:solidFill>
                  <a:srgbClr val="FFFF00"/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们相信是复活的基督有真实的经历</a:t>
            </a:r>
            <a:endParaRPr lang="en-US" b="1" kern="100" dirty="0">
              <a:solidFill>
                <a:srgbClr val="FFFF00"/>
              </a:solidFill>
              <a:latin typeface="Book Antiqua" panose="0204060205030503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kern="100" dirty="0">
              <a:solidFill>
                <a:schemeClr val="bg1"/>
              </a:solidFill>
              <a:latin typeface="Book Antiqua" panose="0204060205030503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kern="100" dirty="0">
                <a:solidFill>
                  <a:schemeClr val="bg1"/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3) The church grew from the disciples’ resurrection-centered preaching beginning in Jerusalem. </a:t>
            </a:r>
            <a:r>
              <a:rPr lang="zh-CN" altLang="en-US" kern="100" dirty="0">
                <a:solidFill>
                  <a:schemeClr val="bg1"/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教</a:t>
            </a:r>
            <a:r>
              <a:rPr lang="zh-CN" altLang="en-US" kern="100" dirty="0" smtClean="0">
                <a:solidFill>
                  <a:schemeClr val="bg1"/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会因门</a:t>
            </a:r>
            <a:r>
              <a:rPr lang="zh-CN" altLang="en-US" kern="100" dirty="0">
                <a:solidFill>
                  <a:schemeClr val="bg1"/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徒在耶路撒冷开始的以复活为中心</a:t>
            </a:r>
            <a:r>
              <a:rPr lang="zh-CN" altLang="en-US" kern="100" dirty="0" smtClean="0">
                <a:solidFill>
                  <a:schemeClr val="bg1"/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的传讲而</a:t>
            </a:r>
            <a:r>
              <a:rPr lang="zh-CN" altLang="en-US" kern="100" dirty="0">
                <a:solidFill>
                  <a:schemeClr val="bg1"/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开</a:t>
            </a:r>
            <a:r>
              <a:rPr lang="zh-CN" altLang="en-US" kern="100" dirty="0" smtClean="0">
                <a:solidFill>
                  <a:schemeClr val="bg1"/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始发展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9440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Amazon.com : Leowefowa 10x8ft Resurrection of Jesus Backdrop Sunrise Jesus  Tomb Remote Holy Light Vinyl Easter Background Rebirth of Jesus Bible Story  Church Sanctuary Decor Christian Backdrop Church Mural : Electronics">
            <a:extLst>
              <a:ext uri="{FF2B5EF4-FFF2-40B4-BE49-F238E27FC236}">
                <a16:creationId xmlns:a16="http://schemas.microsoft.com/office/drawing/2014/main" id="{06414D30-9A28-F7DC-4297-C52244035E3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11" b="8711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3009CC8-83D3-3ABC-181E-B1534E329F2C}"/>
              </a:ext>
            </a:extLst>
          </p:cNvPr>
          <p:cNvSpPr/>
          <p:nvPr/>
        </p:nvSpPr>
        <p:spPr>
          <a:xfrm>
            <a:off x="490855" y="394017"/>
            <a:ext cx="11210290" cy="6069965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09C08B0-E695-A429-2C61-514BF38475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u="sng" kern="100" dirty="0">
                <a:solidFill>
                  <a:schemeClr val="bg1"/>
                </a:solidFill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“Did Jesus Really Appear to the Disciples?” </a:t>
            </a:r>
            <a:r>
              <a:rPr lang="zh-CN" altLang="en-US" sz="4000" b="1" u="sng" kern="100" dirty="0">
                <a:solidFill>
                  <a:schemeClr val="bg1"/>
                </a:solidFill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“耶稣真的向门徒显现吗</a:t>
            </a:r>
            <a:r>
              <a:rPr lang="en-US" altLang="zh-CN" sz="4000" b="1" u="sng" kern="100" dirty="0">
                <a:solidFill>
                  <a:schemeClr val="bg1"/>
                </a:solidFill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?”</a:t>
            </a:r>
            <a:endParaRPr lang="en-US" sz="8000" b="1" u="sng" dirty="0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787C11-A55C-1DF2-0251-39E3CCDFEA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kern="100" dirty="0">
                <a:solidFill>
                  <a:srgbClr val="FFFF00"/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The Objection: </a:t>
            </a:r>
            <a:r>
              <a:rPr lang="en-US" sz="3200" b="1" i="1" kern="100" dirty="0">
                <a:solidFill>
                  <a:srgbClr val="FFFF00"/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“What if the disciples were just lying about seeing Jesus?” </a:t>
            </a:r>
            <a:r>
              <a:rPr lang="zh-CN" altLang="en-US" sz="3200" b="1" kern="100" dirty="0">
                <a:solidFill>
                  <a:srgbClr val="FFFF00"/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异议：“如果门徒只是谎称见到耶稣呢？”</a:t>
            </a:r>
            <a:endParaRPr lang="en-US" sz="3200" b="1" i="1" kern="100" dirty="0">
              <a:solidFill>
                <a:srgbClr val="FFFF00"/>
              </a:solidFill>
              <a:latin typeface="Book Antiqua" panose="02040602050305030304" pitchFamily="18" charset="0"/>
              <a:cs typeface="Times New Roman" panose="02020603050405020304" pitchFamily="18" charset="0"/>
            </a:endParaRPr>
          </a:p>
          <a:p>
            <a:pPr lvl="1">
              <a:buFontTx/>
              <a:buChar char="-"/>
            </a:pPr>
            <a:r>
              <a:rPr lang="en-US" sz="2800" kern="100" dirty="0">
                <a:solidFill>
                  <a:schemeClr val="bg1"/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There’s no incentive to lie if they were being persecuted and killed for what they knew was a lie. </a:t>
            </a:r>
            <a:r>
              <a:rPr lang="zh-CN" altLang="en-US" sz="2800" kern="100" dirty="0">
                <a:solidFill>
                  <a:schemeClr val="bg1"/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如果他们为了谎言而受到迫害和杀害，就没有撒谎的动机。</a:t>
            </a:r>
            <a:endParaRPr lang="en-US" sz="2800" kern="100" dirty="0">
              <a:solidFill>
                <a:schemeClr val="bg1"/>
              </a:solidFill>
              <a:latin typeface="Book Antiqua" panose="0204060205030503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3200" b="1" kern="100" dirty="0">
                <a:solidFill>
                  <a:schemeClr val="bg1"/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“What if the disciples were just hallucinating?”</a:t>
            </a:r>
          </a:p>
          <a:p>
            <a:pPr marL="0" indent="0">
              <a:buNone/>
            </a:pPr>
            <a:r>
              <a:rPr lang="en-US" sz="3200" b="1" kern="100" dirty="0">
                <a:solidFill>
                  <a:schemeClr val="bg1"/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“</a:t>
            </a:r>
            <a:r>
              <a:rPr lang="zh-CN" altLang="en-US" sz="3200" b="1" kern="100" dirty="0">
                <a:solidFill>
                  <a:schemeClr val="bg1"/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如果门徒只是产生幻</a:t>
            </a:r>
            <a:r>
              <a:rPr lang="zh-CN" altLang="en-US" sz="3200" b="1" kern="100" dirty="0" smtClean="0">
                <a:solidFill>
                  <a:schemeClr val="bg1"/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觉</a:t>
            </a:r>
            <a:r>
              <a:rPr lang="zh-CN" altLang="en-US" sz="3200" b="1" kern="100" dirty="0">
                <a:solidFill>
                  <a:schemeClr val="bg1"/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呢</a:t>
            </a:r>
            <a:r>
              <a:rPr lang="en-US" sz="3200" b="1" kern="100" dirty="0" smtClean="0">
                <a:solidFill>
                  <a:schemeClr val="bg1"/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?”</a:t>
            </a:r>
            <a:endParaRPr lang="en-US" sz="3200" dirty="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r>
              <a:rPr lang="en-US" sz="2800" kern="100" dirty="0">
                <a:solidFill>
                  <a:schemeClr val="bg1"/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Hallucinations aren’t group experiences. </a:t>
            </a:r>
            <a:r>
              <a:rPr lang="zh-CN" altLang="en-US" sz="2800" kern="100" dirty="0">
                <a:solidFill>
                  <a:schemeClr val="bg1"/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幻觉不是集体经历</a:t>
            </a:r>
            <a:endParaRPr lang="en-US" sz="2800" kern="100" dirty="0">
              <a:solidFill>
                <a:schemeClr val="bg1"/>
              </a:solidFill>
              <a:latin typeface="Book Antiqua" panose="0204060205030503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3200" kern="100" dirty="0">
              <a:solidFill>
                <a:schemeClr val="bg1"/>
              </a:solidFill>
              <a:latin typeface="Book Antiqua" panose="0204060205030503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1713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Amazon.com : Leowefowa 10x8ft Resurrection of Jesus Backdrop Sunrise Jesus  Tomb Remote Holy Light Vinyl Easter Background Rebirth of Jesus Bible Story  Church Sanctuary Decor Christian Backdrop Church Mural : Electronics">
            <a:extLst>
              <a:ext uri="{FF2B5EF4-FFF2-40B4-BE49-F238E27FC236}">
                <a16:creationId xmlns:a16="http://schemas.microsoft.com/office/drawing/2014/main" id="{06414D30-9A28-F7DC-4297-C52244035E3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11" b="8711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3009CC8-83D3-3ABC-181E-B1534E329F2C}"/>
              </a:ext>
            </a:extLst>
          </p:cNvPr>
          <p:cNvSpPr/>
          <p:nvPr/>
        </p:nvSpPr>
        <p:spPr>
          <a:xfrm>
            <a:off x="490855" y="394017"/>
            <a:ext cx="11210290" cy="6069965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09C08B0-E695-A429-2C61-514BF38475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u="sng" kern="100" dirty="0">
                <a:solidFill>
                  <a:schemeClr val="bg1"/>
                </a:solidFill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Three Universally Accepted FACTS</a:t>
            </a:r>
            <a:endParaRPr lang="en-US" sz="8000" b="1" u="sng" dirty="0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787C11-A55C-1DF2-0251-39E3CCDFEA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kern="100" dirty="0">
                <a:solidFill>
                  <a:schemeClr val="bg1"/>
                </a:solidFill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1) The tomb was discovered empty. </a:t>
            </a:r>
            <a:r>
              <a:rPr lang="zh-CN" altLang="en-US" kern="100" dirty="0">
                <a:solidFill>
                  <a:schemeClr val="bg1"/>
                </a:solidFill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坟墓被发现是空的</a:t>
            </a:r>
            <a:endParaRPr lang="en-US" kern="100" dirty="0">
              <a:solidFill>
                <a:schemeClr val="bg1"/>
              </a:solidFill>
              <a:latin typeface="Book Antiqua" panose="020406020503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800" kern="100" dirty="0">
              <a:solidFill>
                <a:schemeClr val="bg1"/>
              </a:solidFill>
              <a:effectLst/>
              <a:latin typeface="Book Antiqua" panose="020406020503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kern="100" dirty="0">
                <a:solidFill>
                  <a:schemeClr val="bg1"/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2) Jesus’ disciples had real experiences with one whom they believed was the risen Christ. </a:t>
            </a:r>
            <a:r>
              <a:rPr lang="zh-CN" altLang="en-US" kern="100" dirty="0">
                <a:solidFill>
                  <a:schemeClr val="bg1"/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耶稣的门徒与一位他们相信是复活的基督有真实的经历</a:t>
            </a:r>
            <a:endParaRPr lang="en-US" kern="100" dirty="0">
              <a:solidFill>
                <a:schemeClr val="bg1"/>
              </a:solidFill>
              <a:latin typeface="Book Antiqua" panose="0204060205030503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kern="100" dirty="0">
              <a:solidFill>
                <a:schemeClr val="bg1"/>
              </a:solidFill>
              <a:latin typeface="Book Antiqua" panose="0204060205030503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kern="100" dirty="0">
                <a:solidFill>
                  <a:schemeClr val="bg1"/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3) </a:t>
            </a:r>
            <a:r>
              <a:rPr lang="en-US" b="1" kern="100" dirty="0">
                <a:solidFill>
                  <a:srgbClr val="FFFF00"/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The church grew from the disciples’ resurrection-centered preaching beginning in Jerusalem. </a:t>
            </a:r>
            <a:r>
              <a:rPr lang="zh-CN" altLang="en-US" b="1" kern="100" dirty="0">
                <a:solidFill>
                  <a:srgbClr val="FFFF00"/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教</a:t>
            </a:r>
            <a:r>
              <a:rPr lang="zh-CN" altLang="en-US" b="1" kern="100" dirty="0" smtClean="0">
                <a:solidFill>
                  <a:srgbClr val="FFFF00"/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会因门</a:t>
            </a:r>
            <a:r>
              <a:rPr lang="zh-CN" altLang="en-US" b="1" kern="100" dirty="0">
                <a:solidFill>
                  <a:srgbClr val="FFFF00"/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徒在耶路撒冷开始的以复活为中心的传讲而开始发展</a:t>
            </a:r>
            <a:endParaRPr lang="en-US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3628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Amazon.com : Leowefowa 10x8ft Resurrection of Jesus Backdrop Sunrise Jesus  Tomb Remote Holy Light Vinyl Easter Background Rebirth of Jesus Bible Story  Church Sanctuary Decor Christian Backdrop Church Mural : Electronics">
            <a:extLst>
              <a:ext uri="{FF2B5EF4-FFF2-40B4-BE49-F238E27FC236}">
                <a16:creationId xmlns:a16="http://schemas.microsoft.com/office/drawing/2014/main" id="{06414D30-9A28-F7DC-4297-C52244035E3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11" b="8711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3009CC8-83D3-3ABC-181E-B1534E329F2C}"/>
              </a:ext>
            </a:extLst>
          </p:cNvPr>
          <p:cNvSpPr/>
          <p:nvPr/>
        </p:nvSpPr>
        <p:spPr>
          <a:xfrm>
            <a:off x="490855" y="394017"/>
            <a:ext cx="11210290" cy="6069965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09C08B0-E695-A429-2C61-514BF38475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u="sng" dirty="0">
                <a:solidFill>
                  <a:schemeClr val="bg1"/>
                </a:solidFill>
                <a:latin typeface="Book Antiqua" panose="02040602050305030304" pitchFamily="18" charset="0"/>
              </a:rPr>
              <a:t>“Did the story just arise from Jewish myths?”</a:t>
            </a:r>
            <a:r>
              <a:rPr lang="en-US" sz="3200" b="1" u="sng" dirty="0">
                <a:solidFill>
                  <a:schemeClr val="bg1"/>
                </a:solidFill>
                <a:latin typeface="Book Antiqua" panose="02040602050305030304" pitchFamily="18" charset="0"/>
              </a:rPr>
              <a:t/>
            </a:r>
            <a:br>
              <a:rPr lang="en-US" sz="3200" b="1" u="sng" dirty="0">
                <a:solidFill>
                  <a:schemeClr val="bg1"/>
                </a:solidFill>
                <a:latin typeface="Book Antiqua" panose="02040602050305030304" pitchFamily="18" charset="0"/>
              </a:rPr>
            </a:br>
            <a:r>
              <a:rPr lang="en-US" sz="3200" b="1" u="sng" dirty="0">
                <a:solidFill>
                  <a:schemeClr val="bg1"/>
                </a:solidFill>
                <a:latin typeface="Book Antiqua" panose="02040602050305030304" pitchFamily="18" charset="0"/>
              </a:rPr>
              <a:t>“</a:t>
            </a:r>
            <a:r>
              <a:rPr lang="zh-CN" altLang="en-US" sz="3200" b="1" u="sng" dirty="0">
                <a:solidFill>
                  <a:schemeClr val="bg1"/>
                </a:solidFill>
                <a:latin typeface="Book Antiqua" panose="02040602050305030304" pitchFamily="18" charset="0"/>
              </a:rPr>
              <a:t>这个故事是否只是源于犹太传说</a:t>
            </a:r>
            <a:r>
              <a:rPr lang="en-US" sz="3200" b="1" u="sng" dirty="0">
                <a:solidFill>
                  <a:schemeClr val="bg1"/>
                </a:solidFill>
                <a:latin typeface="Book Antiqua" panose="02040602050305030304" pitchFamily="18" charset="0"/>
              </a:rPr>
              <a:t>?”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787C11-A55C-1DF2-0251-39E3CCDFEA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3200" b="1" kern="100" dirty="0">
                <a:solidFill>
                  <a:srgbClr val="FFFF00"/>
                </a:solidFill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Objection: </a:t>
            </a:r>
            <a:r>
              <a:rPr lang="en-US" sz="3200" b="1" i="1" kern="100" dirty="0">
                <a:solidFill>
                  <a:srgbClr val="FFFF00"/>
                </a:solidFill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“Jesus’ followers just created a new religion like many others did throughout history.”</a:t>
            </a:r>
          </a:p>
          <a:p>
            <a:pPr marL="0" indent="0">
              <a:buNone/>
            </a:pPr>
            <a:r>
              <a:rPr lang="zh-CN" altLang="en-US" sz="3200" b="1" kern="100" dirty="0">
                <a:solidFill>
                  <a:srgbClr val="FFFF00"/>
                </a:solidFill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异议：“耶稣的门徒只是创立了一种新的宗教，就像历史上许多其他人所做的那样。”</a:t>
            </a:r>
            <a:endParaRPr lang="en-US" sz="3200" b="1" i="1" kern="100" dirty="0">
              <a:solidFill>
                <a:srgbClr val="FFFF00"/>
              </a:solidFill>
              <a:effectLst/>
              <a:latin typeface="Book Antiqua" panose="020406020503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en-US" sz="3200" kern="100" dirty="0">
                <a:solidFill>
                  <a:schemeClr val="bg1"/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No Jewish concept of ONE man being resurrected in the middle of history.</a:t>
            </a:r>
          </a:p>
          <a:p>
            <a:pPr marL="0" indent="0">
              <a:buNone/>
            </a:pPr>
            <a:r>
              <a:rPr lang="zh-CN" altLang="en-US" sz="3200" kern="100" dirty="0">
                <a:solidFill>
                  <a:schemeClr val="bg1"/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犹太人没有一个人在历史上复活的概念</a:t>
            </a:r>
            <a:endParaRPr lang="en-US" altLang="zh-CN" sz="3200" kern="100" dirty="0">
              <a:solidFill>
                <a:schemeClr val="bg1"/>
              </a:solidFill>
              <a:latin typeface="Book Antiqua" panose="0204060205030503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endParaRPr lang="en-US" sz="3200" kern="100" dirty="0">
              <a:solidFill>
                <a:schemeClr val="bg1"/>
              </a:solidFill>
              <a:latin typeface="Book Antiqua" panose="0204060205030503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en-US" sz="3200" kern="100" dirty="0">
                <a:solidFill>
                  <a:schemeClr val="bg1"/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Worshiping a man as God is unthinkable for Jews.</a:t>
            </a:r>
          </a:p>
          <a:p>
            <a:pPr marL="0" indent="0">
              <a:buNone/>
            </a:pPr>
            <a:r>
              <a:rPr lang="zh-CN" altLang="en-US" sz="3200" kern="100" dirty="0" smtClean="0">
                <a:solidFill>
                  <a:schemeClr val="bg1"/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把一</a:t>
            </a:r>
            <a:r>
              <a:rPr lang="zh-CN" altLang="en-US" sz="3200" kern="100" dirty="0">
                <a:solidFill>
                  <a:schemeClr val="bg1"/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个人作为上</a:t>
            </a:r>
            <a:r>
              <a:rPr lang="zh-CN" altLang="en-US" sz="3200" kern="100" dirty="0" smtClean="0">
                <a:solidFill>
                  <a:schemeClr val="bg1"/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帝来崇</a:t>
            </a:r>
            <a:r>
              <a:rPr lang="zh-CN" altLang="en-US" sz="3200" kern="100" dirty="0">
                <a:solidFill>
                  <a:schemeClr val="bg1"/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拜对犹太人来说是不可想象的</a:t>
            </a:r>
            <a:endParaRPr lang="en-US" sz="3200" kern="100" dirty="0">
              <a:solidFill>
                <a:schemeClr val="bg1"/>
              </a:solidFill>
              <a:latin typeface="Book Antiqua" panose="0204060205030503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855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Amazon.com : Leowefowa 10x8ft Resurrection of Jesus Backdrop Sunrise Jesus  Tomb Remote Holy Light Vinyl Easter Background Rebirth of Jesus Bible Story  Church Sanctuary Decor Christian Backdrop Church Mural : Electronics">
            <a:extLst>
              <a:ext uri="{FF2B5EF4-FFF2-40B4-BE49-F238E27FC236}">
                <a16:creationId xmlns:a16="http://schemas.microsoft.com/office/drawing/2014/main" id="{06414D30-9A28-F7DC-4297-C52244035E3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11" b="8711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3009CC8-83D3-3ABC-181E-B1534E329F2C}"/>
              </a:ext>
            </a:extLst>
          </p:cNvPr>
          <p:cNvSpPr/>
          <p:nvPr/>
        </p:nvSpPr>
        <p:spPr>
          <a:xfrm>
            <a:off x="490855" y="394017"/>
            <a:ext cx="11210290" cy="6069965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09C08B0-E695-A429-2C61-514BF38475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u="sng" dirty="0">
                <a:solidFill>
                  <a:schemeClr val="bg1"/>
                </a:solidFill>
                <a:latin typeface="Book Antiqua" panose="02040602050305030304" pitchFamily="18" charset="0"/>
              </a:rPr>
              <a:t>“Did the story just arise from Jewish myths?”</a:t>
            </a:r>
            <a:r>
              <a:rPr lang="en-US" sz="3200" b="1" u="sng" dirty="0">
                <a:solidFill>
                  <a:schemeClr val="bg1"/>
                </a:solidFill>
                <a:latin typeface="Book Antiqua" panose="02040602050305030304" pitchFamily="18" charset="0"/>
              </a:rPr>
              <a:t/>
            </a:r>
            <a:br>
              <a:rPr lang="en-US" sz="3200" b="1" u="sng" dirty="0">
                <a:solidFill>
                  <a:schemeClr val="bg1"/>
                </a:solidFill>
                <a:latin typeface="Book Antiqua" panose="02040602050305030304" pitchFamily="18" charset="0"/>
              </a:rPr>
            </a:br>
            <a:r>
              <a:rPr lang="en-US" sz="3200" b="1" u="sng" dirty="0">
                <a:solidFill>
                  <a:schemeClr val="bg1"/>
                </a:solidFill>
                <a:latin typeface="Book Antiqua" panose="02040602050305030304" pitchFamily="18" charset="0"/>
              </a:rPr>
              <a:t>“</a:t>
            </a:r>
            <a:r>
              <a:rPr lang="zh-CN" altLang="en-US" sz="3200" b="1" u="sng" dirty="0">
                <a:solidFill>
                  <a:schemeClr val="bg1"/>
                </a:solidFill>
                <a:latin typeface="Book Antiqua" panose="02040602050305030304" pitchFamily="18" charset="0"/>
              </a:rPr>
              <a:t>这个故事是否只是源于犹太传说</a:t>
            </a:r>
            <a:r>
              <a:rPr lang="en-US" sz="3200" b="1" u="sng" dirty="0">
                <a:solidFill>
                  <a:schemeClr val="bg1"/>
                </a:solidFill>
                <a:latin typeface="Book Antiqua" panose="02040602050305030304" pitchFamily="18" charset="0"/>
              </a:rPr>
              <a:t>?”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787C11-A55C-1DF2-0251-39E3CCDFEA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sz="3200" kern="100" dirty="0">
              <a:solidFill>
                <a:schemeClr val="bg1"/>
              </a:solidFill>
              <a:latin typeface="Book Antiqua" panose="0204060205030503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3200" kern="100" dirty="0">
                <a:solidFill>
                  <a:schemeClr val="bg1"/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…unless Jesus’ resurrection proved his identity and his claims, and they couldn’t deny it.</a:t>
            </a:r>
          </a:p>
          <a:p>
            <a:pPr marL="0" indent="0">
              <a:buNone/>
            </a:pPr>
            <a:r>
              <a:rPr lang="en-US" sz="3200" kern="100" dirty="0">
                <a:solidFill>
                  <a:schemeClr val="bg1"/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…</a:t>
            </a:r>
            <a:r>
              <a:rPr lang="zh-CN" altLang="en-US" sz="3200" kern="100" dirty="0">
                <a:solidFill>
                  <a:schemeClr val="bg1"/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除非耶稣的复活证明了他的身份和他的主张，他们无法否认</a:t>
            </a:r>
            <a:endParaRPr lang="en-US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8410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Amazon.com : Leowefowa 10x8ft Resurrection of Jesus Backdrop Sunrise Jesus  Tomb Remote Holy Light Vinyl Easter Background Rebirth of Jesus Bible Story  Church Sanctuary Decor Christian Backdrop Church Mural : Electronics">
            <a:extLst>
              <a:ext uri="{FF2B5EF4-FFF2-40B4-BE49-F238E27FC236}">
                <a16:creationId xmlns:a16="http://schemas.microsoft.com/office/drawing/2014/main" id="{06414D30-9A28-F7DC-4297-C52244035E3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11" b="8711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3009CC8-83D3-3ABC-181E-B1534E329F2C}"/>
              </a:ext>
            </a:extLst>
          </p:cNvPr>
          <p:cNvSpPr/>
          <p:nvPr/>
        </p:nvSpPr>
        <p:spPr>
          <a:xfrm>
            <a:off x="490855" y="394017"/>
            <a:ext cx="11210290" cy="6069965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09C08B0-E695-A429-2C61-514BF38475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b="1" u="sng" dirty="0">
                <a:solidFill>
                  <a:schemeClr val="bg1"/>
                </a:solidFill>
                <a:latin typeface="Book Antiqua" panose="02040602050305030304" pitchFamily="18" charset="0"/>
              </a:rPr>
              <a:t>The Reality of the Risen Christ</a:t>
            </a:r>
            <a:endParaRPr lang="en-US" sz="3200" b="1" u="sng" dirty="0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787C11-A55C-1DF2-0251-39E3CCDFEA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kern="100" dirty="0">
                <a:solidFill>
                  <a:schemeClr val="bg1"/>
                </a:solidFill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“If in Christ we have hope in this life only, we are of all people most to be pitied. But in fact Christ has been raised from the dead, the </a:t>
            </a:r>
            <a:r>
              <a:rPr lang="en-US" sz="3200" kern="100" dirty="0" err="1">
                <a:solidFill>
                  <a:schemeClr val="bg1"/>
                </a:solidFill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firstfruits</a:t>
            </a:r>
            <a:r>
              <a:rPr lang="en-US" sz="3200" kern="100" dirty="0">
                <a:solidFill>
                  <a:schemeClr val="bg1"/>
                </a:solidFill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of those who have fallen asleep.</a:t>
            </a:r>
          </a:p>
          <a:p>
            <a:pPr marL="0" indent="0">
              <a:buNone/>
            </a:pPr>
            <a:r>
              <a:rPr lang="en-US" sz="3200" kern="100" dirty="0">
                <a:solidFill>
                  <a:schemeClr val="bg1"/>
                </a:solidFill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“</a:t>
            </a:r>
            <a:r>
              <a:rPr lang="zh-CN" altLang="en-US" sz="3200" kern="100" dirty="0">
                <a:solidFill>
                  <a:schemeClr val="bg1"/>
                </a:solidFill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我们若靠基督，只在今生有指望，就算比众人更可怜。但基督已经从死里复活，成为睡了之人初熟的果子。</a:t>
            </a:r>
            <a:endParaRPr lang="en-US" sz="3200" kern="100" dirty="0">
              <a:solidFill>
                <a:schemeClr val="bg1"/>
              </a:solidFill>
              <a:latin typeface="Book Antiqua" panose="020406020503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8270807"/>
      </p:ext>
    </p:extLst>
  </p:cSld>
  <p:clrMapOvr>
    <a:masterClrMapping/>
  </p:clrMapOvr>
  <p:transition spd="slow">
    <p:fade thruBlk="1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Amazon.com : Leowefowa 10x8ft Resurrection of Jesus Backdrop Sunrise Jesus  Tomb Remote Holy Light Vinyl Easter Background Rebirth of Jesus Bible Story  Church Sanctuary Decor Christian Backdrop Church Mural : Electronics">
            <a:extLst>
              <a:ext uri="{FF2B5EF4-FFF2-40B4-BE49-F238E27FC236}">
                <a16:creationId xmlns:a16="http://schemas.microsoft.com/office/drawing/2014/main" id="{06414D30-9A28-F7DC-4297-C52244035E3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11" b="8711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3009CC8-83D3-3ABC-181E-B1534E329F2C}"/>
              </a:ext>
            </a:extLst>
          </p:cNvPr>
          <p:cNvSpPr/>
          <p:nvPr/>
        </p:nvSpPr>
        <p:spPr>
          <a:xfrm>
            <a:off x="490855" y="394017"/>
            <a:ext cx="11210290" cy="6069965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09C08B0-E695-A429-2C61-514BF38475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b="1" u="sng" dirty="0">
                <a:solidFill>
                  <a:schemeClr val="bg1"/>
                </a:solidFill>
                <a:latin typeface="Book Antiqua" panose="02040602050305030304" pitchFamily="18" charset="0"/>
              </a:rPr>
              <a:t>The Reality of the Risen Christ </a:t>
            </a:r>
            <a:r>
              <a:rPr lang="zh-CN" altLang="en-US" sz="3600" b="1" u="sng" dirty="0">
                <a:solidFill>
                  <a:schemeClr val="bg1"/>
                </a:solidFill>
                <a:latin typeface="Book Antiqua" panose="02040602050305030304" pitchFamily="18" charset="0"/>
              </a:rPr>
              <a:t>基督复活的真实</a:t>
            </a:r>
            <a:endParaRPr lang="en-US" sz="3200" b="1" u="sng" dirty="0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787C11-A55C-1DF2-0251-39E3CCDFEA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kern="100" dirty="0">
                <a:solidFill>
                  <a:schemeClr val="bg1"/>
                </a:solidFill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For as by a man came death, by a man has come also the resurrection of the dead. For as in Adam all die, so also in Christ shall all be made alive.”</a:t>
            </a:r>
          </a:p>
          <a:p>
            <a:pPr marL="0" indent="0">
              <a:buNone/>
            </a:pPr>
            <a:r>
              <a:rPr lang="en-US" sz="3200" kern="100" dirty="0">
                <a:solidFill>
                  <a:schemeClr val="bg1"/>
                </a:solidFill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					</a:t>
            </a:r>
            <a:r>
              <a:rPr lang="zh-CN" altLang="en-US" sz="3200" kern="100" dirty="0">
                <a:solidFill>
                  <a:schemeClr val="bg1"/>
                </a:solidFill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死既是因一人而来，死人复活也是因一人而来。在亚当里众人都死了。照样，在基督里众人也都要复活。</a:t>
            </a:r>
            <a:r>
              <a:rPr lang="en-US" sz="3200" kern="100" dirty="0">
                <a:solidFill>
                  <a:schemeClr val="bg1"/>
                </a:solidFill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”</a:t>
            </a:r>
          </a:p>
          <a:p>
            <a:pPr marL="0" indent="0">
              <a:buNone/>
            </a:pPr>
            <a:r>
              <a:rPr lang="en-US" sz="3200" kern="100" dirty="0">
                <a:solidFill>
                  <a:schemeClr val="bg1"/>
                </a:solidFill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		(1 </a:t>
            </a:r>
            <a:r>
              <a:rPr lang="en-US" sz="3200" kern="100" dirty="0" err="1">
                <a:solidFill>
                  <a:schemeClr val="bg1"/>
                </a:solidFill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Cor</a:t>
            </a:r>
            <a:r>
              <a:rPr lang="en-US" sz="3200" kern="100" dirty="0">
                <a:solidFill>
                  <a:schemeClr val="bg1"/>
                </a:solidFill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kern="100" dirty="0" smtClean="0">
                <a:solidFill>
                  <a:schemeClr val="bg1"/>
                </a:solidFill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15:19-22 </a:t>
            </a:r>
            <a:r>
              <a:rPr lang="en-US" sz="3200" kern="100" dirty="0">
                <a:solidFill>
                  <a:schemeClr val="bg1"/>
                </a:solidFill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ESV) (</a:t>
            </a:r>
            <a:r>
              <a:rPr lang="zh-CN" altLang="en-US" sz="3200" kern="100" dirty="0">
                <a:solidFill>
                  <a:schemeClr val="bg1"/>
                </a:solidFill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林前</a:t>
            </a:r>
            <a:r>
              <a:rPr lang="en-US" sz="3200" kern="100" dirty="0">
                <a:solidFill>
                  <a:schemeClr val="bg1"/>
                </a:solidFill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15:19-22 )</a:t>
            </a:r>
          </a:p>
        </p:txBody>
      </p:sp>
    </p:spTree>
    <p:extLst>
      <p:ext uri="{BB962C8B-B14F-4D97-AF65-F5344CB8AC3E}">
        <p14:creationId xmlns:p14="http://schemas.microsoft.com/office/powerpoint/2010/main" val="794954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366</TotalTime>
  <Words>1212</Words>
  <Application>Microsoft Office PowerPoint</Application>
  <PresentationFormat>Widescreen</PresentationFormat>
  <Paragraphs>64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等线</vt:lpstr>
      <vt:lpstr>等线 Light</vt:lpstr>
      <vt:lpstr>Arial</vt:lpstr>
      <vt:lpstr>Book Antiqua</vt:lpstr>
      <vt:lpstr>Calibri</vt:lpstr>
      <vt:lpstr>Calibri Light</vt:lpstr>
      <vt:lpstr>Times New Roman</vt:lpstr>
      <vt:lpstr>Office Theme</vt:lpstr>
      <vt:lpstr>“The Reality of the Risen Christ” “基督复活的真实”</vt:lpstr>
      <vt:lpstr>Three Universally Accepted FACTS</vt:lpstr>
      <vt:lpstr>“Was the Tomb Empty?” “坟墓是空的吗?”</vt:lpstr>
      <vt:lpstr>“Was the Tomb Empty?” “坟墓是空的吗?”</vt:lpstr>
      <vt:lpstr>“Was the Tomb Empty?” “坟墓是空的吗?”</vt:lpstr>
      <vt:lpstr>Three Universally Accepted FACTS</vt:lpstr>
      <vt:lpstr>“Did Jesus Really Appear to the Disciples?” “耶稣真的向门徒显现吗?”</vt:lpstr>
      <vt:lpstr>Three Universally Accepted FACTS</vt:lpstr>
      <vt:lpstr>“Did the story just arise from Jewish myths?” “这个故事是否只是源于犹太传说?”</vt:lpstr>
      <vt:lpstr>“Did the story just arise from Jewish myths?” “这个故事是否只是源于犹太传说?”</vt:lpstr>
      <vt:lpstr>The Reality of the Risen Christ</vt:lpstr>
      <vt:lpstr>The Reality of the Risen Christ 基督复活的真实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“The Reality of the Risen Christ”</dc:title>
  <dc:creator>David Nguyen</dc:creator>
  <cp:lastModifiedBy>Frank Ding</cp:lastModifiedBy>
  <cp:revision>26</cp:revision>
  <dcterms:created xsi:type="dcterms:W3CDTF">2023-04-04T17:13:37Z</dcterms:created>
  <dcterms:modified xsi:type="dcterms:W3CDTF">2023-04-05T05:03:00Z</dcterms:modified>
</cp:coreProperties>
</file>