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7" r:id="rId1"/>
  </p:sldMasterIdLst>
  <p:notesMasterIdLst>
    <p:notesMasterId r:id="rId43"/>
  </p:notesMasterIdLst>
  <p:sldIdLst>
    <p:sldId id="1181" r:id="rId2"/>
    <p:sldId id="1277" r:id="rId3"/>
    <p:sldId id="1355" r:id="rId4"/>
    <p:sldId id="1331" r:id="rId5"/>
    <p:sldId id="1356" r:id="rId6"/>
    <p:sldId id="1391" r:id="rId7"/>
    <p:sldId id="1283" r:id="rId8"/>
    <p:sldId id="1357" r:id="rId9"/>
    <p:sldId id="1358" r:id="rId10"/>
    <p:sldId id="1359" r:id="rId11"/>
    <p:sldId id="1360" r:id="rId12"/>
    <p:sldId id="1332" r:id="rId13"/>
    <p:sldId id="1362" r:id="rId14"/>
    <p:sldId id="1363" r:id="rId15"/>
    <p:sldId id="1364" r:id="rId16"/>
    <p:sldId id="1365" r:id="rId17"/>
    <p:sldId id="1366" r:id="rId18"/>
    <p:sldId id="1367" r:id="rId19"/>
    <p:sldId id="1333" r:id="rId20"/>
    <p:sldId id="1368" r:id="rId21"/>
    <p:sldId id="1369" r:id="rId22"/>
    <p:sldId id="1370" r:id="rId23"/>
    <p:sldId id="1371" r:id="rId24"/>
    <p:sldId id="1373" r:id="rId25"/>
    <p:sldId id="1372" r:id="rId26"/>
    <p:sldId id="1374" r:id="rId27"/>
    <p:sldId id="1375" r:id="rId28"/>
    <p:sldId id="1376" r:id="rId29"/>
    <p:sldId id="1377" r:id="rId30"/>
    <p:sldId id="1378" r:id="rId31"/>
    <p:sldId id="1379" r:id="rId32"/>
    <p:sldId id="1380" r:id="rId33"/>
    <p:sldId id="1381" r:id="rId34"/>
    <p:sldId id="1382" r:id="rId35"/>
    <p:sldId id="1383" r:id="rId36"/>
    <p:sldId id="1384" r:id="rId37"/>
    <p:sldId id="1385" r:id="rId38"/>
    <p:sldId id="1386" r:id="rId39"/>
    <p:sldId id="1387" r:id="rId40"/>
    <p:sldId id="1388" r:id="rId41"/>
    <p:sldId id="1390" r:id="rId42"/>
  </p:sldIdLst>
  <p:sldSz cx="10972800" cy="8229600" type="B4JIS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panose="020B0604020202020204" pitchFamily="34" charset="0"/>
        <a:ea typeface="DFLiHeiBold(P)" panose="020B0900010101010101" pitchFamily="34" charset="-120"/>
        <a:cs typeface="+mn-cs"/>
      </a:defRPr>
    </a:lvl1pPr>
    <a:lvl2pPr marL="457198" algn="l" rtl="0" eaLnBrk="0" fontAlgn="base" hangingPunct="0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panose="020B0604020202020204" pitchFamily="34" charset="0"/>
        <a:ea typeface="DFLiHeiBold(P)" panose="020B0900010101010101" pitchFamily="34" charset="-120"/>
        <a:cs typeface="+mn-cs"/>
      </a:defRPr>
    </a:lvl2pPr>
    <a:lvl3pPr marL="914394" algn="l" rtl="0" eaLnBrk="0" fontAlgn="base" hangingPunct="0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panose="020B0604020202020204" pitchFamily="34" charset="0"/>
        <a:ea typeface="DFLiHeiBold(P)" panose="020B0900010101010101" pitchFamily="34" charset="-120"/>
        <a:cs typeface="+mn-cs"/>
      </a:defRPr>
    </a:lvl3pPr>
    <a:lvl4pPr marL="1371591" algn="l" rtl="0" eaLnBrk="0" fontAlgn="base" hangingPunct="0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panose="020B0604020202020204" pitchFamily="34" charset="0"/>
        <a:ea typeface="DFLiHeiBold(P)" panose="020B0900010101010101" pitchFamily="34" charset="-120"/>
        <a:cs typeface="+mn-cs"/>
      </a:defRPr>
    </a:lvl4pPr>
    <a:lvl5pPr marL="1828789" algn="l" rtl="0" eaLnBrk="0" fontAlgn="base" hangingPunct="0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panose="020B0604020202020204" pitchFamily="34" charset="0"/>
        <a:ea typeface="DFLiHeiBold(P)" panose="020B0900010101010101" pitchFamily="34" charset="-120"/>
        <a:cs typeface="+mn-cs"/>
      </a:defRPr>
    </a:lvl5pPr>
    <a:lvl6pPr marL="2285985" algn="l" defTabSz="914394" rtl="0" eaLnBrk="1" latinLnBrk="0" hangingPunct="1">
      <a:defRPr sz="2600" kern="1200">
        <a:solidFill>
          <a:schemeClr val="tx1"/>
        </a:solidFill>
        <a:latin typeface="Arial" panose="020B0604020202020204" pitchFamily="34" charset="0"/>
        <a:ea typeface="DFLiHeiBold(P)" panose="020B0900010101010101" pitchFamily="34" charset="-120"/>
        <a:cs typeface="+mn-cs"/>
      </a:defRPr>
    </a:lvl6pPr>
    <a:lvl7pPr marL="2743183" algn="l" defTabSz="914394" rtl="0" eaLnBrk="1" latinLnBrk="0" hangingPunct="1">
      <a:defRPr sz="2600" kern="1200">
        <a:solidFill>
          <a:schemeClr val="tx1"/>
        </a:solidFill>
        <a:latin typeface="Arial" panose="020B0604020202020204" pitchFamily="34" charset="0"/>
        <a:ea typeface="DFLiHeiBold(P)" panose="020B0900010101010101" pitchFamily="34" charset="-120"/>
        <a:cs typeface="+mn-cs"/>
      </a:defRPr>
    </a:lvl7pPr>
    <a:lvl8pPr marL="3200380" algn="l" defTabSz="914394" rtl="0" eaLnBrk="1" latinLnBrk="0" hangingPunct="1">
      <a:defRPr sz="2600" kern="1200">
        <a:solidFill>
          <a:schemeClr val="tx1"/>
        </a:solidFill>
        <a:latin typeface="Arial" panose="020B0604020202020204" pitchFamily="34" charset="0"/>
        <a:ea typeface="DFLiHeiBold(P)" panose="020B0900010101010101" pitchFamily="34" charset="-120"/>
        <a:cs typeface="+mn-cs"/>
      </a:defRPr>
    </a:lvl8pPr>
    <a:lvl9pPr marL="3657577" algn="l" defTabSz="914394" rtl="0" eaLnBrk="1" latinLnBrk="0" hangingPunct="1">
      <a:defRPr sz="2600" kern="1200">
        <a:solidFill>
          <a:schemeClr val="tx1"/>
        </a:solidFill>
        <a:latin typeface="Arial" panose="020B0604020202020204" pitchFamily="34" charset="0"/>
        <a:ea typeface="DFLiHeiBold(P)" panose="020B0900010101010101" pitchFamily="34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 userDrawn="1">
          <p15:clr>
            <a:srgbClr val="A4A3A4"/>
          </p15:clr>
        </p15:guide>
        <p15:guide id="2" pos="345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36D76"/>
    <a:srgbClr val="8C5962"/>
    <a:srgbClr val="926B6E"/>
    <a:srgbClr val="E4BFA3"/>
    <a:srgbClr val="B0CECE"/>
    <a:srgbClr val="FDA022"/>
    <a:srgbClr val="FEFDC6"/>
    <a:srgbClr val="FEFEF2"/>
    <a:srgbClr val="996600"/>
    <a:srgbClr val="A84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509" autoAdjust="0"/>
    <p:restoredTop sz="92930" autoAdjust="0"/>
  </p:normalViewPr>
  <p:slideViewPr>
    <p:cSldViewPr>
      <p:cViewPr varScale="1">
        <p:scale>
          <a:sx n="58" d="100"/>
          <a:sy n="58" d="100"/>
        </p:scale>
        <p:origin x="924" y="52"/>
      </p:cViewPr>
      <p:guideLst>
        <p:guide orient="horz" pos="2592"/>
        <p:guide pos="3456"/>
      </p:guideLst>
    </p:cSldViewPr>
  </p:slideViewPr>
  <p:outlineViewPr>
    <p:cViewPr>
      <p:scale>
        <a:sx n="33" d="100"/>
        <a:sy n="33" d="100"/>
      </p:scale>
      <p:origin x="0" y="-17868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2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63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PMingLiU" panose="02020500000000000000" pitchFamily="18" charset="-12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A590AA9-F63D-4950-B035-CA2FD73F31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530292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19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394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591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789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5985" algn="l" defTabSz="9143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83" algn="l" defTabSz="9143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80" algn="l" defTabSz="9143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77" algn="l" defTabSz="9143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1346837"/>
            <a:ext cx="9326880" cy="286512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22447"/>
            <a:ext cx="8229600" cy="1986914"/>
          </a:xfrm>
        </p:spPr>
        <p:txBody>
          <a:bodyPr/>
          <a:lstStyle>
            <a:lvl1pPr marL="0" indent="0" algn="ctr">
              <a:buNone/>
              <a:defRPr sz="2880"/>
            </a:lvl1pPr>
            <a:lvl2pPr marL="548667" indent="0" algn="ctr">
              <a:buNone/>
              <a:defRPr sz="2400"/>
            </a:lvl2pPr>
            <a:lvl3pPr marL="1097336" indent="0" algn="ctr">
              <a:buNone/>
              <a:defRPr sz="2160"/>
            </a:lvl3pPr>
            <a:lvl4pPr marL="1646003" indent="0" algn="ctr">
              <a:buNone/>
              <a:defRPr sz="1920"/>
            </a:lvl4pPr>
            <a:lvl5pPr marL="2194670" indent="0" algn="ctr">
              <a:buNone/>
              <a:defRPr sz="1920"/>
            </a:lvl5pPr>
            <a:lvl6pPr marL="2743337" indent="0" algn="ctr">
              <a:buNone/>
              <a:defRPr sz="1920"/>
            </a:lvl6pPr>
            <a:lvl7pPr marL="3292005" indent="0" algn="ctr">
              <a:buNone/>
              <a:defRPr sz="1920"/>
            </a:lvl7pPr>
            <a:lvl8pPr marL="3840672" indent="0" algn="ctr">
              <a:buNone/>
              <a:defRPr sz="1920"/>
            </a:lvl8pPr>
            <a:lvl9pPr marL="4389339" indent="0" algn="ctr">
              <a:buNone/>
              <a:defRPr sz="192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6117D9-2BEF-4342-AD9F-98C1D3FEB99B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9057048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4F3F33-B7D4-4B74-9407-79640B621E40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783629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8666" y="2051689"/>
            <a:ext cx="9464040" cy="3423284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8666" y="5507359"/>
            <a:ext cx="9464040" cy="1800224"/>
          </a:xfrm>
        </p:spPr>
        <p:txBody>
          <a:bodyPr/>
          <a:lstStyle>
            <a:lvl1pPr marL="0" indent="0">
              <a:buNone/>
              <a:defRPr sz="2880">
                <a:solidFill>
                  <a:schemeClr val="tx1"/>
                </a:solidFill>
              </a:defRPr>
            </a:lvl1pPr>
            <a:lvl2pPr marL="548667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336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6003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67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337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2005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672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339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29D62A-4FB4-4EC1-A84D-79CEAF126FB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7227033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4380" y="2190751"/>
            <a:ext cx="4663440" cy="5221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54980" y="2190751"/>
            <a:ext cx="4663440" cy="5221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137A69-4245-4F3D-8B41-BCD5CB658D7A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9187863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09" y="438152"/>
            <a:ext cx="9464040" cy="15906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810" y="2017397"/>
            <a:ext cx="4642008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67" indent="0">
              <a:buNone/>
              <a:defRPr sz="2400" b="1"/>
            </a:lvl2pPr>
            <a:lvl3pPr marL="1097336" indent="0">
              <a:buNone/>
              <a:defRPr sz="2160" b="1"/>
            </a:lvl3pPr>
            <a:lvl4pPr marL="1646003" indent="0">
              <a:buNone/>
              <a:defRPr sz="1920" b="1"/>
            </a:lvl4pPr>
            <a:lvl5pPr marL="2194670" indent="0">
              <a:buNone/>
              <a:defRPr sz="1920" b="1"/>
            </a:lvl5pPr>
            <a:lvl6pPr marL="2743337" indent="0">
              <a:buNone/>
              <a:defRPr sz="1920" b="1"/>
            </a:lvl6pPr>
            <a:lvl7pPr marL="3292005" indent="0">
              <a:buNone/>
              <a:defRPr sz="1920" b="1"/>
            </a:lvl7pPr>
            <a:lvl8pPr marL="3840672" indent="0">
              <a:buNone/>
              <a:defRPr sz="1920" b="1"/>
            </a:lvl8pPr>
            <a:lvl9pPr marL="4389339" indent="0">
              <a:buNone/>
              <a:defRPr sz="192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5810" y="3006091"/>
            <a:ext cx="4642008" cy="44215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54982" y="2017397"/>
            <a:ext cx="4664869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67" indent="0">
              <a:buNone/>
              <a:defRPr sz="2400" b="1"/>
            </a:lvl2pPr>
            <a:lvl3pPr marL="1097336" indent="0">
              <a:buNone/>
              <a:defRPr sz="2160" b="1"/>
            </a:lvl3pPr>
            <a:lvl4pPr marL="1646003" indent="0">
              <a:buNone/>
              <a:defRPr sz="1920" b="1"/>
            </a:lvl4pPr>
            <a:lvl5pPr marL="2194670" indent="0">
              <a:buNone/>
              <a:defRPr sz="1920" b="1"/>
            </a:lvl5pPr>
            <a:lvl6pPr marL="2743337" indent="0">
              <a:buNone/>
              <a:defRPr sz="1920" b="1"/>
            </a:lvl6pPr>
            <a:lvl7pPr marL="3292005" indent="0">
              <a:buNone/>
              <a:defRPr sz="1920" b="1"/>
            </a:lvl7pPr>
            <a:lvl8pPr marL="3840672" indent="0">
              <a:buNone/>
              <a:defRPr sz="1920" b="1"/>
            </a:lvl8pPr>
            <a:lvl9pPr marL="4389339" indent="0">
              <a:buNone/>
              <a:defRPr sz="192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54982" y="3006091"/>
            <a:ext cx="4664869" cy="44215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05655B-25FF-40E0-BAC3-2C2474DF08B2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4633183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04F095-FE11-44EB-9E65-815E535CDE86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6101809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76BF58-6FD9-4AC8-A3A2-B5CBF68F03AB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4469413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09" y="548640"/>
            <a:ext cx="353901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4869" y="1184912"/>
            <a:ext cx="5554980" cy="5848350"/>
          </a:xfr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09" y="2468881"/>
            <a:ext cx="3539014" cy="4573907"/>
          </a:xfrm>
        </p:spPr>
        <p:txBody>
          <a:bodyPr/>
          <a:lstStyle>
            <a:lvl1pPr marL="0" indent="0">
              <a:buNone/>
              <a:defRPr sz="1920"/>
            </a:lvl1pPr>
            <a:lvl2pPr marL="548667" indent="0">
              <a:buNone/>
              <a:defRPr sz="1680"/>
            </a:lvl2pPr>
            <a:lvl3pPr marL="1097336" indent="0">
              <a:buNone/>
              <a:defRPr sz="1440"/>
            </a:lvl3pPr>
            <a:lvl4pPr marL="1646003" indent="0">
              <a:buNone/>
              <a:defRPr sz="1200"/>
            </a:lvl4pPr>
            <a:lvl5pPr marL="2194670" indent="0">
              <a:buNone/>
              <a:defRPr sz="1200"/>
            </a:lvl5pPr>
            <a:lvl6pPr marL="2743337" indent="0">
              <a:buNone/>
              <a:defRPr sz="1200"/>
            </a:lvl6pPr>
            <a:lvl7pPr marL="3292005" indent="0">
              <a:buNone/>
              <a:defRPr sz="1200"/>
            </a:lvl7pPr>
            <a:lvl8pPr marL="3840672" indent="0">
              <a:buNone/>
              <a:defRPr sz="1200"/>
            </a:lvl8pPr>
            <a:lvl9pPr marL="4389339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6D4807-054B-4DF3-8910-8E528A8F7FD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3259736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09" y="548640"/>
            <a:ext cx="353901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664869" y="1184912"/>
            <a:ext cx="5554980" cy="5848350"/>
          </a:xfrm>
        </p:spPr>
        <p:txBody>
          <a:bodyPr anchor="t"/>
          <a:lstStyle>
            <a:lvl1pPr marL="0" indent="0">
              <a:buNone/>
              <a:defRPr sz="3840"/>
            </a:lvl1pPr>
            <a:lvl2pPr marL="548667" indent="0">
              <a:buNone/>
              <a:defRPr sz="3360"/>
            </a:lvl2pPr>
            <a:lvl3pPr marL="1097336" indent="0">
              <a:buNone/>
              <a:defRPr sz="2880"/>
            </a:lvl3pPr>
            <a:lvl4pPr marL="1646003" indent="0">
              <a:buNone/>
              <a:defRPr sz="2400"/>
            </a:lvl4pPr>
            <a:lvl5pPr marL="2194670" indent="0">
              <a:buNone/>
              <a:defRPr sz="2400"/>
            </a:lvl5pPr>
            <a:lvl6pPr marL="2743337" indent="0">
              <a:buNone/>
              <a:defRPr sz="2400"/>
            </a:lvl6pPr>
            <a:lvl7pPr marL="3292005" indent="0">
              <a:buNone/>
              <a:defRPr sz="2400"/>
            </a:lvl7pPr>
            <a:lvl8pPr marL="3840672" indent="0">
              <a:buNone/>
              <a:defRPr sz="2400"/>
            </a:lvl8pPr>
            <a:lvl9pPr marL="4389339" indent="0">
              <a:buNone/>
              <a:defRPr sz="24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09" y="2468881"/>
            <a:ext cx="3539014" cy="4573907"/>
          </a:xfrm>
        </p:spPr>
        <p:txBody>
          <a:bodyPr/>
          <a:lstStyle>
            <a:lvl1pPr marL="0" indent="0">
              <a:buNone/>
              <a:defRPr sz="1920"/>
            </a:lvl1pPr>
            <a:lvl2pPr marL="548667" indent="0">
              <a:buNone/>
              <a:defRPr sz="1680"/>
            </a:lvl2pPr>
            <a:lvl3pPr marL="1097336" indent="0">
              <a:buNone/>
              <a:defRPr sz="1440"/>
            </a:lvl3pPr>
            <a:lvl4pPr marL="1646003" indent="0">
              <a:buNone/>
              <a:defRPr sz="1200"/>
            </a:lvl4pPr>
            <a:lvl5pPr marL="2194670" indent="0">
              <a:buNone/>
              <a:defRPr sz="1200"/>
            </a:lvl5pPr>
            <a:lvl6pPr marL="2743337" indent="0">
              <a:buNone/>
              <a:defRPr sz="1200"/>
            </a:lvl6pPr>
            <a:lvl7pPr marL="3292005" indent="0">
              <a:buNone/>
              <a:defRPr sz="1200"/>
            </a:lvl7pPr>
            <a:lvl8pPr marL="3840672" indent="0">
              <a:buNone/>
              <a:defRPr sz="1200"/>
            </a:lvl8pPr>
            <a:lvl9pPr marL="4389339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1DAAA1-A1E2-46E8-A70F-ED8A877B0BA7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5910702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FE7DC6-D1F1-4663-9514-A4078081ED8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881085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52412" y="438151"/>
            <a:ext cx="2366010" cy="697420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4382" y="438151"/>
            <a:ext cx="6960870" cy="69742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E4FF27-A036-417D-86E2-034B2548449B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2464841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4380" y="438152"/>
            <a:ext cx="9464040" cy="15906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380" y="2190751"/>
            <a:ext cx="9464040" cy="52216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4380" y="7627622"/>
            <a:ext cx="246888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4740" y="7627622"/>
            <a:ext cx="370332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49540" y="7627622"/>
            <a:ext cx="246888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CEF24BF-7E15-492B-8A88-CBA733B2E629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39404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ransition spd="slow">
    <p:wipe dir="d"/>
  </p:transition>
  <p:timing>
    <p:tnLst>
      <p:par>
        <p:cTn id="1" dur="indefinite" restart="never" nodeType="tmRoot"/>
      </p:par>
    </p:tnLst>
  </p:timing>
  <p:txStyles>
    <p:titleStyle>
      <a:lvl1pPr algn="l" defTabSz="1097336" rtl="0" eaLnBrk="1" latinLnBrk="0" hangingPunct="1">
        <a:lnSpc>
          <a:spcPct val="90000"/>
        </a:lnSpc>
        <a:spcBef>
          <a:spcPct val="0"/>
        </a:spcBef>
        <a:buNone/>
        <a:defRPr sz="52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34" indent="-274334" algn="l" defTabSz="1097336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1pPr>
      <a:lvl2pPr marL="823001" indent="-274334" algn="l" defTabSz="1097336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69" indent="-274334" algn="l" defTabSz="1097336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336" indent="-274334" algn="l" defTabSz="1097336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469003" indent="-274334" algn="l" defTabSz="1097336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3017672" indent="-274334" algn="l" defTabSz="1097336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339" indent="-274334" algn="l" defTabSz="1097336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5006" indent="-274334" algn="l" defTabSz="1097336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673" indent="-274334" algn="l" defTabSz="1097336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33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67" algn="l" defTabSz="109733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336" algn="l" defTabSz="109733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6003" algn="l" defTabSz="109733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670" algn="l" defTabSz="109733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337" algn="l" defTabSz="109733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2005" algn="l" defTabSz="109733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672" algn="l" defTabSz="109733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339" algn="l" defTabSz="109733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877888" y="1666528"/>
            <a:ext cx="10436820" cy="1008112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60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ZZhengHeiS-DB-GB" panose="02000000000000000000" pitchFamily="2" charset="-122"/>
                <a:ea typeface="FZZhengHeiS-DB-GB" panose="02000000000000000000" pitchFamily="2" charset="-122"/>
              </a:rPr>
              <a:t>   </a:t>
            </a:r>
            <a:r>
              <a:rPr lang="zh-CN" altLang="en-US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ZZhengHeiS-DB-GB" panose="02000000000000000000" pitchFamily="2" charset="-122"/>
                <a:ea typeface="FZZhengHeiS-DB-GB" panose="02000000000000000000" pitchFamily="2" charset="-122"/>
              </a:rPr>
              <a:t>心存敬畏 虔诚事主</a:t>
            </a:r>
            <a:endParaRPr lang="en-US" altLang="zh-CN" sz="60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ZZhengHeiS-DB-GB" panose="02000000000000000000" pitchFamily="2" charset="-122"/>
              <a:ea typeface="FZZhengHeiS-DB-GB" panose="02000000000000000000" pitchFamily="2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805880" y="3610744"/>
            <a:ext cx="9451181" cy="4343400"/>
          </a:xfrm>
        </p:spPr>
        <p:txBody>
          <a:bodyPr>
            <a:normAutofit/>
          </a:bodyPr>
          <a:lstStyle/>
          <a:p>
            <a:pPr marL="0" indent="0" algn="ctr">
              <a:lnSpc>
                <a:spcPts val="4500"/>
              </a:lnSpc>
              <a:spcBef>
                <a:spcPts val="1200"/>
              </a:spcBef>
              <a:buNone/>
              <a:defRPr/>
            </a:pPr>
            <a:r>
              <a:rPr lang="zh-CN" altLang="en-US" sz="5400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希伯来书</a:t>
            </a:r>
            <a:r>
              <a:rPr lang="en-US" altLang="zh-CN" sz="5400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12:18-29</a:t>
            </a:r>
          </a:p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  <a:defRPr/>
            </a:pPr>
            <a:endParaRPr lang="en-US" altLang="zh-CN" sz="5400" spc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ctr">
              <a:lnSpc>
                <a:spcPts val="4500"/>
              </a:lnSpc>
              <a:spcBef>
                <a:spcPts val="1200"/>
              </a:spcBef>
              <a:buNone/>
              <a:defRPr/>
            </a:pPr>
            <a:r>
              <a:rPr lang="zh-CN" altLang="en-US" sz="5400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王</a:t>
            </a:r>
            <a:r>
              <a:rPr lang="zh-CN" altLang="en-US" sz="5400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峙军牧师</a:t>
            </a:r>
            <a:endParaRPr lang="en-US" altLang="zh-CN" sz="5400" spc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endParaRPr lang="en-US" altLang="en-US" sz="5400" spc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57216" y="213344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8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引言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00932" y="1234480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zh-CN" altLang="en-US" sz="3400" b="1" spc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温习已经讲过的内容</a:t>
            </a:r>
            <a:r>
              <a:rPr lang="zh-CN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endParaRPr lang="en-US" altLang="zh-CN" sz="3400" b="1" spc="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just">
              <a:lnSpc>
                <a:spcPts val="4500"/>
              </a:lnSpc>
            </a:pP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以信心的目光仰望耶稣，靠基督的十字架能力奔跑灵程。喜悦管教，学习从管教中使生命得益。追求圣洁，远离世俗。</a:t>
            </a:r>
          </a:p>
          <a:p>
            <a:pPr algn="just">
              <a:lnSpc>
                <a:spcPts val="4500"/>
              </a:lnSpc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请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注意希伯来书的的一个写作特点，它的主题（就是那位钉十字架的耶稣基督），始终是在“新”“旧”两约的对比中，在律法与恩典的对比中，来揭示，来完成的。因此，这段经文中出现了两座山：西乃与锡安。而一些真理也是在两座山的对照中讲明的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just">
              <a:lnSpc>
                <a:spcPts val="4500"/>
              </a:lnSpc>
            </a:pPr>
            <a:endParaRPr lang="en-US" altLang="zh-CN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just">
              <a:lnSpc>
                <a:spcPts val="4500"/>
              </a:lnSpc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事实上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，在希伯来书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1-4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暗含了两山的内容：“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 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所以我们当越发郑重所听见的道理，恐怕我们随流失去。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 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那借着天使所传的话（就是指摩西在西乃山上领受神的诫命），既是确定的，凡干犯悖逆的，都受了该受的报应。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 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我们若忽略这么大的救恩（耶稣在十字架上所成全的救恩），怎能逃罪呢？ 这救恩起先是主亲自讲的，后来是听见的人给我们证实了。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4 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神又按自己的旨意，用神迹奇事，和百般的异能，并圣灵的恩赐，同他们作见证。”</a:t>
            </a: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445840" y="1090464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09096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57216" y="213344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8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引言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00932" y="1234480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zh-CN" altLang="en-US" sz="3400" b="1" spc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温习已经讲过的内容</a:t>
            </a:r>
            <a:r>
              <a:rPr lang="zh-CN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endParaRPr lang="en-US" altLang="zh-CN" sz="3400" b="1" spc="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事实上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，在希伯来书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1-4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暗含了两山的内容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 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所以我们当越发郑重所听见的道理，恐怕我们随流失去。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 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那借着天使所传的话（就是指摩西在西乃山上领受神的诫命），既是确定的，凡干犯悖逆的，都受了该受的报应。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 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我们若忽略这么大的救恩（耶稣在十字架上所成全的救恩），怎能逃罪呢？ 这救恩起先是主亲自讲的，后来是听见的人给我们证实了。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4 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神又按自己的旨意，用神迹奇事，和百般的异能，并圣灵的恩赐，同他们作见证。”</a:t>
            </a: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445840" y="1090464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63058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经文</a:t>
            </a:r>
            <a:r>
              <a:rPr lang="zh-CN" altLang="en-US" sz="48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CN" alt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希伯来</a:t>
            </a:r>
            <a:r>
              <a:rPr lang="zh-CN" altLang="en-US" sz="48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书</a:t>
            </a:r>
            <a:r>
              <a:rPr lang="en-US" altLang="zh-CN" sz="48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12:18-29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18 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你们原不是来到那能摸的山，此山有火焰，密云，黑暗，暴风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</a:t>
            </a:r>
            <a:r>
              <a:rPr lang="en-US" altLang="zh-CN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19 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角声与说话的声音。那些听见这声音的，都求不要再向他们说话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r>
              <a:rPr lang="en-US" altLang="zh-CN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20 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因为他们当不起所命他们的话，说，“靠近这山的，即便是走兽，也要用石头打死。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” 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21 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所见的极其可怕，甚至摩西说，“我甚是恐惧战兢。” </a:t>
            </a:r>
            <a:r>
              <a:rPr lang="en-US" altLang="zh-CN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22 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你们乃是来到锡安山，永生神的城邑，就是天上的耶路撒冷。那里有千万的天使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 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23 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有名录在天上诸长子之会所共聚的总会，有审判众人的神，和被成全之义人的灵魂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 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24 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并新约的中保耶稣，以及所洒的血。这血所说的比亚伯的血所说的更美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090464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9367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经文</a:t>
            </a:r>
            <a:r>
              <a:rPr lang="zh-CN" altLang="en-US" sz="48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CN" alt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希伯来</a:t>
            </a:r>
            <a:r>
              <a:rPr lang="zh-CN" altLang="en-US" sz="48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书</a:t>
            </a:r>
            <a:r>
              <a:rPr lang="en-US" altLang="zh-CN" sz="48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12:18-29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altLang="zh-CN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25 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你们总要谨慎，不可弃绝那向你们说话的。因为那些弃绝在地上警戒他们的，尚且不能逃罪，何况我们违背那从天上警戒我们的呢？</a:t>
            </a: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en-US" altLang="zh-CN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26 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当时他的声音震动了地。但如今他应许说，“再一次我不单要震动地，还要震动天。”</a:t>
            </a: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en-US" altLang="zh-CN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27 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这再一次的话，是指明被震动的，就是受造之物，都要挪去，使那不被震动的常存。</a:t>
            </a:r>
          </a:p>
          <a:p>
            <a:pPr marL="0" indent="0" algn="just">
              <a:lnSpc>
                <a:spcPts val="4500"/>
              </a:lnSpc>
              <a:buNone/>
            </a:pPr>
            <a:r>
              <a:rPr lang="en-US" altLang="zh-CN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28 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所以我们既得了不能震动的国，就当感恩，照神所喜悦的，用虔诚敬畏的心事奉神。 </a:t>
            </a:r>
          </a:p>
          <a:p>
            <a:pPr marL="0" indent="0" algn="just">
              <a:lnSpc>
                <a:spcPts val="4500"/>
              </a:lnSpc>
              <a:buNone/>
            </a:pPr>
            <a:r>
              <a:rPr lang="en-US" altLang="zh-CN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29 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因为我们的神乃是烈火。</a:t>
            </a:r>
          </a:p>
          <a:p>
            <a:pPr marL="0" indent="0" algn="just">
              <a:lnSpc>
                <a:spcPts val="4500"/>
              </a:lnSpc>
              <a:buNone/>
            </a:pP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090464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43005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信息大纲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738535"/>
            <a:ext cx="9973324" cy="3936245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一 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能摸的山”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: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眼见之山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,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律法之山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(18-21)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endParaRPr lang="en-US" altLang="zh-CN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二 “锡安山”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: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信心之山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,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恩典之山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(22-23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三、十字架向我们说话（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24-27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四、以虔诚敬畏的心事奉神（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28-29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r>
              <a:rPr lang="en-US" altLang="zh-CN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29</a:t>
            </a: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090464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35213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8" y="226368"/>
            <a:ext cx="10128357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0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一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en-US" altLang="zh-CN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能</a:t>
            </a: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摸的山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”</a:t>
            </a:r>
            <a:r>
              <a:rPr lang="en-US" altLang="zh-CN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: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眼见</a:t>
            </a: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之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山</a:t>
            </a:r>
            <a:r>
              <a:rPr lang="en-US" altLang="zh-CN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,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律</a:t>
            </a: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法之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山</a:t>
            </a:r>
            <a:r>
              <a:rPr lang="en-US" altLang="zh-CN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(18-21)</a:t>
            </a:r>
            <a:endParaRPr lang="en-US" altLang="zh-CN" sz="36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373832" y="1312572"/>
            <a:ext cx="10153128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18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你们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原不是来到那能摸的山，此山有火焰，密云，黑暗，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暴风，</a:t>
            </a:r>
            <a:r>
              <a:rPr lang="en-US" altLang="zh-CN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19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角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声与说话的声音。那些听见这声音的，都求不要再向他们说话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r>
              <a:rPr lang="en-US" altLang="zh-CN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20 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因为他们当不起所命他们的话，说，“靠近这山的，即便是走兽，也要用石头打死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r>
              <a:rPr lang="en-US" altLang="zh-CN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21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所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见的极其可怕，甚至摩西说，“我甚是恐惧战兢。” </a:t>
            </a:r>
            <a:endParaRPr lang="en-US" altLang="zh-CN" sz="3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希伯来书的一个特色是，许多重要的段落都以旧约为背景。而借着希伯来书，我们也可以更清楚地看到那些旧约事件的神学意义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本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节经文正是以出埃及记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19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章为背景的。</a:t>
            </a:r>
            <a:endParaRPr lang="en-US" altLang="zh-CN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69463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8" y="226368"/>
            <a:ext cx="10128357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0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一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en-US" altLang="zh-CN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能</a:t>
            </a: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摸的山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”</a:t>
            </a:r>
            <a:r>
              <a:rPr lang="en-US" altLang="zh-CN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: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眼见</a:t>
            </a: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之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山</a:t>
            </a:r>
            <a:r>
              <a:rPr lang="en-US" altLang="zh-CN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,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律</a:t>
            </a: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法之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山</a:t>
            </a:r>
            <a:r>
              <a:rPr lang="en-US" altLang="zh-CN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(18-21)</a:t>
            </a:r>
            <a:endParaRPr lang="en-US" altLang="zh-CN" sz="36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373832" y="1312572"/>
            <a:ext cx="10153128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出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埃及记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19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章</a:t>
            </a: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en-US" altLang="zh-CN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9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.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耶和华对摩西说，我要在密云中临到你那里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……11.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到第三天要豫备好了，因为第三天耶和华要在众百姓眼前降临在西乃山上。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12.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你要在山的四围给百姓定界限，说，你们当谨慎，不可上山去，也不可摸山的边界，凡摸这山的，必要治死他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……16.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到了第三天早晨，在山上有雷轰，闪电，和密云。并且角声甚大。营中的百姓尽都发颤。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17.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摩西率领百姓出营迎接神，都站在山下。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18.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西乃全山冒烟，因为耶和华在火中降于山上，山的烟气上腾，如烧窑一般。遍山大大的震动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……</a:t>
            </a: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39290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8" y="226368"/>
            <a:ext cx="10128357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0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一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en-US" altLang="zh-CN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能</a:t>
            </a: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摸的山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”</a:t>
            </a:r>
            <a:r>
              <a:rPr lang="en-US" altLang="zh-CN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: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眼见</a:t>
            </a: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之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山</a:t>
            </a:r>
            <a:r>
              <a:rPr lang="en-US" altLang="zh-CN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,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律</a:t>
            </a: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法之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山</a:t>
            </a:r>
            <a:r>
              <a:rPr lang="en-US" altLang="zh-CN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(18-21)</a:t>
            </a:r>
            <a:endParaRPr lang="en-US" altLang="zh-CN" sz="36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373832" y="1312572"/>
            <a:ext cx="10153128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18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你们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原不是来到那能摸的山，此山有火焰，密云，黑暗，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暴风</a:t>
            </a:r>
            <a:r>
              <a:rPr lang="en-US" altLang="zh-CN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……</a:t>
            </a: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“你们原不是来到那能摸的山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”：可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译作“因为你们不是来到那能摸的山”。这个“因为”很重要，是和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28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节的“所以”相呼应的，但和合本未译出。“能摸的山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”：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此字的意思是，可以（被）触摸的，可（被）感觉到的。原文无“山”字。但根据“火焰，密云，黑暗，暴风”的描写，的确是指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西奈山。</a:t>
            </a: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西乃山是可见的、可摸的（因为经文说“凡摸这山的，必要治死他”）。西乃山是旧约的发源地，保罗在加拉太书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4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24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说“一约是出于西乃山，生子为奴，乃是夏甲”。保罗以夏甲预表旧约，守着旧约的人，是“在律法以下的人”。</a:t>
            </a:r>
          </a:p>
          <a:p>
            <a:pPr marL="0" indent="0" algn="just">
              <a:lnSpc>
                <a:spcPts val="4500"/>
              </a:lnSpc>
              <a:buNone/>
            </a:pP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希伯来书的作者所强调的是，“你们原不是来到那能摸的山”。我们的思想意识也不应该停留在“那能摸的山”上。这山叫人“恐惧战兢”，这“山”只是提醒我们“人若行那出于律法的义，就必因此活着”（罗马书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15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5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），而事实上却没有人能够行出律法的义来。律法是叫人“知罪”（罗马书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19-20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），但不解决罪的问题。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【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今天在中国大陆的教会中，却有一些自称是“改革宗”的人，高举律法，制造出许多混乱。这些人希望停留在“西乃山”上，愿意在基督的十架救恩成全后，还继续在律法以下“作奴仆”（参加拉太书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4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章）。律法与恩典不是对立的，律法的目的是引出恩典。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】</a:t>
            </a: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04956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8" y="226368"/>
            <a:ext cx="10128357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0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一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en-US" altLang="zh-CN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能</a:t>
            </a: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摸的山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”</a:t>
            </a:r>
            <a:r>
              <a:rPr lang="en-US" altLang="zh-CN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: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眼见</a:t>
            </a: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之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山</a:t>
            </a:r>
            <a:r>
              <a:rPr lang="en-US" altLang="zh-CN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,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律</a:t>
            </a: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法之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山</a:t>
            </a:r>
            <a:r>
              <a:rPr lang="en-US" altLang="zh-CN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(18-21)</a:t>
            </a:r>
            <a:endParaRPr lang="en-US" altLang="zh-CN" sz="36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373832" y="1312572"/>
            <a:ext cx="10153128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18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你们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原不是来到那能摸的山，此山有火焰，密云，黑暗，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暴风</a:t>
            </a:r>
            <a:r>
              <a:rPr lang="en-US" altLang="zh-CN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……</a:t>
            </a: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西奈山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是可见的、可摸的（因为经文说“凡摸这山的，必要治死他”）。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西奈山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是旧约的发源地，保罗在加拉太书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4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24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说“一约是出于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西奈山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，生子为奴，乃是夏甲”。保罗以夏甲预表旧约，守着旧约的人，是“在律法以下的人”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希伯来书的作者所强调的是，“你们原不是来到那能摸的山”。我们的思想意识也不应该停留在“那能摸的山”上。这山叫人“恐惧战兢”，这“山”只是提醒我们“人若行那出于律法的义，就必因此活着”（罗马书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15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5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），而事实上却没有人能够行出律法的义来。律法是叫人“知罪”（罗马书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19-20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），但不解决罪的问题。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【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今天在中国大陆的教会中，却有一些自称是“改革宗”的人，高举律法，制造出许多混乱。这些人希望停留在“西乃山”上，愿意在基督的十架救恩成全后，还继续在律法以下“作奴仆”（参加拉太书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4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章）。律法与恩典不是对立的，律法的目的是引出恩典。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】</a:t>
            </a: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51463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8" y="226368"/>
            <a:ext cx="10128357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0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一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en-US" altLang="zh-CN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能</a:t>
            </a: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摸的山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”</a:t>
            </a:r>
            <a:r>
              <a:rPr lang="en-US" altLang="zh-CN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: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眼见</a:t>
            </a: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之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山</a:t>
            </a:r>
            <a:r>
              <a:rPr lang="en-US" altLang="zh-CN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,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律</a:t>
            </a: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法之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山</a:t>
            </a:r>
            <a:r>
              <a:rPr lang="en-US" altLang="zh-CN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(18-21)</a:t>
            </a:r>
            <a:endParaRPr lang="en-US" altLang="zh-CN" sz="36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373832" y="1312572"/>
            <a:ext cx="10153128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18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你们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原不是来到那能摸的山，此山有火焰，密云，黑暗，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暴风</a:t>
            </a:r>
            <a:r>
              <a:rPr lang="en-US" altLang="zh-CN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……</a:t>
            </a: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希伯来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书的作者所强调的是，“你们原不是来到那能摸的山”。我们的思想意识也不应该停留在“那能摸的山”上。这山叫人“恐惧战兢”，这“山”只是提醒我们“人若行那出于律法的义，就必因此活着”（罗马书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15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5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），而事实上却没有人能够行出律法的义来。律法是叫人“知罪”（罗马书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19-20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），但不解决罪的问题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en-US" altLang="zh-CN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【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今天在中国大陆的教会中，却有一些自称是“改革宗”的人，高举律法，制造出许多混乱。这些人希望停留在“西乃山”上，愿意在基督的十架救恩成全后，还继续在律法以下“作奴仆”（参加拉太书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4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章）。律法与恩典不是对立的，律法的目的是引出恩典。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】</a:t>
            </a: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61469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二 “锡安山”</a:t>
            </a:r>
            <a:r>
              <a:rPr lang="en-US" altLang="zh-CN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: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信心</a:t>
            </a: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之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山</a:t>
            </a:r>
            <a:r>
              <a:rPr lang="en-US" altLang="zh-CN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,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恩典</a:t>
            </a: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之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山</a:t>
            </a:r>
            <a:r>
              <a:rPr lang="en-US" altLang="zh-CN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(22-23</a:t>
            </a:r>
            <a:r>
              <a:rPr lang="zh-CN" alt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36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22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你们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乃是来到锡安山，永生神的城邑，就是天上的耶路撒冷。那里有千万的天使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</a:t>
            </a:r>
            <a:r>
              <a:rPr lang="en-US" altLang="zh-CN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23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有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名录在天上诸长子之会所共聚的总会，有审判众人的神，和被成全之义人的灵魂，</a:t>
            </a: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在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22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节的开头，原文有一个使两者之间产生强烈对比的反义连接词，第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18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节说“你们原不是来到那能摸的山”，这里说“乃是来到锡安山”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“锡安山”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是恩典之山，是信心之山。它又被称为“永生神的城邑”和“天上的耶路撒冷”。</a:t>
            </a: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30038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二 “锡安山”</a:t>
            </a:r>
            <a:r>
              <a:rPr lang="en-US" altLang="zh-CN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: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信心</a:t>
            </a: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之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山</a:t>
            </a:r>
            <a:r>
              <a:rPr lang="en-US" altLang="zh-CN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,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恩典</a:t>
            </a: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之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山</a:t>
            </a:r>
            <a:r>
              <a:rPr lang="en-US" altLang="zh-CN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(22-23</a:t>
            </a:r>
            <a:r>
              <a:rPr lang="zh-CN" alt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36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22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你们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乃是来到锡安山，永生神的城邑，就是天上的耶路撒冷。那里有千万的天使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</a:t>
            </a:r>
            <a:r>
              <a:rPr lang="en-US" altLang="zh-CN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23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有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名录在天上诸长子之会所共聚的总会，有审判众人的神，和被成全之义人的灵魂，</a:t>
            </a: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这座“永生神的城邑”里面所有的内容：</a:t>
            </a: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．“那里有千万的天使”：（</a:t>
            </a:r>
            <a:r>
              <a:rPr lang="en-US" altLang="zh-CN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）可能是要服事来到“锡安山”的蒙恩圣徒（因为天使都是服役的灵）；（</a:t>
            </a:r>
            <a:r>
              <a:rPr lang="en-US" altLang="zh-CN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）和蒙恩圣徒一起构成赞美神的大军。</a:t>
            </a:r>
          </a:p>
          <a:p>
            <a:pPr marL="0" indent="0" algn="just">
              <a:lnSpc>
                <a:spcPts val="4500"/>
              </a:lnSpc>
              <a:buNone/>
            </a:pP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02310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8226" y="16137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二 “锡安山”</a:t>
            </a:r>
            <a:r>
              <a:rPr lang="en-US" altLang="zh-CN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: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信心</a:t>
            </a: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之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山</a:t>
            </a:r>
            <a:r>
              <a:rPr lang="en-US" altLang="zh-CN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,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恩典</a:t>
            </a: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之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山</a:t>
            </a:r>
            <a:r>
              <a:rPr lang="en-US" altLang="zh-CN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(22-23</a:t>
            </a:r>
            <a:r>
              <a:rPr lang="zh-CN" alt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36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38226" y="1096034"/>
            <a:ext cx="10142430" cy="4295587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22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你们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乃是来到锡安山，永生神的城邑，就是天上的耶路撒冷。那里有千万的天使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</a:t>
            </a:r>
            <a:r>
              <a:rPr lang="en-US" altLang="zh-CN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23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有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名录在天上诸长子之会所共聚的总会，有审判众人的神，和被成全之义人的灵魂，</a:t>
            </a: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“有名录在天上诸长子之会所共聚的总会”，这句话可译作：“有一个共同的聚集，就是在天上已被记录下来的头生者的聚会。”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“总会”指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一种盛大的聚集。“诸长子之会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”：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直译“头生者的教会”，但此处应该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照这个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字的一般意义解，及“众长子的聚集”，也可以看作是真正的蒙恩圣徒的聚会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这些“长子”是名字已经被记录在天上的人（已经“注册”了）。</a:t>
            </a: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这些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“长子”是名字已经被记录在天上的人（已经“注册”了）。可参照罗马书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8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28-30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看此处的意义（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28 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我们晓得万事都互相效力，叫爱神的人得益处，就是按他旨意被召的人。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29 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因为他预先所知道的人，就预先定下效法他儿子的模样，使他儿子在许多弟兄中作长子；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30 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预先所定下的人又召他们来；所召来的人，又称他们为义；所称为义的人，又叫他们得荣耀。）</a:t>
            </a:r>
          </a:p>
          <a:p>
            <a:pPr marL="0" indent="0" algn="just">
              <a:lnSpc>
                <a:spcPts val="4500"/>
              </a:lnSpc>
              <a:buNone/>
            </a:pP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．“有审判众人的神”（    ）：神是众人（所有人）审判者，审判活人死人。 </a:t>
            </a:r>
          </a:p>
          <a:p>
            <a:pPr marL="0" indent="0" algn="just">
              <a:lnSpc>
                <a:spcPts val="4500"/>
              </a:lnSpc>
              <a:buNone/>
            </a:pP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．“被成全之义人的灵魂”（   ）：义人指旧约圣徒，参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11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38-40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（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38 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在旷野，山岭，山洞，地穴，飘流无定。本是世界不配有的人。</a:t>
            </a:r>
          </a:p>
          <a:p>
            <a:pPr marL="0" indent="0" algn="just">
              <a:lnSpc>
                <a:spcPts val="4500"/>
              </a:lnSpc>
              <a:buNone/>
            </a:pP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39 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这些人都是因信得了美好的证据，却仍未得着所应许的。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40 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因为神给我们豫备了更美的事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【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基督的十字架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】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，叫他们若不与我们同得，就不能完全。）基督已经在十字架上成全救恩，这些因信而有盼望的旧约圣徒的灵魂，也因此被“成全”了。“成全”是完成式（）。</a:t>
            </a:r>
          </a:p>
          <a:p>
            <a:pPr marL="0" indent="0" algn="just">
              <a:lnSpc>
                <a:spcPts val="4500"/>
              </a:lnSpc>
              <a:buNone/>
            </a:pP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38226" y="946448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80598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17921" y="34209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二 “锡安山”</a:t>
            </a:r>
            <a:r>
              <a:rPr lang="en-US" altLang="zh-CN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: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信心</a:t>
            </a: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之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山</a:t>
            </a:r>
            <a:r>
              <a:rPr lang="en-US" altLang="zh-CN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,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恩典</a:t>
            </a: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之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山</a:t>
            </a:r>
            <a:r>
              <a:rPr lang="en-US" altLang="zh-CN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(22-23</a:t>
            </a:r>
            <a:r>
              <a:rPr lang="zh-CN" alt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36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17921" y="1142267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22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你们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乃是来到锡安山，永生神的城邑，就是天上的耶路撒冷。那里有千万的天使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</a:t>
            </a:r>
            <a:r>
              <a:rPr lang="en-US" altLang="zh-CN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23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有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名录在天上诸长子之会所共聚的总会，有审判众人的神，和被成全之义人的灵魂，</a:t>
            </a: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这些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“长子”是名字已经被记录在天上的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人。可参罗</a:t>
            </a:r>
            <a:r>
              <a:rPr lang="en-US" altLang="zh-CN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8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28-30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看此处的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意义</a:t>
            </a:r>
            <a:r>
              <a:rPr lang="en-US" altLang="zh-CN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:28 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我们晓得万事都互相效力，叫爱神的人得益处，就是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按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祂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旨意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被召的人。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29 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因为祂预先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所知道的人，就预先定下效法他儿子的模样，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使祂儿子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在许多弟兄中作长子；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30 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预先所定下的人又召他们来；所召来的人，又称他们为义；所称为义的人，又叫他们得荣耀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．“有审判众人的神”（    ）：神是众人（所有人）审判者，审判活人死人。 </a:t>
            </a:r>
          </a:p>
          <a:p>
            <a:pPr marL="0" indent="0" algn="just">
              <a:lnSpc>
                <a:spcPts val="4500"/>
              </a:lnSpc>
              <a:buNone/>
            </a:pP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．“被成全之义人的灵魂”（   ）：义人指旧约圣徒，参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11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38-40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（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38 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在旷野，山岭，山洞，地穴，飘流无定。本是世界不配有的人。</a:t>
            </a:r>
          </a:p>
          <a:p>
            <a:pPr marL="0" indent="0" algn="just">
              <a:lnSpc>
                <a:spcPts val="4500"/>
              </a:lnSpc>
              <a:buNone/>
            </a:pP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39 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这些人都是因信得了美好的证据，却仍未得着所应许的。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40 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因为神给我们豫备了更美的事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【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基督的十字架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】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，叫他们若不与我们同得，就不能完全。）基督已经在十字架上成全救恩，这些因信而有盼望的旧约圣徒的灵魂，也因此被“成全”了。“成全”是完成式（）。</a:t>
            </a:r>
          </a:p>
          <a:p>
            <a:pPr marL="0" indent="0" algn="just">
              <a:lnSpc>
                <a:spcPts val="4500"/>
              </a:lnSpc>
              <a:buNone/>
            </a:pP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946448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01836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17921" y="34209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二 “锡安山”</a:t>
            </a:r>
            <a:r>
              <a:rPr lang="en-US" altLang="zh-CN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: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信心</a:t>
            </a: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之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山</a:t>
            </a:r>
            <a:r>
              <a:rPr lang="en-US" altLang="zh-CN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,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恩典</a:t>
            </a: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之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山</a:t>
            </a:r>
            <a:r>
              <a:rPr lang="en-US" altLang="zh-CN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(22-23</a:t>
            </a:r>
            <a:r>
              <a:rPr lang="zh-CN" alt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36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17921" y="1142267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22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你们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乃是来到锡安山，永生神的城邑，就是天上的耶路撒冷。那里有千万的天使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</a:t>
            </a:r>
            <a:r>
              <a:rPr lang="en-US" altLang="zh-CN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23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有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名录在天上诸长子之会所共聚的总会，有审判众人的神，和被成全之义人的灵魂，</a:t>
            </a: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有审判众人的神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”：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神是众人（所有人）审判者，审判活人死人。 </a:t>
            </a: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被成全之义人的灵魂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”：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义人指旧约圣徒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</a:t>
            </a: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参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11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altLang="zh-CN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38-40</a:t>
            </a: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946448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44615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17921" y="34209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二 “锡安山”</a:t>
            </a:r>
            <a:r>
              <a:rPr lang="en-US" altLang="zh-CN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: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信心</a:t>
            </a: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之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山</a:t>
            </a:r>
            <a:r>
              <a:rPr lang="en-US" altLang="zh-CN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,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恩典</a:t>
            </a: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之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山</a:t>
            </a:r>
            <a:r>
              <a:rPr lang="en-US" altLang="zh-CN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(22-23</a:t>
            </a:r>
            <a:r>
              <a:rPr lang="zh-CN" alt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36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17920" y="1142267"/>
            <a:ext cx="10225063" cy="4268677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22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你们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乃是来到锡安山，永生神的城邑，就是天上的耶路撒冷。那里有千万的天使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</a:t>
            </a:r>
            <a:r>
              <a:rPr lang="en-US" altLang="zh-CN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23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有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名录在天上诸长子之会所共聚的总会，有审判众人的神，和被成全之义人的灵魂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</a:t>
            </a:r>
            <a:endParaRPr lang="en-US" altLang="zh-CN" sz="3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希伯来书</a:t>
            </a:r>
            <a:r>
              <a:rPr lang="en-US" altLang="zh-CN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11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altLang="zh-CN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38-40——</a:t>
            </a: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en-US" altLang="zh-CN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38 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在旷野，山岭，山洞，地穴，飘流无定。本是世界不配有的人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r>
              <a:rPr lang="en-US" altLang="zh-CN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39 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这些人都是因信得了美好的证据，却仍未得着所应许的。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40 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因为神给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我们预备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了更美的事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【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基督的十字架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】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，叫他们若不与我们同得，就不能完全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946448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80443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17921" y="34209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二 “锡安山”</a:t>
            </a:r>
            <a:r>
              <a:rPr lang="en-US" altLang="zh-CN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: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信心</a:t>
            </a: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之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山</a:t>
            </a:r>
            <a:r>
              <a:rPr lang="en-US" altLang="zh-CN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,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恩典</a:t>
            </a: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之</a:t>
            </a:r>
            <a:r>
              <a:rPr lang="zh-CN" alt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山</a:t>
            </a:r>
            <a:r>
              <a:rPr lang="en-US" altLang="zh-CN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(22-23</a:t>
            </a:r>
            <a:r>
              <a:rPr lang="zh-CN" alt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36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17920" y="1142267"/>
            <a:ext cx="10225063" cy="4268677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22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你们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乃是来到锡安山，永生神的城邑，就是天上的耶路撒冷。那里有千万的天使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</a:t>
            </a:r>
            <a:r>
              <a:rPr lang="en-US" altLang="zh-CN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23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有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名录在天上诸长子之会所共聚的总会，有审判众人的神，和被成全之义人的灵魂，</a:t>
            </a: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基督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已经在十字架上成全救恩，这些因信而有盼望的旧约圣徒的灵魂，也因此被“成全”了。“成全”是完成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式。</a:t>
            </a: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946448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98240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三、十字架向我们说话（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24-27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altLang="zh-CN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24</a:t>
            </a:r>
            <a:r>
              <a:rPr lang="en-US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并新约的中保耶稣，以及所洒的血。这血所说的比亚伯的血所说的更美 </a:t>
            </a:r>
            <a:endParaRPr lang="en-US" altLang="zh-CN" sz="3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在“天上的耶路撒冷”中，最重要的是，有“新约的中保耶稣” </a:t>
            </a: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耶稣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是“新约的中保”，这是希伯来书中一个非常重要的真理，前面已经屡次提及：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7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22 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既是起誓立的，耶稣就作了更美之约的中保。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8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6 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如今耶稣所得的职任是更美的，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正如祂作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更美之约的中保。这约原是凭更美之应许立的。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9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15 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为此祂作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了新约的中保。既然受死赎了人在前约之时所犯的罪过，便叫蒙召之人得着所应许永远的产业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93417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三、十字架向我们说话（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24-27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altLang="zh-CN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24</a:t>
            </a:r>
            <a:r>
              <a:rPr lang="en-US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并新约的中保耶稣，以及所洒的血。这血所说的比亚伯的血所说的更美 </a:t>
            </a:r>
            <a:endParaRPr lang="en-US" altLang="zh-CN" sz="3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en-US" altLang="zh-CN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以及所洒的血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”：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耶稣是新约的中保，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但祂作为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中保的有效性，是被祂在十字架上为赎罪而舍命流血所确认的。请注意：在神永恒的国度里，在我们与神永远同在的聚集中，仍有耶稣的“血”在那里，叫我们看见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十字架是从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永远到永远的，十字架有其永恒性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67525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三、十字架向我们说话（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24-27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altLang="zh-CN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24</a:t>
            </a:r>
            <a:r>
              <a:rPr lang="en-US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并新约的中保耶稣，以及所洒的血。这血所说的比亚伯的血所说的更美 </a:t>
            </a:r>
            <a:endParaRPr lang="en-US" altLang="zh-CN" sz="3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我们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在天上的耶路撒冷中，不但见到新约的中保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耶稣和祂所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洒的血，并且会听到“这血”说话：“这血所说的比亚伯的血所说的更美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”：</a:t>
            </a: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en-US" altLang="zh-CN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11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4 “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亚伯因着信，献祭与神，比该隐所献的更美，因此便得了称义的见证，就是神指着他礼物作的见证（因信献祭。信心的献祭。因信以至于献祭的行为得称为义）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。祂虽然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死了，却因这信仍旧说话。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”</a:t>
            </a: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52221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三、十字架向我们说话（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24-27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altLang="zh-CN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24</a:t>
            </a:r>
            <a:r>
              <a:rPr lang="en-US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并新约的中保耶稣，以及所洒的血。这血所说的比亚伯的血所说的更美 </a:t>
            </a:r>
            <a:endParaRPr lang="en-US" altLang="zh-CN" sz="3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创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世记</a:t>
            </a:r>
            <a:r>
              <a:rPr lang="en-US" altLang="zh-CN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4﹕10</a:t>
            </a:r>
          </a:p>
          <a:p>
            <a:pPr marL="0" indent="0" algn="just">
              <a:lnSpc>
                <a:spcPts val="4500"/>
              </a:lnSpc>
              <a:buNone/>
            </a:pPr>
            <a:r>
              <a:rPr lang="en-US" altLang="zh-CN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耶和华说，你作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了什么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事呢？你兄弟的血，有声音从地里向我哀告。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”</a:t>
            </a: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亚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伯的血是在地底下说话，耶稣的血是在天上说话；亚伯的血见证该隐的罪恶，耶稣的血成就罪人的救恩，所以“更美”。</a:t>
            </a: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71646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三、十字架向我们说话（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24-27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altLang="zh-CN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25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你们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总要谨慎，不可弃绝那向你们说话的。因为那些弃绝在地上警戒他们的，尚且不能逃罪，何况我们违背那从天上警戒我们的呢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？</a:t>
            </a:r>
            <a:endParaRPr lang="en-US" altLang="zh-CN" sz="3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在将西乃山与西安山做过强烈对比后，特别是在说过新约的中保耶稣的血在“说话”之后，作者用命令语气说：“你们总要谨慎”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（可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译作：注意！）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——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不可弃绝那（藉十字架、藉自己的血）向你们说话的（耶稣基督）！因为那些弃绝在地上警戒他们的（摩西），尚且不能逃罪，何况我们违背那从天上警戒我们的（耶稣）呢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？</a:t>
            </a: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65887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三、十字架向我们说话（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24-27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altLang="zh-CN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25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你们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总要谨慎，不可弃绝那向你们说话的。因为那些弃绝在地上警戒他们的，尚且不能逃罪，何况我们违背那从天上警戒我们的呢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？</a:t>
            </a:r>
            <a:endParaRPr lang="en-US" altLang="zh-CN" sz="3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这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句话的意思是，弃绝耶稣以祂的宝血所说的话，是不可能逃脱神的审判与刑罚的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注意神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话语的严肃性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神的话语不能被冲淡。</a:t>
            </a: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596061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三、十字架向我们说话（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24-27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altLang="zh-CN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25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你们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总要谨慎，不可弃绝那向你们说话的。因为那些弃绝在地上警戒他们的，尚且不能逃罪，何况我们违背那从天上警戒我们的呢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？</a:t>
            </a:r>
            <a:endParaRPr lang="en-US" altLang="zh-CN" sz="3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英国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传道人钟马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田十分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敏锐地注意到，“根据圣经，十字架有一个非常奇妙之处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——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它能对我们说话。”他提到希伯来书中的这些经文：“那里有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……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新约的中保耶稣，以及所洒的血。这血所说的，比亚伯的血所说的更美。”</a:t>
            </a: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75161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三、十字架向我们说话（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24-27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altLang="zh-CN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25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你们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总要谨慎，不可弃绝那向你们说话的。因为那些弃绝在地上警戒他们的，尚且不能逃罪，何况我们违背那从天上警戒我们的呢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？</a:t>
            </a:r>
            <a:endParaRPr lang="en-US" altLang="zh-CN" sz="3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那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要钉十字架的主，在祂的十字架道路上不断向门徒宣告祂的十字架。而门徒的反应是拦阻十字架（彼得：“主啊，万不可如此！这事必不临到你！”马太福音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16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22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）。他们甚至要把主留在荣耀的变像山上（“主啊，我们在这里真好！”）。天父对这种拒绝祂儿子十字架的行为发出命令说：“你们要听祂！”</a:t>
            </a: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4234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三、十字架向我们说话（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24-27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altLang="zh-CN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25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你们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总要谨慎，不可弃绝那向你们说话的。因为那些弃绝在地上警戒他们的，尚且不能逃罪，何况我们违背那从天上警戒我们的呢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？</a:t>
            </a:r>
            <a:endParaRPr lang="en-US" altLang="zh-CN" sz="3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当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教会处在危机之中而缺乏危机意识的时候，十字架会向我们说话。如果我们愿意聆听，就会发现整本圣经都充满了十字架的声音。事实上，即或我们“看也看不见，听也听不明白”，十字架也从未沉默过。十字架持续地发出声音，是希望把我们从顽梗、悖逆和昏睡的状态中唤醒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75635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三、十字架向我们说话（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24-27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altLang="zh-CN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25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你们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总要谨慎，不可弃绝那向你们说话的。因为那些弃绝在地上警戒他们的，尚且不能逃罪，何况我们违背那从天上警戒我们的呢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？</a:t>
            </a:r>
            <a:endParaRPr lang="en-US" altLang="zh-CN" sz="3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如果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我们愿意听十字架向我们说话，我们就能得着生命的益处；但如果我们拒绝听十字架的声音，就需知道圣经对我们早有告诫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﹕“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你们要谨慎，不可弃绝那向你们说话的。因为那些弃绝 在地上警戒他们的，尚且不能逃罪，何况我们违背那从天上警戒我们的呢？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”</a:t>
            </a: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88899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三、十字架向我们说话（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24-27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altLang="zh-CN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25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你们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总要谨慎，不可弃绝那向你们说话的。因为那些弃绝在地上警戒他们的，尚且不能逃罪，何况我们违背那从天上警戒我们的呢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？</a:t>
            </a:r>
            <a:endParaRPr lang="en-US" altLang="zh-CN" sz="3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我们的主在命令使徒约翰写给七间教会的信中，曾反复说道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﹕“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圣灵向众教会所说的话，凡有耳的，就应当听！”（启示录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2﹕7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11  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17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29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；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3﹕6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13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22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今天的教会一次又一次地和腓力（见约翰福音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14﹕8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）一起向主求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﹕“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求主将父显给我们看！”──实际上我们是想看见能力、尊贵、权柄与荣耀；但主一次又一次地对我们说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﹕“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人看见了我，就看见了父！”──主坚持把我们的目光引向基督并祂钉十字架。唯独透过基督和祂的十字架，我们才能看见那位荣耀的神。</a:t>
            </a:r>
          </a:p>
          <a:p>
            <a:pPr marL="0" indent="0" algn="just">
              <a:lnSpc>
                <a:spcPts val="4500"/>
              </a:lnSpc>
              <a:buNone/>
            </a:pP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今天有太多的信徒只是跟主耶稣去过“迦拿的筵席”，却没有去过客西马尼园，更不用说到各各他了。他们希望永远停留在“迦拿的筵席”上，或略过客西马尼园和各各他直接与主一同“坐席”。但主耶稣却呼唤祂的门徒全程跟随祂，主的邀请是这样的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﹕“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若有人要跟从我，就当舍己，天天背起他的十字架来跟从我。”（路加福音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9﹕23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）我们固然要在“迦拿的筵席”上，看主行变水为酒的神迹，喝那由水变成的酒。但只停留在“迦拿的筵席”上，我们也断不能成为主的门徒，因为主耶稣还有更大的呼召和命令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﹕“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我所喝的杯，你们也要喝；我所受的洗，你们也要受。”（马可福音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10﹕39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</a:p>
          <a:p>
            <a:pPr marL="0" indent="0" algn="just">
              <a:lnSpc>
                <a:spcPts val="4500"/>
              </a:lnSpc>
              <a:buNone/>
            </a:pP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这是十字架的呼召和命令！惟有当圣灵为我们预备一双顺服和聆听的耳朵时，这呼召和命令才能进入我们的生命。</a:t>
            </a: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38628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三、十字架向我们说话（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24-27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altLang="zh-CN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25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你们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总要谨慎，不可弃绝那向你们说话的。因为那些弃绝在地上警戒他们的，尚且不能逃罪，何况我们违背那从天上警戒我们的呢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？</a:t>
            </a:r>
            <a:endParaRPr lang="en-US" altLang="zh-CN" sz="3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今天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的教会一次又一次地和腓力（见约翰福音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14﹕8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）一起向主求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﹕“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求主将父显给我们看！”──实际上我们是想看见能力、尊贵、权柄与荣耀；但主一次又一次地对我们说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﹕“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人看见了我，就看见了父！”──主坚持把我们的目光引向基督并祂钉十字架。唯独透过基督和祂的十字架，我们才能看见那位荣耀的神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今天有太多的信徒只是跟主耶稣去过“迦拿的筵席”，却没有去过客西马尼园，更不用说到各各他了。他们希望永远停留在“迦拿的筵席”上，或略过客西马尼园和各各他直接与主一同“坐席”。但主耶稣却呼唤祂的门徒全程跟随祂，主的邀请是这样的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﹕“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若有人要跟从我，就当舍己，天天背起他的十字架来跟从我。”（路加福音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9﹕23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）我们固然要在“迦拿的筵席”上，看主行变水为酒的神迹，喝那由水变成的酒。但只停留在“迦拿的筵席”上，我们也断不能成为主的门徒，因为主耶稣还有更大的呼召和命令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﹕“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我所喝的杯，你们也要喝；我所受的洗，你们也要受。”（马可福音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10﹕39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</a:p>
          <a:p>
            <a:pPr marL="0" indent="0" algn="just">
              <a:lnSpc>
                <a:spcPts val="4500"/>
              </a:lnSpc>
              <a:buNone/>
            </a:pP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这是十字架的呼召和命令！惟有当圣灵为我们预备一双顺服和聆听的耳朵时，这呼召和命令才能进入我们的生命。</a:t>
            </a: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13121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三、十字架向我们说话（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24-27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altLang="zh-CN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25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你们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总要谨慎，不可弃绝那向你们说话的。因为那些弃绝在地上警戒他们的，尚且不能逃罪，何况我们违背那从天上警戒我们的呢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？</a:t>
            </a:r>
            <a:endParaRPr lang="en-US" altLang="zh-CN" sz="3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今天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有太多的信徒只是跟主耶稣去过“迦拿的筵席”，却没有去过客西马尼园，更不用说到各各他了。他们希望永远停留在“迦拿的筵席”上，或略过客西马尼园和各各他直接与主一同“坐席”。但主耶稣却呼唤祂的门徒全程跟随祂，主的邀请是这样的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﹕“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若有人要跟从我，就当舍己，天天背起他的十字架来跟从我。”（路加福音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9﹕23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55507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三、十字架向我们说话（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24-27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altLang="zh-CN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25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你们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总要谨慎，不可弃绝那向你们说话的。因为那些弃绝在地上警戒他们的，尚且不能逃罪，何况我们违背那从天上警戒我们的呢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？</a:t>
            </a:r>
            <a:endParaRPr lang="en-US" altLang="zh-CN" sz="3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我们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固然要在“迦拿的筵席”上，看主行变水为酒的神迹，喝那由水变成的酒。但只停留在“迦拿的筵席”上，我们也断不能成为主的门徒，因为主耶稣还有更大的呼召和命令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﹕“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我所喝的杯，你们也要喝；我所受的洗，你们也要受。”（马可福音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10﹕39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这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是十字架的呼召和命令！惟有当圣灵为我们预备一双顺服和聆听的耳朵时，这呼召和命令才能进入我们的生命。</a:t>
            </a: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44543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三、十字架向我们说话（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24-27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altLang="zh-CN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25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你们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总要谨慎，不可弃绝那向你们说话的。因为那些弃绝在地上警戒他们的，尚且不能逃罪，何况我们违背那从天上警戒我们的呢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？</a:t>
            </a:r>
            <a:endParaRPr lang="en-US" altLang="zh-CN" sz="3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这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是十字架的呼召和命令！惟有当圣灵为我们预备一双顺服和聆听的耳朵时，这呼召和命令才能进入我们的生命。</a:t>
            </a: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5754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三、十字架向我们说话（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24-27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altLang="zh-CN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26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当时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他的声音震动了地。但如今他应许说，“再一次我不单要震动地，还要震动天。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”</a:t>
            </a:r>
            <a:r>
              <a:rPr lang="en-US" altLang="zh-CN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27 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这再一次的话，是指明被震动的，就是受造之物，都要挪去，使那不被震动的常存。</a:t>
            </a: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“当时”和“如今”对比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（为在对比上产生强烈效果，和是挨在一起的）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“震动地”与“震动天” 相比。</a:t>
            </a: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86751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三、十字架向我们说话（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24-27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altLang="zh-CN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26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当时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他的声音震动了地。但如今他应许说，“再一次我不单要震动地，还要震动天。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”</a:t>
            </a:r>
            <a:r>
              <a:rPr lang="en-US" altLang="zh-CN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27 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这再一次的话，是指明被震动的，就是受造之物，都要挪去，使那不被震动的常存。</a:t>
            </a: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“当时”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，神在西乃山对摩西说话，“遍山大大的震动” （出埃及记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19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18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）。“再一次震动”是引自哈该书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6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（万军之耶和华如此说，过不多时我必再一次震动天地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……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）。主再来时，天地都要被震动，凡“有形质的，都要被烈火销化”（彼后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10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），最后不能被震动的，就是“锡安山”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——“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永生神的城邑”，“天上的耶路撒冷”。</a:t>
            </a: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868574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四、以虔诚敬畏的心事奉神（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28-29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altLang="zh-CN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28 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所以我们既得了不能震动的国，就当感恩，照神所喜悦的，用虔诚敬畏的心事奉神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r>
              <a:rPr lang="en-US" altLang="zh-CN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29 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因为我们的神乃是烈火。</a:t>
            </a:r>
          </a:p>
          <a:p>
            <a:pPr marL="0" indent="0" algn="just">
              <a:lnSpc>
                <a:spcPts val="4500"/>
              </a:lnSpc>
              <a:buNone/>
            </a:pP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28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节开头的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“所以” 是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对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18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节的“因为”的回应（和合本未译出）。</a:t>
            </a: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申命记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4﹕24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，“因为耶和华你的神乃是烈火，是忌邪的神。”当希伯来书的作者说“我们的神乃是烈火”的时候，这位对旧约极为熟悉的圣徒必定想到旧约中与“烈火”有关的事件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13692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四、以虔诚敬畏的心事奉神（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28-29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altLang="zh-CN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28 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所以我们既得了不能震动的国，就当感恩，照神所喜悦的，用虔诚敬畏的心事奉神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r>
              <a:rPr lang="en-US" altLang="zh-CN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29 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因为我们的神乃是烈火。</a:t>
            </a: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一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件记在利未记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10﹕1-2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中，“亚伦的儿子拿答、亚比户，各拿自己的香炉，盛上火，加上香，在耶和华面前献上凡火，是耶和华没有吩咐他们的。就有火从耶和华面前出来，把他们烧灭，他们就死在耶和华面前。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”</a:t>
            </a: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36863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四、以虔诚敬畏的心事奉神（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28-29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altLang="zh-CN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28 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所以我们既得了不能震动的国，就当感恩，照神所喜悦的，用虔诚敬畏的心事奉神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r>
              <a:rPr lang="en-US" altLang="zh-CN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29 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因为我们的神乃是烈火。</a:t>
            </a: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另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一件记在民数记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16﹕35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，“又有火从耶和华那里出来，烧灭了那献香的二百五十个人。” 作者想告诉读者，不照“神所喜悦的”，不用“虔诚敬畏的心事奉神”的人，结局将会像拿答和亚比户一样；而悖逆、不顺服神的，那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250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人就是前车之鉴。这两次“烈火事件”中被烧灭的人，都是因为没有用“虔诚敬畏之心”来事奉神。</a:t>
            </a: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99061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对信息的回应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450503"/>
            <a:ext cx="9973324" cy="4224277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我们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这两天已经学习了希伯来书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12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章整章的经文。但愿神的灵借着祂的话在我们的生命中产生真实的震撼！</a:t>
            </a: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我们都处在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一场需要十字架能力来推动的灵程中，我们也许有各样的重担，甚至有缠累我们的罪，我们可能已经疲倦灰心，有时对神的管教持拒绝的态度，我们也确实圣洁生命的能力，贪恋世俗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……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但我们在圣灵的引导下，经历更深的悔改与更新之后，我们奔跑灵程的步伐将更加坚定。</a:t>
            </a: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162472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40881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五</a:t>
            </a:r>
            <a:r>
              <a:rPr lang="zh-CN" alt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、回应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450503"/>
            <a:ext cx="9973324" cy="4224277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我们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的目光向仰望，我们主耶稣已经在这灵程的尽头，等候迎接祂得胜的儿女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。祂在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十字架上如何伸出双臂为我们受死，这位为我们复活的主也会如何伸出祂的双臂，来把我们这些跑完灵程，来到祂身边的儿女拥抱到祂的怀中。祂会把我们领到父的面前，对父说：看哪！父所交付我的儿女，没有一个失落的，他们都存心忍耐，跑尽灵程，已经都回到他们永远的家中。弟兄姊妹，你们期待这一天吗？我们祷告！</a:t>
            </a: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162472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61918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840" y="226368"/>
            <a:ext cx="9478613" cy="1590677"/>
          </a:xfrm>
        </p:spPr>
        <p:txBody>
          <a:bodyPr>
            <a:normAutofit/>
          </a:bodyPr>
          <a:lstStyle/>
          <a:p>
            <a:pPr marL="0" indent="0" algn="ctr">
              <a:lnSpc>
                <a:spcPts val="4600"/>
              </a:lnSpc>
              <a:spcBef>
                <a:spcPts val="0"/>
              </a:spcBef>
              <a:defRPr/>
            </a:pPr>
            <a:r>
              <a:rPr lang="zh-CN" altLang="en-US" sz="8000" spc="-150" smtClean="0">
                <a:solidFill>
                  <a:srgbClr val="FEFDC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§§∞Í¿sª®¡ıÆ—" panose="02010609000101010101" pitchFamily="49" charset="-128"/>
                <a:ea typeface="§§∞Í¿sª®¡ıÆ—" panose="02010609000101010101" pitchFamily="49" charset="-128"/>
              </a:rPr>
              <a:t>禱 告</a:t>
            </a:r>
            <a:endParaRPr lang="en-US" altLang="zh-CN" sz="8000" spc="-150" dirty="0">
              <a:solidFill>
                <a:srgbClr val="FEFDC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§§∞Í¿sª®¡ıÆ—" panose="02010609000101010101" pitchFamily="49" charset="-128"/>
              <a:ea typeface="§§∞Í¿sª®¡ıÆ—" panose="02010609000101010101" pitchFamily="49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872" y="1594520"/>
            <a:ext cx="9945105" cy="559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79209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7400</TotalTime>
  <Words>6926</Words>
  <Application>Microsoft Office PowerPoint</Application>
  <PresentationFormat>Custom</PresentationFormat>
  <Paragraphs>200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1" baseType="lpstr">
      <vt:lpstr>§§∞Í¿sª®¡ıÆ—</vt:lpstr>
      <vt:lpstr>DFLiHeiBold(P)</vt:lpstr>
      <vt:lpstr>FZZhengHeiS-DB-GB</vt:lpstr>
      <vt:lpstr>PMingLiU</vt:lpstr>
      <vt:lpstr>PMingLiU</vt:lpstr>
      <vt:lpstr>SimHei</vt:lpstr>
      <vt:lpstr>Arial</vt:lpstr>
      <vt:lpstr>Calibri</vt:lpstr>
      <vt:lpstr>Calibri Light</vt:lpstr>
      <vt:lpstr>Default Design</vt:lpstr>
      <vt:lpstr>   心存敬畏 虔诚事主</vt:lpstr>
      <vt:lpstr>引言</vt:lpstr>
      <vt:lpstr>引言</vt:lpstr>
      <vt:lpstr>经文 希伯来书12:18-29</vt:lpstr>
      <vt:lpstr>经文 希伯来书12:18-29</vt:lpstr>
      <vt:lpstr>信息大纲</vt:lpstr>
      <vt:lpstr>一 “能摸的山”:眼见之山,律法之山(18-21)</vt:lpstr>
      <vt:lpstr>一 “能摸的山”:眼见之山,律法之山(18-21)</vt:lpstr>
      <vt:lpstr>一 “能摸的山”:眼见之山,律法之山(18-21)</vt:lpstr>
      <vt:lpstr>一 “能摸的山”:眼见之山,律法之山(18-21)</vt:lpstr>
      <vt:lpstr>一 “能摸的山”:眼见之山,律法之山(18-21)</vt:lpstr>
      <vt:lpstr>二 “锡安山”:信心之山,恩典之山(22-23）</vt:lpstr>
      <vt:lpstr>二 “锡安山”:信心之山,恩典之山(22-23）</vt:lpstr>
      <vt:lpstr>二 “锡安山”:信心之山,恩典之山(22-23）</vt:lpstr>
      <vt:lpstr>二 “锡安山”:信心之山,恩典之山(22-23）</vt:lpstr>
      <vt:lpstr>二 “锡安山”:信心之山,恩典之山(22-23）</vt:lpstr>
      <vt:lpstr>二 “锡安山”:信心之山,恩典之山(22-23）</vt:lpstr>
      <vt:lpstr>二 “锡安山”:信心之山,恩典之山(22-23）</vt:lpstr>
      <vt:lpstr>三、十字架向我们说话（24-27）</vt:lpstr>
      <vt:lpstr>三、十字架向我们说话（24-27）</vt:lpstr>
      <vt:lpstr>三、十字架向我们说话（24-27）</vt:lpstr>
      <vt:lpstr>三、十字架向我们说话（24-27）</vt:lpstr>
      <vt:lpstr>三、十字架向我们说话（24-27）</vt:lpstr>
      <vt:lpstr>三、十字架向我们说话（24-27）</vt:lpstr>
      <vt:lpstr>三、十字架向我们说话（24-27）</vt:lpstr>
      <vt:lpstr>三、十字架向我们说话（24-27）</vt:lpstr>
      <vt:lpstr>三、十字架向我们说话（24-27）</vt:lpstr>
      <vt:lpstr>三、十字架向我们说话（24-27）</vt:lpstr>
      <vt:lpstr>三、十字架向我们说话（24-27）</vt:lpstr>
      <vt:lpstr>三、十字架向我们说话（24-27）</vt:lpstr>
      <vt:lpstr>三、十字架向我们说话（24-27）</vt:lpstr>
      <vt:lpstr>三、十字架向我们说话（24-27）</vt:lpstr>
      <vt:lpstr>三、十字架向我们说话（24-27）</vt:lpstr>
      <vt:lpstr>三、十字架向我们说话（24-27）</vt:lpstr>
      <vt:lpstr>三、十字架向我们说话（24-27）</vt:lpstr>
      <vt:lpstr>四、以虔诚敬畏的心事奉神（28-29）</vt:lpstr>
      <vt:lpstr>四、以虔诚敬畏的心事奉神（28-29）</vt:lpstr>
      <vt:lpstr>四、以虔诚敬畏的心事奉神（28-29）</vt:lpstr>
      <vt:lpstr>对信息的回应</vt:lpstr>
      <vt:lpstr>五、回应</vt:lpstr>
      <vt:lpstr>禱 告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Microsoft account</cp:lastModifiedBy>
  <cp:revision>480</cp:revision>
  <dcterms:created xsi:type="dcterms:W3CDTF">2007-12-25T02:54:25Z</dcterms:created>
  <dcterms:modified xsi:type="dcterms:W3CDTF">2022-08-23T05:02:38Z</dcterms:modified>
</cp:coreProperties>
</file>