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31"/>
  </p:notesMasterIdLst>
  <p:sldIdLst>
    <p:sldId id="1181" r:id="rId2"/>
    <p:sldId id="1277" r:id="rId3"/>
    <p:sldId id="1331" r:id="rId4"/>
    <p:sldId id="1281" r:id="rId5"/>
    <p:sldId id="1357" r:id="rId6"/>
    <p:sldId id="1283" r:id="rId7"/>
    <p:sldId id="1332" r:id="rId8"/>
    <p:sldId id="1333" r:id="rId9"/>
    <p:sldId id="1336" r:id="rId10"/>
    <p:sldId id="1337" r:id="rId11"/>
    <p:sldId id="1339" r:id="rId12"/>
    <p:sldId id="1338" r:id="rId13"/>
    <p:sldId id="1340" r:id="rId14"/>
    <p:sldId id="1341" r:id="rId15"/>
    <p:sldId id="1342" r:id="rId16"/>
    <p:sldId id="1343" r:id="rId17"/>
    <p:sldId id="1344" r:id="rId18"/>
    <p:sldId id="1345" r:id="rId19"/>
    <p:sldId id="1346" r:id="rId20"/>
    <p:sldId id="1347" r:id="rId21"/>
    <p:sldId id="1348" r:id="rId22"/>
    <p:sldId id="1349" r:id="rId23"/>
    <p:sldId id="1350" r:id="rId24"/>
    <p:sldId id="1351" r:id="rId25"/>
    <p:sldId id="1352" r:id="rId26"/>
    <p:sldId id="1353" r:id="rId27"/>
    <p:sldId id="1354" r:id="rId28"/>
    <p:sldId id="1312" r:id="rId29"/>
    <p:sldId id="1355" r:id="rId30"/>
  </p:sldIdLst>
  <p:sldSz cx="10972800" cy="8229600" type="B4JIS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1pPr>
    <a:lvl2pPr marL="45719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2pPr>
    <a:lvl3pPr marL="914394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3pPr>
    <a:lvl4pPr marL="1371591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4pPr>
    <a:lvl5pPr marL="1828789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5pPr>
    <a:lvl6pPr marL="2285985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6pPr>
    <a:lvl7pPr marL="2743183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7pPr>
    <a:lvl8pPr marL="3200380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8pPr>
    <a:lvl9pPr marL="3657577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3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36D76"/>
    <a:srgbClr val="8C5962"/>
    <a:srgbClr val="926B6E"/>
    <a:srgbClr val="E4BFA3"/>
    <a:srgbClr val="B0CECE"/>
    <a:srgbClr val="FDA022"/>
    <a:srgbClr val="FEFDC6"/>
    <a:srgbClr val="FEFEF2"/>
    <a:srgbClr val="996600"/>
    <a:srgbClr val="A84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9" autoAdjust="0"/>
    <p:restoredTop sz="92930" autoAdjust="0"/>
  </p:normalViewPr>
  <p:slideViewPr>
    <p:cSldViewPr>
      <p:cViewPr varScale="1">
        <p:scale>
          <a:sx n="58" d="100"/>
          <a:sy n="58" d="100"/>
        </p:scale>
        <p:origin x="924" y="40"/>
      </p:cViewPr>
      <p:guideLst>
        <p:guide orient="horz" pos="2592"/>
        <p:guide pos="3456"/>
      </p:guideLst>
    </p:cSldViewPr>
  </p:slideViewPr>
  <p:outlineViewPr>
    <p:cViewPr>
      <p:scale>
        <a:sx n="33" d="100"/>
        <a:sy n="33" d="100"/>
      </p:scale>
      <p:origin x="0" y="-178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PMingLiU" panose="02020500000000000000" pitchFamily="18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590AA9-F63D-4950-B035-CA2FD73F3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029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9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85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3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7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7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67" indent="0" algn="ctr">
              <a:buNone/>
              <a:defRPr sz="2400"/>
            </a:lvl2pPr>
            <a:lvl3pPr marL="1097336" indent="0" algn="ctr">
              <a:buNone/>
              <a:defRPr sz="2160"/>
            </a:lvl3pPr>
            <a:lvl4pPr marL="1646003" indent="0" algn="ctr">
              <a:buNone/>
              <a:defRPr sz="1920"/>
            </a:lvl4pPr>
            <a:lvl5pPr marL="2194670" indent="0" algn="ctr">
              <a:buNone/>
              <a:defRPr sz="1920"/>
            </a:lvl5pPr>
            <a:lvl6pPr marL="2743337" indent="0" algn="ctr">
              <a:buNone/>
              <a:defRPr sz="1920"/>
            </a:lvl6pPr>
            <a:lvl7pPr marL="3292005" indent="0" algn="ctr">
              <a:buNone/>
              <a:defRPr sz="1920"/>
            </a:lvl7pPr>
            <a:lvl8pPr marL="3840672" indent="0" algn="ctr">
              <a:buNone/>
              <a:defRPr sz="1920"/>
            </a:lvl8pPr>
            <a:lvl9pPr marL="4389339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6117D9-2BEF-4342-AD9F-98C1D3FEB9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05704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F3F33-B7D4-4B74-9407-79640B621E4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8362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9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9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33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600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67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337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200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672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339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9D62A-4FB4-4EC1-A84D-79CEAF126FB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2270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37A69-4245-4F3D-8B41-BCD5CB658D7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18786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7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1"/>
            <a:ext cx="4642008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2" y="2017397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2" y="3006091"/>
            <a:ext cx="4664869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5655B-25FF-40E0-BAC3-2C2474DF08B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63318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4F095-FE11-44EB-9E65-815E535CDE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0180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6BF58-6FD9-4AC8-A3A2-B5CBF68F03A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46941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D4807-054B-4DF3-8910-8E528A8F7FD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2597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67" indent="0">
              <a:buNone/>
              <a:defRPr sz="3360"/>
            </a:lvl2pPr>
            <a:lvl3pPr marL="1097336" indent="0">
              <a:buNone/>
              <a:defRPr sz="2880"/>
            </a:lvl3pPr>
            <a:lvl4pPr marL="1646003" indent="0">
              <a:buNone/>
              <a:defRPr sz="2400"/>
            </a:lvl4pPr>
            <a:lvl5pPr marL="2194670" indent="0">
              <a:buNone/>
              <a:defRPr sz="2400"/>
            </a:lvl5pPr>
            <a:lvl6pPr marL="2743337" indent="0">
              <a:buNone/>
              <a:defRPr sz="2400"/>
            </a:lvl6pPr>
            <a:lvl7pPr marL="3292005" indent="0">
              <a:buNone/>
              <a:defRPr sz="2400"/>
            </a:lvl7pPr>
            <a:lvl8pPr marL="3840672" indent="0">
              <a:buNone/>
              <a:defRPr sz="2400"/>
            </a:lvl8pPr>
            <a:lvl9pPr marL="4389339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DAAA1-A1E2-46E8-A70F-ED8A877B0BA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91070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E7DC6-D1F1-4663-9514-A4078081ED8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810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2" y="438151"/>
            <a:ext cx="2366010" cy="697420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2" y="438151"/>
            <a:ext cx="6960870" cy="69742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4FF27-A036-417D-86E2-034B254844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648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1"/>
            <a:ext cx="9464040" cy="522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EF24BF-7E15-492B-8A88-CBA733B2E62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940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1097336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34" indent="-274334" algn="l" defTabSz="109733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3001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33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900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672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33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500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67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6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336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6003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7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33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2005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672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339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5960" y="1522512"/>
            <a:ext cx="10436820" cy="1008112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6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   </a:t>
            </a:r>
            <a:r>
              <a:rPr lang="zh-CN" alt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追求圣洁  远离世俗</a:t>
            </a:r>
            <a:endParaRPr lang="en-US" altLang="zh-CN" sz="60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ZZhengHeiS-DB-GB" panose="02000000000000000000" pitchFamily="2" charset="-122"/>
              <a:ea typeface="FZZhengHeiS-DB-GB" panose="02000000000000000000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05880" y="3610744"/>
            <a:ext cx="9451181" cy="4343400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</a:t>
            </a:r>
            <a:r>
              <a:rPr lang="en-US" altLang="zh-CN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12:12-17</a:t>
            </a: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  <a:defRPr/>
            </a:pP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王</a:t>
            </a: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峙军牧师</a:t>
            </a: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endParaRPr lang="en-US" altLang="en-US" sz="5400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00932" y="1234480"/>
            <a:ext cx="9973324" cy="4343400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1-4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节讲到放下“重担”，脱去“缠累我们的罪”</a:t>
            </a:r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。仰望耶稣和思想耶稣。耶稣是我们奔跑灵程的力量之源。</a:t>
            </a:r>
            <a:endParaRPr lang="en-US" altLang="zh-CN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5-11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节讲到神所爱的，他必管教（训练，教训</a:t>
            </a:r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，磨练，责备与惩罚）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。喜爱管教的必得着生命的益处。</a:t>
            </a:r>
            <a:endParaRPr lang="en-US" sz="36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90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12:12-17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所以你们要把下垂的手，发酸的腿，挺起来。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也要为自己的脚把道路修直了，使瘸子不至歪脚，反得痊愈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歪脚或作差路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你们要追求与众人和睦，并要追求圣洁。非圣洁没有人能见主。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又要谨慎，恐怕有人失了神的恩。恐怕有毒根生出来扰乱你们，因此叫众人沾染污秽。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36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12:12-17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901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17921" y="154360"/>
            <a:ext cx="10395614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信息大纲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1" y="1378496"/>
            <a:ext cx="9973324" cy="43434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</a:t>
            </a: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挺起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下垂的手發酸的腿（</a:t>
            </a: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12-13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0" indent="0"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</a:t>
            </a: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聖潔沒有人能見主（</a:t>
            </a: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0" indent="0"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</a:t>
            </a: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謹慎，恐怕</a:t>
            </a: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TW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0539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、挺起下垂的手发酸的腿（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12-13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所以你们要把下垂的手，发酸的腿，挺起来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endParaRPr lang="en-US" altLang="zh-CN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要为自己的脚把道路修直了，使瘸子不至歪脚，反得痊愈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歪脚或作差路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“所以”：根据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以上的讨论，作者得出结论，也是命令：“你们要把下垂的手、发酸的腿挺起来！也要为自己的脚把道路修直了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……”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挺起来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”：你们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要坚固起来，使你们下垂的手、发酸的腿重新得力。“仰望耶稣”和“思想耶稣”，是“挺起”“下垂的手”和“发酸的腿”的能力之源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946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、挺起下垂的手发酸的腿（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12-13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所以你们要把下垂的手，发酸的腿，挺起来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endParaRPr lang="en-US" altLang="zh-CN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要为自己的脚把道路修直了，使瘸子不至歪脚，反得痊愈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歪脚或作差路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赛亚书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28-31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28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你岂不曾知道吗？ 你岂不曾听见吗？ 永在的神耶和华，创造地极的主，并不疲乏，也不困倦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；祂的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智慧无法测度。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疲乏的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，祂赐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能力；软弱的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，祂加力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量。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就是少年人也要疲乏困倦，强壮的也必全然跌倒。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31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但那等候耶和华的，必从新得力，他们必如鹰展翅上腾，他们奔跑却不困倦，行走却不疲乏。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003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、挺起下垂的手发酸的腿（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12-13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所以你们要把下垂的手，发酸的腿，挺起来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 </a:t>
            </a:r>
            <a:endParaRPr lang="en-US" altLang="zh-CN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要为自己的脚把道路修直了，使瘸子不至歪脚，反得痊愈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歪脚或作差路</a:t>
            </a: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要为自己的脚把道路修直了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”：要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为你们（自己）的脚建造正直的道路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注意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，和前一个不定过去式命令语气的动词不同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，“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把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道路修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直”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现在式命令语气。接下来说“使瘸子不至歪脚，反得痊愈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歪脚或作差路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如果路是邪路，灵性的瘸子就会走上歧途。但若走在正直的路上，“瘸子”的灵性疾病就会得着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“痊愈”。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341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注意这节经文和前面经文的关系（通常人们会从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节另开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一个意群。但实际上，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12-13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节关系密切。“修直”路，和使瘸子“痊愈”，有一个目的：你们要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追求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与众人和睦，并要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追求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圣洁。这是属灵赛程中的重要内容。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887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“你们要追求”：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你们要持续地追求！这是继“挺起来”和“把路修直”之后的第三个命令。此处的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“追求”，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是一个很强烈的字眼，猎人追逐猎物即用此字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保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罗在罗马书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说，“所以我们务要追求和睦的事，与彼此建立德行的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事。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”在提摩太后书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说，“你要逃避少年的私欲，同那清心祷告主的人追求公义，信德，仁爱，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和平。”</a:t>
            </a: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2213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从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节可以看出，“追求”的对象有两项：“与众人和睦”与“圣洁”。但追求的重点在后者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圣洁”。这里所要追求的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“和睦”不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带冠词，指基督徒与世人之间和睦相处的状态。基督徒生活在世界中，要和世人和睦相处，“使我们可以敬虔端正，平安无事的度日”（提前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）。但我们又不能沾染世俗，要竭力过分别为圣的生活。彼得前书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也说要“寻求和睦，一心追赶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712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此处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带定冠词的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“圣洁” 回应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了第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节中“使我们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在祂的圣洁上有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分”的“圣洁”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【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两个字一个阴性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节），一个阳性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节），但意义相同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】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。这样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的“圣洁”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，可以保证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我们与世人“和睦”相处的时候，又不沾染世俗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174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”：这是对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前面“要追求圣洁”之重要性的说明，讲出了神为什么命令我们“要追求圣洁”的原因。无论在旧约还是新约，神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对祂子民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的要求都是，“你们要圣洁，因为我是圣洁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的”（见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利未记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和彼得前书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哥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林多前书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但你们得在基督里是本乎神，神又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使祂成为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我们的智慧、公义、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圣洁和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救赎。” 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154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  <a:r>
              <a:rPr lang="zh-CN" alt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非圣洁没有人能见主（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你们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要追求与众人和睦，并要追求圣洁。非圣洁没有人能见主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基督徒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若没有圣洁的生命，其后果是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）现在不能与神有好的关系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）将来在神的审判台前也站立不住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基督徒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没有圣洁的生命，表明他还没有经历基督宝血在他生命中的工作；没有宝血印记的人，是不敢到神面前来的。我们既然已经有了成圣的地位（被称为圣徒），就要尽力把基督圣洁的生命本质活出来。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1202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1466" y="154583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306488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又要谨慎，恐怕有人失了神的恩。恐怕有毒根生出来扰乱你们，因此叫众人沾染污秽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“又要谨慎”：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要小心看管，要注意！彼得前书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译作“照管”（务要牧养神的群羊，照管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他们）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。此节中的这个分词和第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节的“就当要放下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脱去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一样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，带有命令的意味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也有意思相同的命令：“弟兄们，你们要谨慎！免得你们中间或有人存着不信的恶心，把永生神离弃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了！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28546" y="1162472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154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又要谨慎，恐怕有人失了神的恩。恐怕有毒根生出来扰乱你们，因此叫众人沾染污秽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“要谨慎”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的范围，包括了接下来的三个“恐怕”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第一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个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“恐怕”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：恐怕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有人失了神的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恩，即错过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或赶不上神的恩典，被排除在神的恩典之外了。来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已经提及“免得我们中间或有人似乎是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赶不上了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。”注意：此处的“失了”和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的“赶不上了”，都是主动态动词或动词的分词形式。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这里强调了人的责任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545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又要谨慎，恐怕有人失了神的恩。恐怕有毒根生出来扰乱你们，因此叫众人沾染污秽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第二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个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“恐怕”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恐怕有毒根生出来扰乱你们，因此叫众人沾染污秽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“毒根”的意思是充满苦毒、怨恨、忿怒的生命性情之根。罗马书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说，在罪恶之下的人，“满口是咒骂苦毒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这样的“毒根”比一般的根长得更快，给人带来麻烦。而且这样的“毒根”能“污秽”很多人（尤其是道德上的污染）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0575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又要谨慎，恐怕有人失了神的恩。恐怕有毒根生出来扰乱你们，因此叫众人沾染污秽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徒的生活中，在教会的事奉中，这种“毒根”尤其可怕。它长在我们的“旧人”的土壤里，而且蔓延得很快。对自己、对家庭、对教会，都具有极大的摧毁作用。所以，知道“我们的旧人与基督同钉十字架”是何等重要！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104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想要承受父所祝的福，竟被弃绝，虽然号哭切求，却得不着门路，使他父亲的心意回转，这是你们知道的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第三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个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“恐怕”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在这个“恐怕”中，作者举出两种恶行：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“淫乱”与“贪恋世俗”，和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一个沾染这两种恶行之一种的实例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以扫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896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扫的故事在创世记第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章。圣经没有记载以扫犯淫乱罪，但他却肯定是“贪恋世俗”的人，其表现是，“他因一点食物把自己长子的名分卖了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 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他用“卖掉自己的长子名分”的行为，交换了“一点食物（一顿饭）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”（饼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和红豆汤）他看自己肚腹的需要，超过作长子的属灵福气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040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创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世记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29-34 </a:t>
            </a: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有一天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，雅各熬汤，以扫从田野回来累昏了。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以扫对雅各说，我累昏了，求你把这红汤给我喝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……31.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雅各说，你今日把长子的名分卖给我罢。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32.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以扫说，我将要死，这长子的名分于我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有什么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益处呢。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33.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雅各说，你今日对我起誓罢。以扫就对他起了誓，把长子的名分卖给雅各。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34.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于是雅各将饼和红豆汤给了以扫，以扫吃了喝了，便起来走了。这就是以扫轻看了他长子的名分。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0903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“贪恋世俗”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的本质就是“不敬虔”，在新约时代，保罗称这类人是“基督十字架的仇敌”，“他们的结局就是沉沦，他们的神就是自己的肚腹，他们以自己的羞辱为荣耀，专以地上的事为念”（腓立比书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18-19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879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这是你们知道的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”：熟悉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旧约的犹太人对以扫的故事无人不晓。而希伯来书的受信人，正是一些从犹太教中转信基督的人。这句话也可以看作是命令语气：“你们要（一直，持续地）知道！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endParaRPr lang="en-US" altLang="zh-CN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036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虽然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以扫的故事在犹太人中耳熟能详，但真正懂得其中的属灵教训的人并不多。所以，圣灵借着希伯来书的作者，用命令的语气，来让读者明白“淫乱或贪恋世俗如以扫”者的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后果。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再者，作者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把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这是你们知道的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放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在这节经文的开头，作为命令的可能性也很大（参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25 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887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恐怕有淫乱的，有贪恋世俗如以扫的。他因一点食物把自己长子的名分卖了</a:t>
            </a:r>
            <a:r>
              <a:rPr lang="zh-CN" alt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应该“知道”的是什么呢？以扫既弃绝了作长子的属灵祝福，“后来想要承受父所祝的福，竟被弃绝，虽然号哭切求，却得不着门路，使他父亲的心意回转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……”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6318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这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句话的意思是，以扫后来想要承受祝福，竟被拒绝了；虽然他流泪寻求祝福，但却找不到悔改的地方了，或已经没有悔改的机会了。更可能的意思是，他那颗贪恋世俗的心无法回转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了（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参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创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27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30-40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</a:t>
            </a:r>
          </a:p>
          <a:p>
            <a:pPr marL="0" indent="0" algn="just">
              <a:lnSpc>
                <a:spcPts val="4500"/>
              </a:lnSpc>
              <a:buNone/>
            </a:pP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178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4690" y="13122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三、又要谨慎，恐怕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……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en-US" altLang="zh-C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15-17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2122" y="1234480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buNone/>
            </a:pPr>
            <a:r>
              <a:rPr lang="en-US" altLang="zh-CN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后来想要承受父所祝的福，竟被弃绝，虽然号哭切求，却得不着门路，使他父亲的心意回转，这是你们知道的。</a:t>
            </a:r>
            <a:endParaRPr lang="zh-CN" alt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buNone/>
            </a:pP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作者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此处的警告相当严肃。如果有人贪恋世俗，作“基督十字架的仇敌”，或得知真道之后故意犯罪，他就会像以扫那样，再没有地方（机会）叫他回转心意了。他也就失去了属灵的福气。前面的第一个“恐怕”</a:t>
            </a: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——“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恐怕有人失了神的恩”，指的就是这种人的结局。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3019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3832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思考与应用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lvl="0" indent="0" algn="just" fontAlgn="base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现在是否仍然感到疲倦灰心？使你“挺起来下垂的手、发酸的腿”的秘诀是什么？</a:t>
            </a:r>
          </a:p>
          <a:p>
            <a:pPr marL="0" lvl="0" indent="0" algn="just" fontAlgn="base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有没有遵从“追求圣洁”的命令，过一个分别为圣的生活？</a:t>
            </a:r>
          </a:p>
          <a:p>
            <a:pPr marL="0" lvl="0" indent="0" algn="just" fontAlgn="base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你信仰生活中，有没有向以扫那样“贪恋世俗”？如果有，表现是什么？</a:t>
            </a:r>
          </a:p>
          <a:p>
            <a:pPr marL="0" lvl="0" indent="0" algn="just" fontAlgn="base">
              <a:lnSpc>
                <a:spcPts val="4500"/>
              </a:lnSpc>
              <a:buNone/>
            </a:pPr>
            <a:r>
              <a:rPr lang="en-US" altLang="zh-CN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en-US" altLang="zh-CN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胜过</a:t>
            </a:r>
            <a:r>
              <a:rPr lang="zh-CN" alt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世俗诱惑的秘诀是什么？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730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61" y="-205680"/>
            <a:ext cx="10972800" cy="8591078"/>
          </a:xfr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-562272" y="946448"/>
            <a:ext cx="9860756" cy="1079897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zh-CN" altLang="en-US" sz="8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§§∞Í¿sª®¡ıÆ—" panose="02010609000101010101" pitchFamily="49" charset="-128"/>
                <a:ea typeface="§§∞Í¿sª®¡ıÆ—" panose="02010609000101010101" pitchFamily="49" charset="-128"/>
              </a:rPr>
              <a:t>禱 告</a:t>
            </a:r>
            <a:endParaRPr lang="en-US" altLang="zh-CN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§§∞Í¿sª®¡ıÆ—" panose="02010609000101010101" pitchFamily="49" charset="-128"/>
              <a:ea typeface="§§∞Í¿sª®¡ıÆ—" panose="02010609000101010101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74375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7293</TotalTime>
  <Words>3327</Words>
  <Application>Microsoft Office PowerPoint</Application>
  <PresentationFormat>Custom</PresentationFormat>
  <Paragraphs>114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§§∞Í¿sª®¡ıÆ—</vt:lpstr>
      <vt:lpstr>DFLiHeiBold(P)</vt:lpstr>
      <vt:lpstr>FZZhengHeiS-DB-GB</vt:lpstr>
      <vt:lpstr>PMingLiU</vt:lpstr>
      <vt:lpstr>PMingLiU</vt:lpstr>
      <vt:lpstr>SimHei</vt:lpstr>
      <vt:lpstr>Arial</vt:lpstr>
      <vt:lpstr>Calibri</vt:lpstr>
      <vt:lpstr>Calibri Light</vt:lpstr>
      <vt:lpstr>Default Design</vt:lpstr>
      <vt:lpstr>   追求圣洁  远离世俗</vt:lpstr>
      <vt:lpstr>引言</vt:lpstr>
      <vt:lpstr>经文 希伯来书12:12-17</vt:lpstr>
      <vt:lpstr>经文 希伯来书12:12-17</vt:lpstr>
      <vt:lpstr>信息大纲</vt:lpstr>
      <vt:lpstr>一、挺起下垂的手发酸的腿（12-13）</vt:lpstr>
      <vt:lpstr>一、挺起下垂的手发酸的腿（12-13）</vt:lpstr>
      <vt:lpstr>一、挺起下垂的手发酸的腿（12-13）</vt:lpstr>
      <vt:lpstr>二、非圣洁没有人能见主（14）</vt:lpstr>
      <vt:lpstr>二、非圣洁没有人能见主（14）</vt:lpstr>
      <vt:lpstr>二、非圣洁没有人能见主（14）</vt:lpstr>
      <vt:lpstr>二、非圣洁没有人能见主（14）</vt:lpstr>
      <vt:lpstr>二、非圣洁没有人能见主（14）</vt:lpstr>
      <vt:lpstr>二、非圣洁没有人能见主（14）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三、又要谨慎，恐怕……（15-17）</vt:lpstr>
      <vt:lpstr>思考与应用</vt:lpstr>
      <vt:lpstr>禱 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Microsoft account</cp:lastModifiedBy>
  <cp:revision>478</cp:revision>
  <dcterms:created xsi:type="dcterms:W3CDTF">2007-12-25T02:54:25Z</dcterms:created>
  <dcterms:modified xsi:type="dcterms:W3CDTF">2022-08-23T04:58:36Z</dcterms:modified>
</cp:coreProperties>
</file>