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25"/>
  </p:notesMasterIdLst>
  <p:sldIdLst>
    <p:sldId id="1181" r:id="rId2"/>
    <p:sldId id="1277" r:id="rId3"/>
    <p:sldId id="1281" r:id="rId4"/>
    <p:sldId id="1313" r:id="rId5"/>
    <p:sldId id="1282" r:id="rId6"/>
    <p:sldId id="1283" r:id="rId7"/>
    <p:sldId id="1327" r:id="rId8"/>
    <p:sldId id="1314" r:id="rId9"/>
    <p:sldId id="1328" r:id="rId10"/>
    <p:sldId id="1315" r:id="rId11"/>
    <p:sldId id="1329" r:id="rId12"/>
    <p:sldId id="1316" r:id="rId13"/>
    <p:sldId id="1317" r:id="rId14"/>
    <p:sldId id="1319" r:id="rId15"/>
    <p:sldId id="1330" r:id="rId16"/>
    <p:sldId id="1318" r:id="rId17"/>
    <p:sldId id="1320" r:id="rId18"/>
    <p:sldId id="1321" r:id="rId19"/>
    <p:sldId id="1324" r:id="rId20"/>
    <p:sldId id="1322" r:id="rId21"/>
    <p:sldId id="1326" r:id="rId22"/>
    <p:sldId id="1312" r:id="rId23"/>
    <p:sldId id="1275" r:id="rId24"/>
  </p:sldIdLst>
  <p:sldSz cx="10972800" cy="8229600" type="B4JIS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1pPr>
    <a:lvl2pPr marL="457198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2pPr>
    <a:lvl3pPr marL="914394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3pPr>
    <a:lvl4pPr marL="1371591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4pPr>
    <a:lvl5pPr marL="1828789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5pPr>
    <a:lvl6pPr marL="2285985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6pPr>
    <a:lvl7pPr marL="2743183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7pPr>
    <a:lvl8pPr marL="3200380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8pPr>
    <a:lvl9pPr marL="3657577" algn="l" defTabSz="914394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DFLiHeiBold(P)" panose="020B0900010101010101" pitchFamily="34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3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36D76"/>
    <a:srgbClr val="8C5962"/>
    <a:srgbClr val="926B6E"/>
    <a:srgbClr val="E4BFA3"/>
    <a:srgbClr val="B0CECE"/>
    <a:srgbClr val="FDA022"/>
    <a:srgbClr val="FEFDC6"/>
    <a:srgbClr val="FEFEF2"/>
    <a:srgbClr val="996600"/>
    <a:srgbClr val="A84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09" autoAdjust="0"/>
    <p:restoredTop sz="92930" autoAdjust="0"/>
  </p:normalViewPr>
  <p:slideViewPr>
    <p:cSldViewPr>
      <p:cViewPr varScale="1">
        <p:scale>
          <a:sx n="58" d="100"/>
          <a:sy n="58" d="100"/>
        </p:scale>
        <p:origin x="924" y="40"/>
      </p:cViewPr>
      <p:guideLst>
        <p:guide orient="horz" pos="2592"/>
        <p:guide pos="3456"/>
      </p:guideLst>
    </p:cSldViewPr>
  </p:slideViewPr>
  <p:outlineViewPr>
    <p:cViewPr>
      <p:scale>
        <a:sx n="33" d="100"/>
        <a:sy n="33" d="100"/>
      </p:scale>
      <p:origin x="0" y="-178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PMingLiU" panose="02020500000000000000" pitchFamily="18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590AA9-F63D-4950-B035-CA2FD73F31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3029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9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9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985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83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7" algn="l" defTabSz="9143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7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7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67" indent="0" algn="ctr">
              <a:buNone/>
              <a:defRPr sz="2400"/>
            </a:lvl2pPr>
            <a:lvl3pPr marL="1097336" indent="0" algn="ctr">
              <a:buNone/>
              <a:defRPr sz="2160"/>
            </a:lvl3pPr>
            <a:lvl4pPr marL="1646003" indent="0" algn="ctr">
              <a:buNone/>
              <a:defRPr sz="1920"/>
            </a:lvl4pPr>
            <a:lvl5pPr marL="2194670" indent="0" algn="ctr">
              <a:buNone/>
              <a:defRPr sz="1920"/>
            </a:lvl5pPr>
            <a:lvl6pPr marL="2743337" indent="0" algn="ctr">
              <a:buNone/>
              <a:defRPr sz="1920"/>
            </a:lvl6pPr>
            <a:lvl7pPr marL="3292005" indent="0" algn="ctr">
              <a:buNone/>
              <a:defRPr sz="1920"/>
            </a:lvl7pPr>
            <a:lvl8pPr marL="3840672" indent="0" algn="ctr">
              <a:buNone/>
              <a:defRPr sz="1920"/>
            </a:lvl8pPr>
            <a:lvl9pPr marL="4389339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6117D9-2BEF-4342-AD9F-98C1D3FEB9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05704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F3F33-B7D4-4B74-9407-79640B621E4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8362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9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9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33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6003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67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337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200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672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339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9D62A-4FB4-4EC1-A84D-79CEAF126FB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22703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1"/>
            <a:ext cx="4663440" cy="5221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37A69-4245-4F3D-8B41-BCD5CB658D7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18786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7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1"/>
            <a:ext cx="4642008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2" y="2017397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67" indent="0">
              <a:buNone/>
              <a:defRPr sz="2400" b="1"/>
            </a:lvl2pPr>
            <a:lvl3pPr marL="1097336" indent="0">
              <a:buNone/>
              <a:defRPr sz="2160" b="1"/>
            </a:lvl3pPr>
            <a:lvl4pPr marL="1646003" indent="0">
              <a:buNone/>
              <a:defRPr sz="1920" b="1"/>
            </a:lvl4pPr>
            <a:lvl5pPr marL="2194670" indent="0">
              <a:buNone/>
              <a:defRPr sz="1920" b="1"/>
            </a:lvl5pPr>
            <a:lvl6pPr marL="2743337" indent="0">
              <a:buNone/>
              <a:defRPr sz="1920" b="1"/>
            </a:lvl6pPr>
            <a:lvl7pPr marL="3292005" indent="0">
              <a:buNone/>
              <a:defRPr sz="1920" b="1"/>
            </a:lvl7pPr>
            <a:lvl8pPr marL="3840672" indent="0">
              <a:buNone/>
              <a:defRPr sz="1920" b="1"/>
            </a:lvl8pPr>
            <a:lvl9pPr marL="4389339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2" y="3006091"/>
            <a:ext cx="4664869" cy="44215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05655B-25FF-40E0-BAC3-2C2474DF08B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63318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4F095-FE11-44EB-9E65-815E535CDE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0180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6BF58-6FD9-4AC8-A3A2-B5CBF68F03A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46941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D4807-054B-4DF3-8910-8E528A8F7FD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25973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67" indent="0">
              <a:buNone/>
              <a:defRPr sz="3360"/>
            </a:lvl2pPr>
            <a:lvl3pPr marL="1097336" indent="0">
              <a:buNone/>
              <a:defRPr sz="2880"/>
            </a:lvl3pPr>
            <a:lvl4pPr marL="1646003" indent="0">
              <a:buNone/>
              <a:defRPr sz="2400"/>
            </a:lvl4pPr>
            <a:lvl5pPr marL="2194670" indent="0">
              <a:buNone/>
              <a:defRPr sz="2400"/>
            </a:lvl5pPr>
            <a:lvl6pPr marL="2743337" indent="0">
              <a:buNone/>
              <a:defRPr sz="2400"/>
            </a:lvl6pPr>
            <a:lvl7pPr marL="3292005" indent="0">
              <a:buNone/>
              <a:defRPr sz="2400"/>
            </a:lvl7pPr>
            <a:lvl8pPr marL="3840672" indent="0">
              <a:buNone/>
              <a:defRPr sz="2400"/>
            </a:lvl8pPr>
            <a:lvl9pPr marL="4389339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1"/>
            <a:ext cx="3539014" cy="4573907"/>
          </a:xfrm>
        </p:spPr>
        <p:txBody>
          <a:bodyPr/>
          <a:lstStyle>
            <a:lvl1pPr marL="0" indent="0">
              <a:buNone/>
              <a:defRPr sz="1920"/>
            </a:lvl1pPr>
            <a:lvl2pPr marL="548667" indent="0">
              <a:buNone/>
              <a:defRPr sz="1680"/>
            </a:lvl2pPr>
            <a:lvl3pPr marL="1097336" indent="0">
              <a:buNone/>
              <a:defRPr sz="1440"/>
            </a:lvl3pPr>
            <a:lvl4pPr marL="1646003" indent="0">
              <a:buNone/>
              <a:defRPr sz="1200"/>
            </a:lvl4pPr>
            <a:lvl5pPr marL="2194670" indent="0">
              <a:buNone/>
              <a:defRPr sz="1200"/>
            </a:lvl5pPr>
            <a:lvl6pPr marL="2743337" indent="0">
              <a:buNone/>
              <a:defRPr sz="1200"/>
            </a:lvl6pPr>
            <a:lvl7pPr marL="3292005" indent="0">
              <a:buNone/>
              <a:defRPr sz="1200"/>
            </a:lvl7pPr>
            <a:lvl8pPr marL="3840672" indent="0">
              <a:buNone/>
              <a:defRPr sz="1200"/>
            </a:lvl8pPr>
            <a:lvl9pPr marL="4389339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DAAA1-A1E2-46E8-A70F-ED8A877B0BA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91070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E7DC6-D1F1-4663-9514-A4078081ED8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8108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2" y="438151"/>
            <a:ext cx="2366010" cy="697420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2" y="438151"/>
            <a:ext cx="6960870" cy="69742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4FF27-A036-417D-86E2-034B2548449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46484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1"/>
            <a:ext cx="9464040" cy="5221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EF24BF-7E15-492B-8A88-CBA733B2E62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940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1097336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34" indent="-274334" algn="l" defTabSz="1097336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3001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33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900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672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339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5006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673" indent="-274334" algn="l" defTabSz="109733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6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336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6003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70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337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2005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672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339" algn="l" defTabSz="109733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5960" y="1522512"/>
            <a:ext cx="10436820" cy="1008112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60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ZZhengHeiS-DB-GB" panose="02000000000000000000" pitchFamily="2" charset="-122"/>
                <a:ea typeface="FZZhengHeiS-DB-GB" panose="02000000000000000000" pitchFamily="2" charset="-122"/>
              </a:rPr>
              <a:t>   喜爱管教  从中受益</a:t>
            </a:r>
            <a:endParaRPr lang="en-US" altLang="zh-CN" sz="60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ZZhengHeiS-DB-GB" panose="02000000000000000000" pitchFamily="2" charset="-122"/>
              <a:ea typeface="FZZhengHeiS-DB-GB" panose="02000000000000000000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05880" y="3610744"/>
            <a:ext cx="9451181" cy="4343400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500"/>
              </a:lnSpc>
              <a:spcBef>
                <a:spcPts val="1200"/>
              </a:spcBef>
              <a:buNone/>
              <a:defRPr/>
            </a:pPr>
            <a:r>
              <a:rPr lang="zh-CN" altLang="en-US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</a:t>
            </a:r>
            <a:r>
              <a:rPr lang="en-US" altLang="zh-CN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CN" altLang="en-US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altLang="zh-CN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5-11</a:t>
            </a: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  <a:defRPr/>
            </a:pPr>
            <a:endParaRPr lang="en-US" altLang="zh-CN" sz="5400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ctr">
              <a:lnSpc>
                <a:spcPts val="4500"/>
              </a:lnSpc>
              <a:spcBef>
                <a:spcPts val="1200"/>
              </a:spcBef>
              <a:buNone/>
              <a:defRPr/>
            </a:pPr>
            <a:r>
              <a:rPr lang="zh-CN" altLang="en-US" sz="5400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王</a:t>
            </a:r>
            <a:r>
              <a:rPr lang="zh-CN" altLang="en-US" sz="5400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峙军牧师</a:t>
            </a:r>
            <a:endParaRPr lang="en-US" altLang="zh-CN" sz="5400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endParaRPr lang="en-US" altLang="en-US" sz="5400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6" y="213344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引言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89856" y="1522512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CN" altLang="en-US" sz="36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温习已经讲过的内容</a:t>
            </a: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lang="en-US" altLang="zh-CN" sz="36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对</a:t>
            </a:r>
            <a:r>
              <a:rPr lang="zh-CN" altLang="en-US" sz="36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基督徒来说，我们一生</a:t>
            </a: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都在奔跑属</a:t>
            </a:r>
            <a:r>
              <a:rPr lang="zh-CN" altLang="en-US" sz="36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灵的</a:t>
            </a: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路程。</a:t>
            </a:r>
            <a:endParaRPr lang="en-US" altLang="zh-CN" sz="36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CN" altLang="en-US" sz="36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跑好这个路程，必须不断地“放下”各种“重担”，“脱去”容易缠累我们的“罪”，必须持续地、一直向前</a:t>
            </a:r>
            <a:r>
              <a:rPr lang="zh-TW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endParaRPr lang="en-US" altLang="zh-TW" sz="36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仰望</a:t>
            </a:r>
            <a:r>
              <a:rPr lang="zh-CN" altLang="en-US" sz="36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耶稣和思想耶稣，是我们的能力之源</a:t>
            </a:r>
            <a:r>
              <a:rPr lang="zh-CN" altLang="en-US" sz="36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sz="36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909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12:5-11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你们所忍受的，是神管教你们，待你们如同待儿子。焉有儿子不被父亲管教的呢？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管教原是众子所共受的，你们若不受管教，就是私子，不是儿子了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0901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经文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</a:t>
            </a:r>
            <a:r>
              <a:rPr lang="zh-CN" altLang="en-US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书</a:t>
            </a:r>
            <a:r>
              <a:rPr lang="en-US" altLang="zh-CN" sz="48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12:5-11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再者，我们曾有生身的父管教我们，我们尚且敬重他，何况万灵的父，我们岂不更当顺服他得生吗？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生身的父都是暂随己意管教我们。惟有万灵的父管教我们，是要我们得益处，使我们在他的圣洁上有分。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 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凡管教的事，当时不觉得快乐，反觉得愁苦。后来却为那经练过的人，结出平安的果子，就是义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659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信息大纲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594519"/>
            <a:ext cx="9973324" cy="4080261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CN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一、不可轻看主的管教（</a:t>
            </a: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CN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二、管教是作儿子的共同经历（</a:t>
            </a: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7-8</a:t>
            </a:r>
            <a:r>
              <a:rPr lang="zh-CN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三、管教是为我们得益处（</a:t>
            </a: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9-10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）；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四、管教的果子（</a:t>
            </a:r>
            <a:r>
              <a:rPr 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  <a:defRPr/>
            </a:pPr>
            <a:endParaRPr lang="zh-CN" alt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5816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从第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节（到第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节），作者引用旧约箴言的教训（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11-12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我儿，你不可轻看耶和华的管教</a:t>
            </a: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或作惩治</a:t>
            </a: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，也不可厌烦他的责备。因为耶和华所爱的，他必责备。正如父亲责备所喜爱的儿子。），来讲神的“管教”对属神儿女的重要性。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946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01824" y="1331381"/>
            <a:ext cx="10200046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希伯来书的受信人，当时有因逼迫而落在试炼中，有因在信仰上怀疑退后而受“管教”，因此，作者希望他们明白，这些试炼和“管教”，为着他们信仰生命和属灵品格的成长与成熟，都是必须的。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endParaRPr lang="en-US" sz="3600" spc="0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3382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“你们又忘了那劝你们如同劝儿子的话” ，是作者的提醒，提醒他们不要忘记经上的教训。或者暗含着一个提醒式的疑问，“难道你们已经忘记那劝诫的话了吗？</a:t>
            </a: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就是那把你们当作儿子对你们所说的（话）。”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347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45840" y="1331381"/>
            <a:ext cx="10056030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“忘记”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此处有因“轻看”而“忘记”的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意思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。根据后面“不可轻看”的命令，这里自然有“不可忘记”的提醒。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600" b="1" spc="0" dirty="0"/>
              <a:t> </a:t>
            </a:r>
            <a:endParaRPr lang="en-US" sz="3600" spc="0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4842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1024" y="106133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41024" y="1186030"/>
            <a:ext cx="10201960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“你不可轻看主的管教”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一个命令。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轻看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命令语气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动词，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内心对某人或某事不重视，轻视甚至蔑视。</a:t>
            </a:r>
            <a:endParaRPr lang="en-US" sz="3600" spc="0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1018456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043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1024" y="106133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41024" y="1186030"/>
            <a:ext cx="10201960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管教：训练，教导、教育、执行纪律，也有刑罚如责打的意思（圣经中用到这个字时，主要用的还不是“责打”的含义）。这个字名词形式也出现在提摩太后书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：圣经都是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神所默示的</a:t>
            </a: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〔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或作凡神所默示的圣经</a:t>
            </a: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〕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，于教训、督责、使人归正、</a:t>
            </a:r>
            <a:r>
              <a:rPr lang="zh-TW" alt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教导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人学义，都是有益的。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17.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叫属神的人得以完全，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预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备行各样的善事。”</a:t>
            </a:r>
            <a:endParaRPr lang="en-US" sz="3600" spc="0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1018456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7967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74751" y="1308024"/>
            <a:ext cx="10214438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“被他责备的时候，也不可灰心” ：这是本节经文中的又一个命令。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现在式命令语气被动态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动词，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灰心丧志，因试炼和管教而一蹶不振。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责备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和“管教”是同义词。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1162472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559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01824" y="1331381"/>
            <a:ext cx="10200046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接下来说到我们必须接受“管教”的原因：“因为主所爱的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他必管教，又鞭打凡所收纳的儿子” 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希伯来文旧约中，没有“鞭打”这个字（只有“管教”一字。），希伯来书所引用的旧约经文，都是来自七十士译本。七十士译本带有“注释”的性质。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709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 algn="just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01824" y="1331381"/>
            <a:ext cx="10200046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有时候，神以“鞭打”表明他对我们的爱。箴言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“不忍用杖打儿子的，是恨恶他；疼爱儿子的，随时管教” 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7999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一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、不可轻看主的管教（</a:t>
            </a:r>
            <a:r>
              <a:rPr lang="en-US" altLang="zh-CN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5-6</a:t>
            </a: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01824" y="1331381"/>
            <a:ext cx="10200046" cy="4343400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5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你们又忘了那劝你们如同劝儿子的话，说，“我儿，你不可轻看主的管教，被他责备的时候，也不可灰心。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6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因为主所爱的他必管教，又鞭打凡所收纳的儿子。”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我们这些作神儿女的人应该有的态度是，如箴言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所说，“喜爱管教的，就是喜爱知识；恨恶责备的，却是畜类。”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管教的动因是神的爱。 神因爱而管教我们，我们也要喜爱管教。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289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440160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</a:t>
            </a:r>
            <a:r>
              <a:rPr lang="zh-TW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管教是作儿子的共同经历（</a:t>
            </a:r>
            <a:r>
              <a:rPr 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7-8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7921" y="1234480"/>
            <a:ext cx="10070422" cy="4152269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你们所忍受的，是神管教你们，待你们如同待儿子。焉有儿子不被父亲管教的呢？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管教原是众子所共受的，你们若不受管教，就是私子，不是儿子了</a:t>
            </a:r>
            <a:r>
              <a:rPr lang="zh-TW" alt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“忍受”一词在第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节已经出现过，那里说主耶稣“忍受了十字架”。我们应该从主“忍受十字架”的经历中，得着“忍受”管教的</a:t>
            </a:r>
            <a:r>
              <a:rPr lang="zh-TW" altLang="en-US" sz="3400" b="1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力量。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“管教原是众子所共受的”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，意思是，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每个儿女都是神管教的分担者，每个人都要参与到被神管教之中，没有人例外；换句话说，神的“管教”会临到所有属神的儿女，只是程度不同，范围不同。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090464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215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440160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二、</a:t>
            </a:r>
            <a:r>
              <a:rPr lang="zh-TW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管教是作儿子的共同经历（</a:t>
            </a:r>
            <a:r>
              <a:rPr 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7-8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522511"/>
            <a:ext cx="9973324" cy="4152269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7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你们所忍受的，是神管教你们，待你们如同待儿子。焉有儿子不被父亲管教的呢？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8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管教原是众子所共受的，你们若不受管教，就是私子，不是儿子了</a:t>
            </a:r>
            <a:r>
              <a:rPr lang="zh-TW" alt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“你们若不受管教，就是私子，不是儿子了” ：若（父亲）对其不施行“管教”，或（他）不接受管教，他就不是儿子，而是不合法的“私子”。这样的儿子不能从父亲那里承受产业。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2956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872208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TW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三、管教是为我们得益处（</a:t>
            </a:r>
            <a:r>
              <a:rPr 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9-10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522511"/>
            <a:ext cx="9973324" cy="4152269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再者，我们曾有生身的父管教我们，我们尚且敬重他，何况万灵的父，我们岂不更当顺服他得生吗？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再者（</a:t>
            </a:r>
            <a:r>
              <a:rPr lang="en-US" sz="3400" b="1" spc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εἶτ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α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）表明，作者要做进一步的推论，来证明神对他儿女的管教是必须的。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“（我们的）生身的父” 与“万灵的父” 相对照。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生身的父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肉身的父亲，地上的父亲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万灵的父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就是神，我们在天上的父。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万灵：我们每一个属神的儿女的“灵”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327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872208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TW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三、管教是为我们得益处（</a:t>
            </a:r>
            <a:r>
              <a:rPr 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9-10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522511"/>
            <a:ext cx="9973324" cy="4392489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10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生身的父都是暂随己意管教我们。惟有万灵的父管教我们，是要我们得益处，使我们在他的圣洁上有分</a:t>
            </a:r>
            <a:r>
              <a:rPr lang="zh-TW" altLang="en-US" sz="3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“暂随己意管教我们”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在有限的时日，照着他们自认为正确的东西管教我们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“万灵的父”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的管教使我们“得生（命）”（将来式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动词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），对我们有益处，使我们可以分享他的圣洁。神的“管教”，使我们有父的性情，有基督的品格。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6989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440160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TW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、管教的果子（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522511"/>
            <a:ext cx="9973324" cy="4152269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凡管教的事，当时不觉得快乐，反觉得愁苦。后来却为那经练过的人，结出平安的果子，就是义。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直译：然而，所有的管教，对（经历者）当时的情况（来说），似乎不是喜乐，反而是愁苦；但后来，对那些通过管教经受过训练的人（来说），却结出平安的果子，就是义。</a:t>
            </a:r>
            <a:endParaRPr lang="en-US" altLang="zh-TW" sz="3400" b="1" spc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那经练过的人 ：“经练” 指运动员的训练，也指体力或脑力训练。此处带冠词</a:t>
            </a:r>
            <a:r>
              <a:rPr lang="en-US" sz="3400" b="1" spc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τοῖς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，意思是“已经受过（艰苦）训练的人”。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2569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3938" y="154360"/>
            <a:ext cx="9860756" cy="1440160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TW" altLang="en-US" sz="4400" b="1" spc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四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、管教的果子（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TW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73832" y="1234480"/>
            <a:ext cx="10225136" cy="4248472"/>
          </a:xfrm>
        </p:spPr>
        <p:txBody>
          <a:bodyPr>
            <a:noAutofit/>
          </a:bodyPr>
          <a:lstStyle/>
          <a:p>
            <a:pPr marL="0" indent="0" algn="just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 </a:t>
            </a:r>
            <a:r>
              <a:rPr lang="zh-TW" altLang="en-US" sz="3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凡管教的事，当时不觉得快乐，反觉得愁苦。后来却为那经练过的人，结出平安的果子，就是义。</a:t>
            </a:r>
            <a:endParaRPr lang="en-US" sz="3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>
              <a:lnSpc>
                <a:spcPts val="4500"/>
              </a:lnSpc>
              <a:spcBef>
                <a:spcPts val="1200"/>
              </a:spcBef>
            </a:pP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凡是经历过并顺服了神的“管教”的人，都会认同第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节所说的真理。所有的“管教”，在人经历它的那个时刻，都会因为身体、灵性受到极深的压榨和极大的熬炼，不但（似乎）感觉不到喜乐（</a:t>
            </a:r>
            <a:r>
              <a:rPr lang="en-US" sz="3400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χα</a:t>
            </a:r>
            <a:r>
              <a:rPr lang="en-US" sz="3400" spc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ρᾶς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，注意，这个字在第</a:t>
            </a:r>
            <a:r>
              <a:rPr 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节已经出现过：摆在前面的喜乐），反而备觉愁苦（</a:t>
            </a:r>
            <a:r>
              <a:rPr lang="en-US" sz="3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λύ</a:t>
            </a:r>
            <a:r>
              <a:rPr 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πης</a:t>
            </a:r>
            <a:r>
              <a:rPr lang="zh-CN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，这是“喜乐”反义词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）。但是在经历“管教”之后，你会发现一棵经过风暴洗礼的生命树上，却挂满了鲜亮的“平安的果子”，这果子充满了仁义的特质。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445840" y="946448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248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619" y="226368"/>
            <a:ext cx="9860756" cy="1079897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4400" b="1" spc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思考与应用</a:t>
            </a:r>
            <a:endParaRPr lang="en-US" altLang="zh-CN" sz="4400" b="1" spc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28546" y="1331381"/>
            <a:ext cx="9973324" cy="4343400"/>
          </a:xfrm>
        </p:spPr>
        <p:txBody>
          <a:bodyPr>
            <a:noAutofit/>
          </a:bodyPr>
          <a:lstStyle/>
          <a:p>
            <a:pPr marL="0" lvl="0" indent="0" algn="just" fontAlgn="base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altLang="zh-CN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你是否曾轻看神的管教？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0" indent="0" algn="just" fontAlgn="base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你是否意识到，神的管教是我们蒙福的途径？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0" indent="0" algn="just" fontAlgn="base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神管教的目的和果子是什么？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0" indent="0" algn="just" fontAlgn="base">
              <a:lnSpc>
                <a:spcPts val="4500"/>
              </a:lnSpc>
              <a:spcBef>
                <a:spcPts val="1200"/>
              </a:spcBef>
              <a:buNone/>
            </a:pPr>
            <a:r>
              <a:rPr lang="en-US" altLang="zh-TW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4.</a:t>
            </a:r>
            <a:r>
              <a:rPr lang="zh-TW" altLang="en-US" sz="3400" b="1" spc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rPr>
              <a:t>我们应以什么态度来对待神的管教？</a:t>
            </a:r>
            <a:endParaRPr lang="en-US" sz="3400" b="1" spc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517921" y="1234480"/>
            <a:ext cx="10454879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9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730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6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872" y="586408"/>
            <a:ext cx="9478613" cy="1446661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500"/>
              </a:lnSpc>
              <a:spcBef>
                <a:spcPts val="1200"/>
              </a:spcBef>
              <a:defRPr/>
            </a:pPr>
            <a:r>
              <a:rPr lang="zh-CN" altLang="en-US" sz="8000" spc="0" dirty="0" smtClean="0">
                <a:solidFill>
                  <a:srgbClr val="FEFD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§§∞Í¿sª®¡ıÆ—" panose="02010609000101010101" pitchFamily="49" charset="-128"/>
                <a:ea typeface="§§∞Í¿sª®¡ıÆ—" panose="02010609000101010101" pitchFamily="49" charset="-128"/>
              </a:rPr>
              <a:t>禱 告</a:t>
            </a:r>
            <a:endParaRPr lang="en-US" altLang="zh-CN" sz="8000" spc="0" dirty="0">
              <a:solidFill>
                <a:srgbClr val="FEFD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§§∞Í¿sª®¡ıÆ—" panose="02010609000101010101" pitchFamily="49" charset="-128"/>
              <a:ea typeface="§§∞Í¿sª®¡ıÆ—" panose="02010609000101010101" pitchFamily="49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18" y="1810544"/>
            <a:ext cx="8280920" cy="550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2438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6988</TotalTime>
  <Words>2946</Words>
  <Application>Microsoft Office PowerPoint</Application>
  <PresentationFormat>Custom</PresentationFormat>
  <Paragraphs>102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§§∞Í¿sª®¡ıÆ—</vt:lpstr>
      <vt:lpstr>DFLiHeiBold(P)</vt:lpstr>
      <vt:lpstr>FZZhengHeiS-DB-GB</vt:lpstr>
      <vt:lpstr>PMingLiU</vt:lpstr>
      <vt:lpstr>PMingLiU</vt:lpstr>
      <vt:lpstr>SimHei</vt:lpstr>
      <vt:lpstr>Arial</vt:lpstr>
      <vt:lpstr>Calibri</vt:lpstr>
      <vt:lpstr>Calibri Light</vt:lpstr>
      <vt:lpstr>Default Design</vt:lpstr>
      <vt:lpstr>   喜爱管教  从中受益</vt:lpstr>
      <vt:lpstr>引言</vt:lpstr>
      <vt:lpstr>经文 希伯来书12:5-11</vt:lpstr>
      <vt:lpstr>经文 希伯来书12:5-11</vt:lpstr>
      <vt:lpstr>信息大纲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一、不可轻看主的管教（5-6）</vt:lpstr>
      <vt:lpstr>二、管教是作儿子的共同经历（7-8） </vt:lpstr>
      <vt:lpstr>二、管教是作儿子的共同经历（7-8） </vt:lpstr>
      <vt:lpstr>三、管教是为我们得益处（9-10）  </vt:lpstr>
      <vt:lpstr>三、管教是为我们得益处（9-10）  </vt:lpstr>
      <vt:lpstr>四、管教的果子（11） </vt:lpstr>
      <vt:lpstr>四、管教的果子（11） </vt:lpstr>
      <vt:lpstr>思考与应用</vt:lpstr>
      <vt:lpstr>禱 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Microsoft account</cp:lastModifiedBy>
  <cp:revision>459</cp:revision>
  <dcterms:created xsi:type="dcterms:W3CDTF">2007-12-25T02:54:25Z</dcterms:created>
  <dcterms:modified xsi:type="dcterms:W3CDTF">2022-08-25T02:54:23Z</dcterms:modified>
</cp:coreProperties>
</file>