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37"/>
  </p:notesMasterIdLst>
  <p:sldIdLst>
    <p:sldId id="1181" r:id="rId2"/>
    <p:sldId id="1277" r:id="rId3"/>
    <p:sldId id="1279" r:id="rId4"/>
    <p:sldId id="1281" r:id="rId5"/>
    <p:sldId id="1282" r:id="rId6"/>
    <p:sldId id="1283" r:id="rId7"/>
    <p:sldId id="1284" r:id="rId8"/>
    <p:sldId id="1285" r:id="rId9"/>
    <p:sldId id="1286" r:id="rId10"/>
    <p:sldId id="1287" r:id="rId11"/>
    <p:sldId id="1288" r:id="rId12"/>
    <p:sldId id="1289" r:id="rId13"/>
    <p:sldId id="1290" r:id="rId14"/>
    <p:sldId id="1291" r:id="rId15"/>
    <p:sldId id="1292" r:id="rId16"/>
    <p:sldId id="1293" r:id="rId17"/>
    <p:sldId id="1295" r:id="rId18"/>
    <p:sldId id="1294" r:id="rId19"/>
    <p:sldId id="1296" r:id="rId20"/>
    <p:sldId id="1297" r:id="rId21"/>
    <p:sldId id="1299" r:id="rId22"/>
    <p:sldId id="1298" r:id="rId23"/>
    <p:sldId id="1301" r:id="rId24"/>
    <p:sldId id="1302" r:id="rId25"/>
    <p:sldId id="1303" r:id="rId26"/>
    <p:sldId id="1304" r:id="rId27"/>
    <p:sldId id="1305" r:id="rId28"/>
    <p:sldId id="1306" r:id="rId29"/>
    <p:sldId id="1307" r:id="rId30"/>
    <p:sldId id="1308" r:id="rId31"/>
    <p:sldId id="1309" r:id="rId32"/>
    <p:sldId id="1311" r:id="rId33"/>
    <p:sldId id="1310" r:id="rId34"/>
    <p:sldId id="1312" r:id="rId35"/>
    <p:sldId id="1275" r:id="rId36"/>
  </p:sldIdLst>
  <p:sldSz cx="10972800" cy="8229600" type="B4JIS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1pPr>
    <a:lvl2pPr marL="457198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2pPr>
    <a:lvl3pPr marL="914394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3pPr>
    <a:lvl4pPr marL="1371591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4pPr>
    <a:lvl5pPr marL="1828789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5pPr>
    <a:lvl6pPr marL="2285985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6pPr>
    <a:lvl7pPr marL="2743183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7pPr>
    <a:lvl8pPr marL="3200380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8pPr>
    <a:lvl9pPr marL="3657577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3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FDC6"/>
    <a:srgbClr val="FDA022"/>
    <a:srgbClr val="FEFEF2"/>
    <a:srgbClr val="996600"/>
    <a:srgbClr val="A84E36"/>
    <a:srgbClr val="BB9359"/>
    <a:srgbClr val="6A5818"/>
    <a:srgbClr val="03428F"/>
    <a:srgbClr val="03489B"/>
    <a:srgbClr val="0650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15" autoAdjust="0"/>
    <p:restoredTop sz="92916" autoAdjust="0"/>
  </p:normalViewPr>
  <p:slideViewPr>
    <p:cSldViewPr>
      <p:cViewPr varScale="1">
        <p:scale>
          <a:sx n="54" d="100"/>
          <a:sy n="54" d="100"/>
        </p:scale>
        <p:origin x="1068" y="40"/>
      </p:cViewPr>
      <p:guideLst>
        <p:guide orient="horz" pos="2592"/>
        <p:guide pos="34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PMingLiU" panose="02020500000000000000" pitchFamily="18" charset="-12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A590AA9-F63D-4950-B035-CA2FD73F31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3029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9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9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9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8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985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83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80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77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346837"/>
            <a:ext cx="932688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447"/>
            <a:ext cx="82296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67" indent="0" algn="ctr">
              <a:buNone/>
              <a:defRPr sz="2400"/>
            </a:lvl2pPr>
            <a:lvl3pPr marL="1097336" indent="0" algn="ctr">
              <a:buNone/>
              <a:defRPr sz="2160"/>
            </a:lvl3pPr>
            <a:lvl4pPr marL="1646003" indent="0" algn="ctr">
              <a:buNone/>
              <a:defRPr sz="1920"/>
            </a:lvl4pPr>
            <a:lvl5pPr marL="2194670" indent="0" algn="ctr">
              <a:buNone/>
              <a:defRPr sz="1920"/>
            </a:lvl5pPr>
            <a:lvl6pPr marL="2743337" indent="0" algn="ctr">
              <a:buNone/>
              <a:defRPr sz="1920"/>
            </a:lvl6pPr>
            <a:lvl7pPr marL="3292005" indent="0" algn="ctr">
              <a:buNone/>
              <a:defRPr sz="1920"/>
            </a:lvl7pPr>
            <a:lvl8pPr marL="3840672" indent="0" algn="ctr">
              <a:buNone/>
              <a:defRPr sz="1920"/>
            </a:lvl8pPr>
            <a:lvl9pPr marL="4389339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6117D9-2BEF-4342-AD9F-98C1D3FEB99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057048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F3F33-B7D4-4B74-9407-79640B621E4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78362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2051689"/>
            <a:ext cx="946404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5507359"/>
            <a:ext cx="946404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/>
                </a:solidFill>
              </a:defRPr>
            </a:lvl1pPr>
            <a:lvl2pPr marL="54866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336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6003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67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337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2005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672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339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9D62A-4FB4-4EC1-A84D-79CEAF126FB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722703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2190751"/>
            <a:ext cx="4663440" cy="5221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2190751"/>
            <a:ext cx="4663440" cy="5221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137A69-4245-4F3D-8B41-BCD5CB658D7A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918786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438152"/>
            <a:ext cx="9464040" cy="15906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2017397"/>
            <a:ext cx="4642008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67" indent="0">
              <a:buNone/>
              <a:defRPr sz="2400" b="1"/>
            </a:lvl2pPr>
            <a:lvl3pPr marL="1097336" indent="0">
              <a:buNone/>
              <a:defRPr sz="2160" b="1"/>
            </a:lvl3pPr>
            <a:lvl4pPr marL="1646003" indent="0">
              <a:buNone/>
              <a:defRPr sz="1920" b="1"/>
            </a:lvl4pPr>
            <a:lvl5pPr marL="2194670" indent="0">
              <a:buNone/>
              <a:defRPr sz="1920" b="1"/>
            </a:lvl5pPr>
            <a:lvl6pPr marL="2743337" indent="0">
              <a:buNone/>
              <a:defRPr sz="1920" b="1"/>
            </a:lvl6pPr>
            <a:lvl7pPr marL="3292005" indent="0">
              <a:buNone/>
              <a:defRPr sz="1920" b="1"/>
            </a:lvl7pPr>
            <a:lvl8pPr marL="3840672" indent="0">
              <a:buNone/>
              <a:defRPr sz="1920" b="1"/>
            </a:lvl8pPr>
            <a:lvl9pPr marL="4389339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3006091"/>
            <a:ext cx="4642008" cy="44215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2" y="2017397"/>
            <a:ext cx="4664869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67" indent="0">
              <a:buNone/>
              <a:defRPr sz="2400" b="1"/>
            </a:lvl2pPr>
            <a:lvl3pPr marL="1097336" indent="0">
              <a:buNone/>
              <a:defRPr sz="2160" b="1"/>
            </a:lvl3pPr>
            <a:lvl4pPr marL="1646003" indent="0">
              <a:buNone/>
              <a:defRPr sz="1920" b="1"/>
            </a:lvl4pPr>
            <a:lvl5pPr marL="2194670" indent="0">
              <a:buNone/>
              <a:defRPr sz="1920" b="1"/>
            </a:lvl5pPr>
            <a:lvl6pPr marL="2743337" indent="0">
              <a:buNone/>
              <a:defRPr sz="1920" b="1"/>
            </a:lvl6pPr>
            <a:lvl7pPr marL="3292005" indent="0">
              <a:buNone/>
              <a:defRPr sz="1920" b="1"/>
            </a:lvl7pPr>
            <a:lvl8pPr marL="3840672" indent="0">
              <a:buNone/>
              <a:defRPr sz="1920" b="1"/>
            </a:lvl8pPr>
            <a:lvl9pPr marL="4389339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2" y="3006091"/>
            <a:ext cx="4664869" cy="44215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05655B-25FF-40E0-BAC3-2C2474DF08B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63318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4F095-FE11-44EB-9E65-815E535CDE8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0180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76BF58-6FD9-4AC8-A3A2-B5CBF68F03A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46941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1184912"/>
            <a:ext cx="555498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1"/>
            <a:ext cx="3539014" cy="4573907"/>
          </a:xfrm>
        </p:spPr>
        <p:txBody>
          <a:bodyPr/>
          <a:lstStyle>
            <a:lvl1pPr marL="0" indent="0">
              <a:buNone/>
              <a:defRPr sz="1920"/>
            </a:lvl1pPr>
            <a:lvl2pPr marL="548667" indent="0">
              <a:buNone/>
              <a:defRPr sz="1680"/>
            </a:lvl2pPr>
            <a:lvl3pPr marL="1097336" indent="0">
              <a:buNone/>
              <a:defRPr sz="1440"/>
            </a:lvl3pPr>
            <a:lvl4pPr marL="1646003" indent="0">
              <a:buNone/>
              <a:defRPr sz="1200"/>
            </a:lvl4pPr>
            <a:lvl5pPr marL="2194670" indent="0">
              <a:buNone/>
              <a:defRPr sz="1200"/>
            </a:lvl5pPr>
            <a:lvl6pPr marL="2743337" indent="0">
              <a:buNone/>
              <a:defRPr sz="1200"/>
            </a:lvl6pPr>
            <a:lvl7pPr marL="3292005" indent="0">
              <a:buNone/>
              <a:defRPr sz="1200"/>
            </a:lvl7pPr>
            <a:lvl8pPr marL="3840672" indent="0">
              <a:buNone/>
              <a:defRPr sz="1200"/>
            </a:lvl8pPr>
            <a:lvl9pPr marL="4389339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6D4807-054B-4DF3-8910-8E528A8F7FD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25973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1184912"/>
            <a:ext cx="555498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67" indent="0">
              <a:buNone/>
              <a:defRPr sz="3360"/>
            </a:lvl2pPr>
            <a:lvl3pPr marL="1097336" indent="0">
              <a:buNone/>
              <a:defRPr sz="2880"/>
            </a:lvl3pPr>
            <a:lvl4pPr marL="1646003" indent="0">
              <a:buNone/>
              <a:defRPr sz="2400"/>
            </a:lvl4pPr>
            <a:lvl5pPr marL="2194670" indent="0">
              <a:buNone/>
              <a:defRPr sz="2400"/>
            </a:lvl5pPr>
            <a:lvl6pPr marL="2743337" indent="0">
              <a:buNone/>
              <a:defRPr sz="2400"/>
            </a:lvl6pPr>
            <a:lvl7pPr marL="3292005" indent="0">
              <a:buNone/>
              <a:defRPr sz="2400"/>
            </a:lvl7pPr>
            <a:lvl8pPr marL="3840672" indent="0">
              <a:buNone/>
              <a:defRPr sz="2400"/>
            </a:lvl8pPr>
            <a:lvl9pPr marL="4389339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1"/>
            <a:ext cx="3539014" cy="4573907"/>
          </a:xfrm>
        </p:spPr>
        <p:txBody>
          <a:bodyPr/>
          <a:lstStyle>
            <a:lvl1pPr marL="0" indent="0">
              <a:buNone/>
              <a:defRPr sz="1920"/>
            </a:lvl1pPr>
            <a:lvl2pPr marL="548667" indent="0">
              <a:buNone/>
              <a:defRPr sz="1680"/>
            </a:lvl2pPr>
            <a:lvl3pPr marL="1097336" indent="0">
              <a:buNone/>
              <a:defRPr sz="1440"/>
            </a:lvl3pPr>
            <a:lvl4pPr marL="1646003" indent="0">
              <a:buNone/>
              <a:defRPr sz="1200"/>
            </a:lvl4pPr>
            <a:lvl5pPr marL="2194670" indent="0">
              <a:buNone/>
              <a:defRPr sz="1200"/>
            </a:lvl5pPr>
            <a:lvl6pPr marL="2743337" indent="0">
              <a:buNone/>
              <a:defRPr sz="1200"/>
            </a:lvl6pPr>
            <a:lvl7pPr marL="3292005" indent="0">
              <a:buNone/>
              <a:defRPr sz="1200"/>
            </a:lvl7pPr>
            <a:lvl8pPr marL="3840672" indent="0">
              <a:buNone/>
              <a:defRPr sz="1200"/>
            </a:lvl8pPr>
            <a:lvl9pPr marL="4389339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1DAAA1-A1E2-46E8-A70F-ED8A877B0BA7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91070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FE7DC6-D1F1-4663-9514-A4078081ED8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8108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2" y="438151"/>
            <a:ext cx="2366010" cy="697420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2" y="438151"/>
            <a:ext cx="6960870" cy="69742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E4FF27-A036-417D-86E2-034B2548449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246484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438152"/>
            <a:ext cx="9464040" cy="1590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190751"/>
            <a:ext cx="9464040" cy="5221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7627622"/>
            <a:ext cx="37033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CEF24BF-7E15-492B-8A88-CBA733B2E62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940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1097336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34" indent="-274334" algn="l" defTabSz="109733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3001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336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9003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672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339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5006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673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67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336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6003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70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337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2005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672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339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5960" y="1522512"/>
            <a:ext cx="10436820" cy="1008112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ZZhengHeiS-DB-GB" panose="02000000000000000000" pitchFamily="2" charset="-122"/>
                <a:ea typeface="FZZhengHeiS-DB-GB" panose="02000000000000000000" pitchFamily="2" charset="-122"/>
              </a:rPr>
              <a:t>仰望耶稣   奔跑灵程</a:t>
            </a:r>
            <a:endParaRPr lang="en-US" altLang="zh-CN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ZZhengHeiS-DB-GB" panose="02000000000000000000" pitchFamily="2" charset="-122"/>
              <a:ea typeface="FZZhengHeiS-DB-GB" panose="02000000000000000000" pitchFamily="2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805880" y="3610744"/>
            <a:ext cx="9451181" cy="4343400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000"/>
              </a:lnSpc>
              <a:buNone/>
              <a:defRPr/>
            </a:pPr>
            <a:r>
              <a:rPr lang="zh-CN" alt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希伯来书</a:t>
            </a:r>
            <a:r>
              <a:rPr lang="en-US" altLang="zh-CN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CN" alt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1-4</a:t>
            </a:r>
          </a:p>
          <a:p>
            <a:pPr marL="0" indent="0" algn="ctr">
              <a:lnSpc>
                <a:spcPts val="4000"/>
              </a:lnSpc>
              <a:buNone/>
              <a:defRPr/>
            </a:pPr>
            <a:endParaRPr lang="en-US" altLang="zh-CN" sz="4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ctr">
              <a:lnSpc>
                <a:spcPts val="4000"/>
              </a:lnSpc>
              <a:buNone/>
              <a:defRPr/>
            </a:pPr>
            <a:r>
              <a:rPr lang="zh-CN" alt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王</a:t>
            </a:r>
            <a:r>
              <a:rPr lang="zh-CN" alt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峙军牧师</a:t>
            </a:r>
            <a:endParaRPr lang="en-US" altLang="zh-CN" sz="4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ts val="4000"/>
              </a:lnSpc>
              <a:defRPr/>
            </a:pPr>
            <a:endParaRPr lang="en-US" alt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6" y="213344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引言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89856" y="1522512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希伯来书中的信息，是这个世代所需要的信息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6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当时</a:t>
            </a:r>
            <a:r>
              <a:rPr lang="en-US" altLang="zh-CN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有人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对主再来的应许产生怀疑，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有人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要回到旧有的犹太教信仰，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有人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贪恋世俗故意犯罪，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有人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在苦难试炼中开始退后</a:t>
            </a:r>
            <a:r>
              <a:rPr lang="en-US" altLang="zh-CN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0909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6" y="213344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引言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89856" y="1522512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今天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，我们的教会同样面临着外部环境的压力，世俗的恶势力对我们信仰的挑战，教会内部的混乱</a:t>
            </a:r>
            <a:r>
              <a:rPr lang="en-US" altLang="zh-CN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因此，我们需要圣灵借希伯来书的信息来提醒我们和坚固我们。</a:t>
            </a:r>
            <a:endParaRPr lang="en-US" altLang="zh-CN" sz="36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820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经文</a:t>
            </a:r>
            <a:r>
              <a:rPr lang="zh-CN" alt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</a:t>
            </a:r>
            <a:r>
              <a:rPr lang="zh-CN" alt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书</a:t>
            </a:r>
            <a:r>
              <a:rPr lang="en-US" altLang="zh-CN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12:1-4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我们既有这许多的见证人，如同云彩围着我们，就当放下各样的重担，脱去容易缠累我们的罪，存心忍耐，奔那摆在我们前头的路程，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仰望为我们信心创始成终的耶稣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或作“仰望那将真道创始成终的耶稣”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。他因那摆在前面的喜乐，就轻看羞辱，忍受了十字架的苦难，便坐在神宝座的右边。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 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那忍受罪人这样顶撞的，你们要思想，免得疲倦灰心。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 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你们与罪恶相争，还没有抵挡到流血的地步。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09014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大纲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信心伟人的画廊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从亚伯开始，一直到旧约历史的结束，多如彩云。圣经说他们是“世界不配有的人”。而从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章开始，他们又成了我们奔跑信心赛跑的见证人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。根據</a:t>
            </a:r>
            <a:r>
              <a:rPr lang="en-US" altLang="zh-CN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1-4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，讲兩点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（一）脱去缠累，奔跑灵程（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34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二）思想耶稣，免得疲倦（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5816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既有这许多的见证人，如同云彩围着我们，就当放下各样的重担，脱去容易缠累我们的罪，存心忍耐，奔那摆在我们前头的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这一节的内容，是以古希腊和古罗马的竞技运动的赛场为背景的。我们从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中看到一大群（如云彩般的）见证人，他们在信心之竞技场上是得胜者，现在他们又如同环形竞技场的观众一样，在观看我们如何进行这样一场比赛。看我们的信心，看我们圣洁的生命，看我们在这个世代如何为主而活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6946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既有这许多的见证人，如同云彩围着我们，就当放下各样的重担，脱去容易缠累我们的罪，存心忍耐，奔那摆在我们前头的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“路程”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：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体育运动中的赛跑。但要跑好这场比赛，（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）必须轻装上阵，“放下各样的重担”，一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个过于肥胖的人跑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长跑是一件很辛苦的事情。一个穿着棉衣皮靴的人也跑不快。一个世俗化贪爱世界的人，在属灵的赛跑中一定会失败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 脱去容易缠累我们的罪。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4283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既有这许多的见证人，如同云彩围着我们，就当放下各样的重担，脱去容易缠累我们的罪，存心忍耐，奔那摆在我们前头的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“奔跑”：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持续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地奔跑，特别是跑一场比赛。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endParaRPr lang="zh-CN" altLang="en-US" sz="36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“存心忍耐”：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忍耐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、坚韧、锲而不舍的精神。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7578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既有这许多的见证人，如同云彩围着我们，就当放下各样的重担，脱去容易缠累我们的罪，存心忍耐，奔那摆在我们前头的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“放下，脱去”：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这个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字有“脱去并放在一旁”意思，因此和合本分别译作“放下（各样的重担）”和“脱去（容易缠累我们的罪）”。从上下文看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，这个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字比劝告的意味要强烈，近乎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命令。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在原文中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CN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有两个受词： 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“各样的重担” 和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“容易缠累我们的罪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 。</a:t>
            </a:r>
            <a:endParaRPr lang="zh-CN" altLang="en-US" sz="36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36683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既有这许多的见证人，如同云彩围着我们，就当放下各样的重担，脱去容易缠累我们的罪，存心忍耐，奔那摆在我们前头的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注意：</a:t>
            </a:r>
            <a:r>
              <a:rPr lang="en-US" altLang="zh-CN" sz="36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SimHei" panose="02010609060101010101" pitchFamily="49" charset="-122"/>
              </a:rPr>
              <a:t> 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“各样的重担”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不带冠词，“容易缠累我们的罪”则带有单数直接受格冠词。这说明作者所强调的重点在后者，因为“罪”较比“重担”更能摧毁我们奔跑灵程的生命能力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6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48316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既有这许多的见证人，如同云彩围着我们，就当放下各样的重担，脱去容易缠累我们的罪，存心忍耐，奔那摆在我们前头的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“重担” 本意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指突出或隆起的东西，如瘤子 ；藉指重担</a:t>
            </a:r>
            <a:r>
              <a:rPr lang="en-US" altLang="zh-CN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, 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重量或体重，身上的脂肪，累赘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6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对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我们来说，假属灵的虚胖，因吃“属灵的”垃圾食品（如教人走生命成长捷径的聚会，成功神学的读物等）而积累的“脂肪”，等等，都是竞赛中的“各样的重担”，都需要“放下”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6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71257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既有这许多的见证人，如同云彩围着我们，就当放下各样的重担，脱去容易缠累我们的罪，存心忍耐，奔那摆在我们前头的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“重担”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不一定是“罪”，但却又碍于我们的信心的长跑。从另一个角度讲，凭信心坚持跑下去，也会慢慢去掉“各样的重担”，正如坚持长跑可以甩掉脂肪一样。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8200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既有这许多的见证人，如同云彩围着我们，就当放下各样的重担，脱去容易缠累我们的罪，存心忍耐，奔那摆在我们前头的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“缠累”：把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人陷在其中的，束缚人的，障碍的。在你的跑道上，罪就像一个个陷阱或障碍，你不断地掉进去或被绊倒，你如何可以取胜？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书的作者使用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“罪”这个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字时，基本上是泛指人们常犯的罪。当时容易缠累他们的罪，是对基督的不忠（活泉，卷九</a:t>
            </a:r>
            <a:r>
              <a:rPr lang="en-US" altLang="zh-CN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213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页），是开始离弃弥赛亚信仰。更严重的是有人故意犯罪。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9111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既有这许多的见证人，如同云彩围着我们，就当放下各样的重担，脱去容易缠累我们的罪，存心忍耐，奔那摆在我们前头的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这里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的经文，提醒我们思考两个问题：你有“重担”吗？有“缠累”的罪吗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？</a:t>
            </a:r>
            <a:endParaRPr lang="en-US" altLang="zh-CN" sz="36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宋尚节讲道时，揭露出人心的虚伪诡诈，斥责那些口里尊崇主名，内心却是刚硬地拒绝悔改，也不肯远离恶行的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“挂名基督徒”。</a:t>
            </a:r>
            <a:endParaRPr lang="zh-CN" altLang="en-US" sz="36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7954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既有这许多的见证人，如同云彩围着我们，就当放下各样的重担，脱去容易缠累我们的罪，存心忍耐，奔那摆在我们前头的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如何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当放下各样的重担，脱去容易缠累我们的罪，存心忍耐，奔那摆在我们前头的路程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”？</a:t>
            </a:r>
            <a:endParaRPr lang="en-US" altLang="zh-CN" sz="36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endParaRPr lang="en-US" altLang="zh-CN" sz="36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“仰望为我们信心创始成终的耶稣”</a:t>
            </a:r>
            <a:r>
              <a:rPr lang="en-US" altLang="zh-CN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这个能力之源！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36300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仰望为我们信心创始成终的耶稣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或作“仰望那将真道创始成终的耶稣”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。他因那摆在前面的喜乐，就轻看羞辱，忍受了十字架的苦难，便坐在神宝座的右边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“仰望”：把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目光从别处移开，而定睛于某人或某物。这里的“仰望</a:t>
            </a:r>
            <a:r>
              <a:rPr lang="en-US" altLang="zh-CN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36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耶稣”，是一种信心的仰望，信靠的仰望。惟有基督可以叫我们在“奔跑摆在我们前面的路程”时得胜</a:t>
            </a:r>
            <a:r>
              <a:rPr lang="zh-CN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6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9797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仰望为我们信心创始成终的耶稣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或作“仰望那将真道创始成终的耶稣”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。祂因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那摆在前面的喜乐，就轻看羞辱，忍受了十字架的苦难，便坐在神宝座的右边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“仰望”是指持续地向前“仰望”。左顾右盼不是“仰望”。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在“奔跑摆在我们前面的路程”时，在跑这场信心的“马拉松”比赛时，我们不能左顾右盼，只能向前“仰望（为我们）信心创始成终的耶稣”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endParaRPr lang="en-US" altLang="zh-CN" sz="3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37796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仰望为我们信心创始成终的耶稣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或作“仰望那将真道创始成终的耶稣”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。祂因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那摆在前面的喜乐，就轻看羞辱，忍受了十字架的苦难，便坐在神宝座的右边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为什么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要“仰望”耶稣？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祂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摆在前面的喜乐，就轻看羞辱，忍受了十字架的苦难，便坐在神宝座的右边（原文无“苦难”。十字架就酷刑而言确实是苦难；基督钉十字架，是祂所承受的救赎性苦难）。耶稣之所以成为我们“仰望”的对象，是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因为祂自己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就曾照着神的旨意，以十字架为目标，跑过这条荣耀之路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66309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仰望为我们信心创始成终的耶稣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或作“仰望那将真道创始成终的耶稣”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。祂因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那摆在前面的喜乐，就轻看羞辱，忍受了十字架的苦难，便坐在神宝座的右边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那摆在前面的喜乐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 就是在祂经历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了十字架上得胜之后，“便坐在神宝座的右边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 。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面对着父神旨意中的十字架，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“祂必须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上耶路撒冷去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……”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（马太福音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16:21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），“耶稣被接上升的日子将到，他就定意向耶路撒冷去”（路加福音</a:t>
            </a:r>
            <a:r>
              <a:rPr lang="en-US" altLang="zh-CN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9:51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</a:t>
            </a:r>
            <a:endParaRPr lang="en-US" altLang="zh-CN" sz="34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98795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仰望为我们信心创始成终的耶稣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或作“仰望那将真道创始成终的耶稣”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。祂因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那摆在前面的喜乐，就轻看羞辱，忍受了十字架的苦难，便坐在神宝座的右边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十字架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，对主耶稣来说，是“必须”的路，是荣耀的路，也是得胜的路。基督的“必须”既是门徒的“必须”，基督的“喜乐”也是门徒的“喜乐”。（约翰福音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16:11.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这些事我已经对你们说了，是要叫我的喜乐，存在你们心里，并叫你们的喜乐可以满足。）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12311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仰望为我们信心创始成终的耶稣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或作“仰望那将真道创始成终的耶稣”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。祂因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那摆在前面的喜乐，就轻看羞辱，忍受了十字架的苦难，便坐在神宝座的右边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“创始”：创始者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，先锋。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2:10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译作“元帅”。耶稣使信心成为可能，祂是创始者，祂也是走在信心之路上的“先锋”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09922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仰望为我们信心创始成终的耶稣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或作“仰望那将真道创始成终的耶稣”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。祂因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那摆在前面的喜乐，就轻看羞辱，忍受了十字架的苦难，便坐在神宝座的右边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“成终”：成全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者。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章中所列举的信心伟人，都是在基督所开启的信心之路上奔跑的人。如，亚伯拉罕就曾“欢欢喜喜地仰望”耶稣的“日子”，“既看见了，就快乐”（约翰福音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8: 56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71177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一、脱去缠累，奔跑灵程（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1-2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仰望为我们信心创始成终的耶稣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或作“仰望那将真道创始成终的耶稣”</a:t>
            </a:r>
            <a:r>
              <a:rPr lang="en-US" altLang="zh-CN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。祂因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那摆在前面的喜乐，就轻看羞辱，忍受了十字架的苦难，便坐在神宝座的右边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信心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的仰望，是奔跑天路的重要属灵操练。在奔跑灵程时，我们会落入“疲倦灰心”的光景，手会下垂，腿会发酸。使我们脱离这种光景的能力来源于“思想耶稣”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762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二、思想耶稣，免得疲倦（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那忍受罪人这样顶撞的，你们要思想，免得疲倦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灰心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从这一节开始，圣灵借着希伯来书的作者，向我们发出了一个命令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:“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你们要思想”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——“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思想那忍受罪人这样顶撞的耶稣基督”。在信心的长跑中，基督徒会遇到各种各样的试炼，而耶稣基督是在大试炼中完全得胜的主，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“思想”祂，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是一切问题的答案！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endParaRPr lang="zh-CN" altLang="en-US" sz="3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和合本放在句中的“你们要思想”， 原文中是在句首。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648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二、思想耶稣，免得疲倦（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那忍受罪人这样顶撞的，你们要思想，免得疲倦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灰心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“（你们要）思想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”：运用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理性能力，认真地思想与考虑，深思熟虑。但此处显然是指一种在信心引导下的理性能力。作者在此处用不定过去式命令语气中间态，表明作者认为“思想”这个“动作”是你们应该或必须做的。这个“思想”之所以重要而且必须，取决于它后面的对象或内容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endParaRPr lang="zh-CN" altLang="en-US" sz="3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7623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二、思想耶稣，免得疲倦（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那忍受罪人这样顶撞的，你们要思想，免得疲倦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灰心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“思想”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的对象是什么呢？正如希伯来书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3:1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所说（那里用了一个比此处的“思想”意义更强烈的同义词）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:“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同蒙天召的圣洁弟兄啊，你们应当思想我们所认为使者，为大祭司的耶稣。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 </a:t>
            </a:r>
            <a:endParaRPr lang="en-US" altLang="zh-CN" sz="34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思想耶稣，认识耶稣，这乃是解决一切问题的关键，也是医治一切怀疑与迷惑的良方妙药”（活泉，卷九，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216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页）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76350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二、思想耶稣，免得疲倦（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那忍受罪人这样顶撞的，你们要思想，免得疲倦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灰心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同样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，此处“思想”的对象也是耶稣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——“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那忍受罪人这样顶撞的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 。“顶撞” </a:t>
            </a:r>
            <a:r>
              <a:rPr lang="en-US" altLang="zh-CN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说反对的话。降世为人的耶稣，一生被各种悖逆、羞辱、不信的言语所“顶撞”。这些言语有些出自大祭司，有些出自文士和法利赛人，有的出自犹太百姓，有的出自十字架上的强盗（有的甚至出自他的门徒）。耶稣为着完成父神的旨意，就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“忍受”了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“顶撞”。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79009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二、思想耶稣，免得疲倦（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那忍受罪人这样顶撞的，你们要思想，免得疲倦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灰心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“免得疲倦灰心”，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意思是，要你们思想那受人顶撞的耶稣的目的，乃是叫你们不致因内心松弛而疲倦。分词短语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“灰心”的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意思是，你们的心思被放松了，心里没有力量了。因此导致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“疲倦” 一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种身心灵的无力感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9713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二、思想耶稣，免得疲倦（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那忍受罪人这样顶撞的，你们要思想，免得疲倦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灰心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疲倦灰心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”是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一种灵性疾病。而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“思想耶稣”是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医治这种疾病的良药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基督徒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因“思想”“那忍受罪人这样顶撞的”，也就是“钉十字架的基督”，而免于“疲倦灰心”，正是在讲十字架与基督徒信仰生活之间的关系。因着对钉十字架之基督的“思想”，你的愁苦，你的委屈，你的沮丧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都淹没在基督的十字架里了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8187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二、思想耶稣，免得疲倦（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那忍受罪人这样顶撞的，你们要思想，免得疲倦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灰心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不但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如此，十字架带来“奔跑摆在前面之路程”的力量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。以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弗所书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3:16. 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求祂按着祂丰盛的荣耀，借着祂的灵，叫你们心里的力量刚强起来，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17. 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使基督因你们的信，住在你们心里，叫你们的爱心有根有基，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18. 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能以和众圣徒一同明白基督的爱是何等长阔高深；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19. 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并知道这爱是过于人所能测度的，便叫神一切所充满的，充满了你们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8198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二、思想耶稣，免得疲倦（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你们与罪恶相争，还没有抵挡到流血的地步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所要“思想”的，是耶稣基督为罪人在十字架上舍命流血。耶稣与罪恶“相争”，已经“抵挡到流血的地步”。因此，当我们“仰望”耶稣、“思想”耶稣时，那抵挡罪、胜过罪恶的耶稣基督，就成了我们凭信心胜过罪恶（“缠累我们的一切罪”）的榜样，以及力量与保障。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节经文可解作</a:t>
            </a: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在你们与罪（缠累我们的罪）争战中，还没有抵抗到（流）血的地步。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739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二、思想耶稣，免得疲倦（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 </a:t>
            </a:r>
            <a:r>
              <a:rPr lang="zh-CN" altLang="en-US" sz="3400" b="1" spc="-15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你们与罪恶相争，还没有抵挡到流血的地步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“抵挡”：面对面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地站在相对立的位置上；战争中的两军对峙。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“相争”：和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“抵挡”意思相近，也是军事用语，争战，两军对垒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468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二、思想耶稣，免得疲倦（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3-4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 </a:t>
            </a:r>
            <a:r>
              <a:rPr lang="zh-CN" altLang="en-US" sz="34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你们与罪恶相争，还没有抵挡到流血的地步。</a:t>
            </a:r>
            <a:endParaRPr lang="en-US" altLang="zh-CN" sz="3400" b="1" spc="-15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请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再一次把我们的目光放在我们的主耶稣身上。祂在经历十字架的羞辱与苦难之前，已经看见那“摆在前面的喜乐”，因此祂可以轻看羞辱，忍受苦难，好叫神的旨意可以成全。而父神的旨意得以成全，则是主耶稣喜乐的本质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1349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思考与应用</a:t>
            </a:r>
            <a:endParaRPr lang="en-US" altLang="zh-CN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有哪些影响自己奔跑灵程的重担？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en-US" altLang="zh-CN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你的信仰生活中，哪些罪成了你灵程上的缠累？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en-US" altLang="zh-CN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如何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使我们放下重担并脱去缠累我们的罪？</a:t>
            </a:r>
          </a:p>
          <a:p>
            <a:pPr marL="0" indent="0" algn="just">
              <a:lnSpc>
                <a:spcPts val="4800"/>
              </a:lnSpc>
              <a:buNone/>
              <a:defRPr/>
            </a:pPr>
            <a:r>
              <a:rPr lang="en-US" altLang="zh-CN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en-US" altLang="zh-CN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CN" altLang="en-US" sz="3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</a:t>
            </a:r>
            <a:r>
              <a:rPr lang="zh-CN" altLang="en-US" sz="3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在生活与事奉中，是否有疲倦灰心？如何走出疲倦灰心？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0730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248" y="-61664"/>
            <a:ext cx="11521280" cy="83529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840" y="226368"/>
            <a:ext cx="9478613" cy="1590677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600"/>
              </a:lnSpc>
              <a:spcBef>
                <a:spcPts val="0"/>
              </a:spcBef>
              <a:defRPr/>
            </a:pPr>
            <a:r>
              <a:rPr lang="zh-CN" altLang="en-US" sz="8000" spc="-150" dirty="0" smtClean="0">
                <a:solidFill>
                  <a:srgbClr val="FEFD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§§∞Í¿sª®¡ıÆ—" panose="02010609000101010101" pitchFamily="49" charset="-128"/>
                <a:ea typeface="§§∞Í¿sª®¡ıÆ—" panose="02010609000101010101" pitchFamily="49" charset="-128"/>
              </a:rPr>
              <a:t>禱 告</a:t>
            </a:r>
            <a:endParaRPr lang="en-US" altLang="zh-CN" sz="8000" spc="-150" dirty="0">
              <a:solidFill>
                <a:srgbClr val="FEFD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§§∞Í¿sª®¡ıÆ—" panose="02010609000101010101" pitchFamily="49" charset="-128"/>
              <a:ea typeface="§§∞Í¿sª®¡ıÆ—" panose="02010609000101010101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422438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6834</TotalTime>
  <Words>3641</Words>
  <Application>Microsoft Office PowerPoint</Application>
  <PresentationFormat>Custom</PresentationFormat>
  <Paragraphs>127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§§∞Í¿sª®¡ıÆ—</vt:lpstr>
      <vt:lpstr>DFLiHeiBold(P)</vt:lpstr>
      <vt:lpstr>FZZhengHeiS-DB-GB</vt:lpstr>
      <vt:lpstr>PMingLiU</vt:lpstr>
      <vt:lpstr>PMingLiU</vt:lpstr>
      <vt:lpstr>SimHei</vt:lpstr>
      <vt:lpstr>Arial</vt:lpstr>
      <vt:lpstr>Bahnschrift</vt:lpstr>
      <vt:lpstr>Calibri</vt:lpstr>
      <vt:lpstr>Calibri Light</vt:lpstr>
      <vt:lpstr>Default Design</vt:lpstr>
      <vt:lpstr>仰望耶稣   奔跑灵程</vt:lpstr>
      <vt:lpstr>引言</vt:lpstr>
      <vt:lpstr>引言</vt:lpstr>
      <vt:lpstr>经文 希伯来书12:1-4</vt:lpstr>
      <vt:lpstr>大纲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一、脱去缠累，奔跑灵程（1-2）</vt:lpstr>
      <vt:lpstr>二、思想耶稣，免得疲倦（3-4）</vt:lpstr>
      <vt:lpstr>二、思想耶稣，免得疲倦（3-4）</vt:lpstr>
      <vt:lpstr>二、思想耶稣，免得疲倦（3-4）</vt:lpstr>
      <vt:lpstr>二、思想耶稣，免得疲倦（3-4）</vt:lpstr>
      <vt:lpstr>二、思想耶稣，免得疲倦（3-4）</vt:lpstr>
      <vt:lpstr>二、思想耶稣，免得疲倦（3-4）</vt:lpstr>
      <vt:lpstr>二、思想耶稣，免得疲倦（3-4）</vt:lpstr>
      <vt:lpstr>二、思想耶稣，免得疲倦（3-4）</vt:lpstr>
      <vt:lpstr>二、思想耶稣，免得疲倦（3-4）</vt:lpstr>
      <vt:lpstr>二、思想耶稣，免得疲倦（3-4）</vt:lpstr>
      <vt:lpstr>思考与应用</vt:lpstr>
      <vt:lpstr>禱 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Microsoft account</cp:lastModifiedBy>
  <cp:revision>431</cp:revision>
  <dcterms:created xsi:type="dcterms:W3CDTF">2007-12-25T02:54:25Z</dcterms:created>
  <dcterms:modified xsi:type="dcterms:W3CDTF">2022-08-23T04:33:20Z</dcterms:modified>
</cp:coreProperties>
</file>