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382" r:id="rId2"/>
    <p:sldId id="383" r:id="rId3"/>
    <p:sldId id="384" r:id="rId4"/>
    <p:sldId id="385" r:id="rId5"/>
    <p:sldId id="259" r:id="rId6"/>
    <p:sldId id="378" r:id="rId7"/>
    <p:sldId id="415" r:id="rId8"/>
    <p:sldId id="416" r:id="rId9"/>
    <p:sldId id="417" r:id="rId10"/>
    <p:sldId id="345" r:id="rId11"/>
    <p:sldId id="412" r:id="rId12"/>
    <p:sldId id="418" r:id="rId13"/>
    <p:sldId id="421" r:id="rId14"/>
    <p:sldId id="424" r:id="rId15"/>
    <p:sldId id="425" r:id="rId16"/>
    <p:sldId id="422" r:id="rId17"/>
    <p:sldId id="426" r:id="rId18"/>
    <p:sldId id="429" r:id="rId19"/>
    <p:sldId id="427" r:id="rId20"/>
    <p:sldId id="430" r:id="rId21"/>
    <p:sldId id="431" r:id="rId22"/>
    <p:sldId id="432" r:id="rId23"/>
    <p:sldId id="434" r:id="rId24"/>
    <p:sldId id="433" r:id="rId25"/>
    <p:sldId id="435" r:id="rId26"/>
    <p:sldId id="437" r:id="rId27"/>
    <p:sldId id="436" r:id="rId28"/>
    <p:sldId id="438" r:id="rId29"/>
    <p:sldId id="440" r:id="rId30"/>
    <p:sldId id="439" r:id="rId31"/>
    <p:sldId id="441" r:id="rId32"/>
    <p:sldId id="443" r:id="rId33"/>
    <p:sldId id="442" r:id="rId34"/>
    <p:sldId id="445" r:id="rId35"/>
    <p:sldId id="446" r:id="rId36"/>
    <p:sldId id="447" r:id="rId37"/>
    <p:sldId id="448" r:id="rId38"/>
    <p:sldId id="449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84987" autoAdjust="0"/>
  </p:normalViewPr>
  <p:slideViewPr>
    <p:cSldViewPr snapToGrid="0">
      <p:cViewPr varScale="1">
        <p:scale>
          <a:sx n="72" d="100"/>
          <a:sy n="72" d="100"/>
        </p:scale>
        <p:origin x="17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BC08B-FB80-495A-A823-5A9C6DB8F65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127DD-5289-431F-BF76-7EAE818BB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0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自然界里，一颗种子要长成一棵植物，需要内在与外在条件的结合：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342900" marR="0" lvl="0" indent="-3429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CN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内在：种子的生命，生物成长的内在规律和能力。完全的自然能力。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342900" marR="0" lvl="0" indent="-3429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CN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外在：土壤、阳光、水份，肥料。人可以参与和提够帮助的。</a:t>
            </a:r>
            <a:endParaRPr lang="en-US" altLang="zh-CN" sz="1800" dirty="0">
              <a:solidFill>
                <a:srgbClr val="222222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zh-CN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同样在信仰的世界里，一个人从不信到信，到后来属灵的生命的成长，也是需要内在与外在条件的结合。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50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人信主的两大要素：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神的绝对主权（“</a:t>
            </a: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只在那叫他生长的神”）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人的工作（“</a:t>
            </a: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与神同工”，“栽种”，“浇灌”，“引导你们相信”）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28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人信主的两大要素：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神的绝对主权（“</a:t>
            </a: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只在那叫他生长的神”）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人的工作（“</a:t>
            </a: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与神同工”，“栽种”，“浇灌”，“引导你们相信”）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0" marR="0" lvl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不可滥用神的主权而忽略人该尽的责任</a:t>
            </a:r>
            <a:r>
              <a:rPr lang="zh-CN" altLang="en-U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，而拦阻了神的工作。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“神的时间没到”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“这个人心太硬”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48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人信主的两大要素：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神的绝对主权（“</a:t>
            </a: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只在那叫他生长的神”）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742950" marR="0" lvl="1" indent="-2857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人的工作（“</a:t>
            </a:r>
            <a:r>
              <a:rPr lang="zh-CN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与神同工”，“栽种”，“浇灌”，“引导你们相信”）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3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哈哈哈哈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28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44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5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神拯救我们，不是让我们从此就等着上天堂，回天家，而是要使用我们去拯救那些还没有得救的人。这个基督徒活在世上的唯一目的和意义。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29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86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35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27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24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（问佳音小组一个成员，“在本次幸福小组结束时，什么对你来说是最大的赏赐，或者说，什么事情会让你最得安慰，鼓励和满足？期望答案：”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信主“。以此解释保罗的心志：福音能传出去，而且有人信就是对他的赏赐。）</a:t>
            </a:r>
            <a:endParaRPr lang="en-US" altLang="zh-CN" sz="18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dirty="0">
                <a:latin typeface="+mn-ea"/>
                <a:cs typeface="Times New Roman" panose="02020603050405020304" pitchFamily="18" charset="0"/>
              </a:rPr>
              <a:t>11 </a:t>
            </a:r>
            <a:r>
              <a:rPr lang="zh-CN" altLang="en-US" sz="1800" b="0" dirty="0">
                <a:latin typeface="+mn-ea"/>
                <a:cs typeface="Times New Roman" panose="02020603050405020304" pitchFamily="18" charset="0"/>
              </a:rPr>
              <a:t>我们若把属灵的种子撒在你们中间，就是从</a:t>
            </a:r>
            <a:r>
              <a:rPr lang="zh-CN" altLang="en-US" sz="1800" b="0" dirty="0">
                <a:highlight>
                  <a:srgbClr val="000080"/>
                </a:highlight>
                <a:latin typeface="+mn-ea"/>
                <a:cs typeface="Times New Roman" panose="02020603050405020304" pitchFamily="18" charset="0"/>
              </a:rPr>
              <a:t>你们收割奉养肉身之物</a:t>
            </a:r>
            <a:r>
              <a:rPr lang="zh-CN" altLang="en-US" sz="1800" b="0" dirty="0">
                <a:latin typeface="+mn-ea"/>
                <a:cs typeface="Times New Roman" panose="02020603050405020304" pitchFamily="18" charset="0"/>
              </a:rPr>
              <a:t>，这还算大事吗？</a:t>
            </a:r>
            <a:r>
              <a:rPr lang="en-US" sz="1800" b="0" dirty="0">
                <a:latin typeface="+mn-ea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dirty="0">
                <a:latin typeface="+mn-ea"/>
                <a:cs typeface="Times New Roman" panose="02020603050405020304" pitchFamily="18" charset="0"/>
              </a:rPr>
              <a:t>12 </a:t>
            </a:r>
            <a:r>
              <a:rPr lang="zh-CN" altLang="en-US" sz="1800" b="0" dirty="0">
                <a:latin typeface="+mn-ea"/>
                <a:cs typeface="Times New Roman" panose="02020603050405020304" pitchFamily="18" charset="0"/>
              </a:rPr>
              <a:t>若别人在你们身上有这权柄，何况我们呢？然而，</a:t>
            </a:r>
            <a:r>
              <a:rPr lang="zh-CN" altLang="en-US" sz="1800" b="0" dirty="0">
                <a:highlight>
                  <a:srgbClr val="000080"/>
                </a:highlight>
                <a:latin typeface="+mn-ea"/>
                <a:cs typeface="Times New Roman" panose="02020603050405020304" pitchFamily="18" charset="0"/>
              </a:rPr>
              <a:t>我们没有用过这权柄</a:t>
            </a:r>
            <a:r>
              <a:rPr lang="zh-CN" altLang="en-US" sz="1800" b="0" dirty="0">
                <a:latin typeface="+mn-ea"/>
                <a:cs typeface="Times New Roman" panose="02020603050405020304" pitchFamily="18" charset="0"/>
              </a:rPr>
              <a:t>，倒凡事忍受，免得基督的</a:t>
            </a:r>
            <a:r>
              <a:rPr lang="zh-CN" altLang="en-US" sz="1800" b="0" dirty="0">
                <a:highlight>
                  <a:srgbClr val="000080"/>
                </a:highlight>
                <a:latin typeface="+mn-ea"/>
                <a:cs typeface="Times New Roman" panose="02020603050405020304" pitchFamily="18" charset="0"/>
              </a:rPr>
              <a:t>福音被阻隔</a:t>
            </a:r>
            <a:r>
              <a:rPr lang="zh-CN" altLang="en-US" sz="1800" b="0" dirty="0"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1800" b="0" dirty="0"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94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31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（恋人的例子，让被爱之人的心意成就。父母的例子，让父母的心愿成是儿女的满足。）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34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80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保罗为福音的缘故，不但放弃应得的权利，</a:t>
            </a:r>
            <a:r>
              <a:rPr lang="zh-CN" altLang="en-US" b="0" dirty="0"/>
              <a:t>而且</a:t>
            </a:r>
            <a:r>
              <a:rPr lang="zh-CN" sz="1200" b="0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甘心作了众人的仆人</a:t>
            </a:r>
            <a:r>
              <a:rPr lang="zh-CN" altLang="en-US" sz="1200" b="0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。完全的舍己来</a:t>
            </a:r>
            <a:r>
              <a:rPr lang="zh-CN" altLang="en-US" sz="1200" b="0" kern="120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ea"/>
                <a:ea typeface="+mn-ea"/>
                <a:cs typeface="Times New Roman" panose="02020603050405020304" pitchFamily="18" charset="0"/>
              </a:rPr>
              <a:t>传十字架舍己的福音。因为这福音在不信的人是愚拙的。</a:t>
            </a:r>
            <a:endParaRPr lang="en-US" sz="1200" b="0" kern="1200" dirty="0">
              <a:solidFill>
                <a:schemeClr val="tx1"/>
              </a:solidFill>
              <a:effectLst/>
              <a:highlight>
                <a:srgbClr val="FF0000"/>
              </a:highlight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62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神为我们预备了救恩，而且还用一切的办法使我们能接受这个救恩。福音是舍己来成全他人的福音。我们要用尽一切办法来使人接受福音。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0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</a:t>
            </a:r>
            <a:r>
              <a:rPr lang="zh-CN" altLang="en-US" dirty="0"/>
              <a:t>、福音是舍己来成全他人的福音。我们要用尽一切办法来使人接受福音。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、元平邀请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的见证。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31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marR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基督将神显明出来，基督徒将基督显明出来。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“带到神的面前“，就是让慕道友在我们身上看见神的荣耀，经历神的爱。（上期幸福小组的例子，”我看不见神，却在你们身上看见神的爱“）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985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marR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“带到神的面前“，就是让慕道友在我们身上看见神的荣耀，经历神的爱。（上期幸福小组的例子，”我看不见神，却在你们身上看见神的爱“）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78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耶稣是主动去，而不是只呆在某个地方等着人来。路加福音</a:t>
            </a:r>
            <a:r>
              <a:rPr lang="en-US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19</a:t>
            </a:r>
            <a:r>
              <a:rPr lang="zh-CN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10 </a:t>
            </a:r>
            <a:r>
              <a:rPr lang="zh-CN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人子来，为要</a:t>
            </a:r>
            <a:r>
              <a:rPr lang="zh-CN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寻找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拯救失丧的人 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533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主动了解和认同对方的想法，处境，难处，信主的障碍。让福音传的让对方既能听懂，又能听的下去。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015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0" marR="0" lvl="2" indent="-22860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仆人代表谦卑的服侍。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保罗为什么做众人的仆人，而不是“教师“，只需将得救的道理讲解清楚明白就行，人就可以信。而是要做”仆人“，意味着要用自己的服侍和谦卑来与人建立关系和感动人，进而带人信主。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1143000" marR="0" lvl="2" indent="-22860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zh-C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仆人代表具体的行动。</a:t>
            </a:r>
            <a:endParaRPr lang="en-US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不但要有爱的行动，而且要具体化和细节化。让慕道友感觉被尊重、理解、接纳和认同，在一个安全舒适的环境里，可以敞开心扉来沟通交流。</a:t>
            </a:r>
            <a:endParaRPr lang="en-US" altLang="zh-CN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 indent="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例子：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、具体化和细节化。幸福小组从最初的有邀请，聚会的方式内容，同工的搭配，探访跟进，都是精心准备的。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 indent="4572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、元平邀请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的见证。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139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0" marR="0" lvl="2" indent="-22860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216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marR="0" lvl="2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属灵生命：认识基督，得着基督，活出基督。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914400" marR="0" lvl="2" indent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861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、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福音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战场：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传福音、抢救灵魂是最直接的属灵征战。必须依靠神的能力，而神也应许赐给我们能力，与我们同工，使我们征战得胜。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2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、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属灵生命要成长，必须要有与主真实的经历。福音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战场能使我们与主有最直接和真实的经历。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要经历神迹，就做神迹一定会发生的事。要见主的面，就要到主会出现的地方。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4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、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“</a:t>
            </a:r>
            <a:r>
              <a:rPr lang="zh-CN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天上地下所有的权柄都赐给我了”， 但我们去的时候，主就赐给我们所需的权柄。</a:t>
            </a:r>
            <a:endParaRPr lang="en-US" altLang="zh-CN" sz="1800" dirty="0">
              <a:solidFill>
                <a:srgbClr val="FF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例子：开始前周三的祷告会，迫切祷告，弟兄姐妹们期待、兴奋、害怕、不安。说来的</a:t>
            </a:r>
            <a:r>
              <a:rPr lang="en-US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不来，后来打电话要求，又来了。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1143000" marR="0" lvl="2" indent="-22860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435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	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、</a:t>
            </a: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行为是检验信心的唯一标准。</a:t>
            </a:r>
            <a:r>
              <a:rPr lang="zh-CN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“没有付不起的代价，只有看不见的价值”</a:t>
            </a:r>
            <a:endParaRPr lang="en-US" altLang="zh-CN" sz="180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6858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马太福音</a:t>
            </a:r>
            <a:r>
              <a:rPr lang="en-US" altLang="zh-CN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‬</a:t>
            </a:r>
            <a:r>
              <a:rPr lang="en-US" altLang="zh-CN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13:44 “</a:t>
            </a:r>
            <a:r>
              <a:rPr lang="zh-CN" altLang="en-US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天国好像宝贝藏在地里，人遇见了就把它藏起来，</a:t>
            </a:r>
            <a:r>
              <a:rPr lang="zh-CN" altLang="en-US" sz="18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欢欢喜喜地去变卖一切所有的</a:t>
            </a:r>
            <a:r>
              <a:rPr lang="zh-CN" altLang="en-US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，买这块地。”</a:t>
            </a:r>
            <a:r>
              <a:rPr lang="en-US" altLang="zh-CN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45 “</a:t>
            </a:r>
            <a:r>
              <a:rPr lang="zh-CN" altLang="en-US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天国又好像买卖人寻找好珠子， </a:t>
            </a:r>
            <a:r>
              <a:rPr lang="en-US" altLang="zh-CN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46 </a:t>
            </a:r>
            <a:r>
              <a:rPr lang="zh-CN" altLang="en-US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遇见一颗重价的珠子，</a:t>
            </a:r>
            <a:r>
              <a:rPr lang="zh-CN" altLang="en-US" sz="18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就去变卖他一切所有的</a:t>
            </a:r>
            <a:r>
              <a:rPr lang="zh-CN" altLang="en-US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，买了这颗珠子。”</a:t>
            </a:r>
            <a:endParaRPr lang="en-US" sz="18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1143000" marR="0" lvl="2" indent="-22860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703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“脱去旧人，穿上新人”，“随从圣灵，不随从肉体”，人要主动，圣灵提供能力帮助我们能做到。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6858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例子：从以自我为中心的爱，到十字架舍己的爱，需要不断的刻意操练。以夫妻关系为例子。在现实生活中操练，时间长，代价高。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091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操练的频度和广度都比实际生活大，而且代价低。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例子：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、做众人的仆人：从开始时，怎么对我方便，转变为对方怎么方便。祷告也变为“主，请告知我我还可以做什么，让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能参加我们的聚会，能帮助他信主”。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、自己办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搬运家具的例子。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036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645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与主同工产生出敬畏和动力。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强大的内驱力：目的（传福音）和动力（使人信福音）合一时产生强大的驱动力。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957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人通常只在遇到苦难时才寻求神，属灵生命的成长常常是一部血泪史，人生因此付出高昂的代价。而有些代价是不可逆转的。失去的可能永远失去了，比如家人在一起的美好时光。</a:t>
            </a:r>
            <a:endParaRPr lang="en-US" altLang="zh-CN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、当下舒适的环境，很难经历神。</a:t>
            </a:r>
            <a:endParaRPr lang="en-US" altLang="zh-CN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altLang="zh-CN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、主动地预备好自己来面对实际生活的挑战，降低成长的代价。</a:t>
            </a:r>
            <a:endParaRPr lang="en-US" altLang="zh-CN" sz="1800" b="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altLang="zh-CN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、真正走上跟随主而蒙福的道路</a:t>
            </a:r>
            <a:endParaRPr lang="en-US" sz="1800" b="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3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1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3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1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6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5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3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2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3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4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C1CC4-6C2B-440D-901C-F1BE4C7A9EC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48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CA87BF-8F22-4ED3-AE38-A6410F2CF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1021" y="736848"/>
            <a:ext cx="9144000" cy="3566881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latin typeface="+mn-ea"/>
                <a:ea typeface="+mn-ea"/>
              </a:rPr>
              <a:t>读  经</a:t>
            </a:r>
            <a:br>
              <a:rPr lang="en-US" altLang="zh-CN" sz="7300" b="1" dirty="0">
                <a:latin typeface="+mn-ea"/>
                <a:ea typeface="+mn-ea"/>
              </a:rPr>
            </a:br>
            <a:br>
              <a:rPr lang="en-US" altLang="zh-CN" b="1" dirty="0">
                <a:latin typeface="+mn-ea"/>
                <a:ea typeface="+mn-ea"/>
              </a:rPr>
            </a:br>
            <a:r>
              <a:rPr lang="zh-CN" altLang="en-US" sz="4400" b="1" dirty="0">
                <a:latin typeface="+mn-ea"/>
                <a:ea typeface="+mn-ea"/>
              </a:rPr>
              <a:t>哥林多前书</a:t>
            </a:r>
            <a:r>
              <a:rPr lang="en-US" sz="4400" b="1" dirty="0">
                <a:latin typeface="+mn-ea"/>
                <a:ea typeface="+mn-ea"/>
              </a:rPr>
              <a:t>9</a:t>
            </a:r>
            <a:r>
              <a:rPr lang="zh-CN" altLang="en-US" sz="4400" b="1" dirty="0">
                <a:latin typeface="+mn-ea"/>
                <a:ea typeface="+mn-ea"/>
              </a:rPr>
              <a:t>：</a:t>
            </a:r>
            <a:r>
              <a:rPr lang="en-US" sz="4400" b="1" dirty="0">
                <a:latin typeface="+mn-ea"/>
                <a:ea typeface="+mn-ea"/>
              </a:rPr>
              <a:t>16-23</a:t>
            </a:r>
          </a:p>
        </p:txBody>
      </p:sp>
    </p:spTree>
    <p:extLst>
      <p:ext uri="{BB962C8B-B14F-4D97-AF65-F5344CB8AC3E}">
        <p14:creationId xmlns:p14="http://schemas.microsoft.com/office/powerpoint/2010/main" val="187081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19596" y="193236"/>
            <a:ext cx="8460420" cy="6299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我传福音原没有可夸的。因为我是不得已的。若不传福音，我便有祸了。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我若甘心作这事，就有赏赐。若不甘心，责任却已经托付我了。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既是这样，我的赏赐是什么呢？就是我传福音的时候，叫人不花钱得福音，免得用尽我传福音的权柄。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我虽是自由的，无人辖管，然而我甘心作了众人的仆人，为要多得人。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704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32912" y="486199"/>
            <a:ext cx="8478175" cy="543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向犹太人，我就作犹太人，为要得犹太人。向律法以下的人，我虽不在律法以下，还是作律法以下的人，为要得律法以下的人。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向没有律法的人，我就作没有律法的人，为要得没有律法的人。其实我在神面前，不是没有律法，在基督面前，正在律法之下。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198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32912" y="486199"/>
            <a:ext cx="8478175" cy="4118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向软弱的人，我就作软弱的人，为要得软弱的人。向什么样的人，我就作什么样的人。无论如何，总要救些人。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凡我所行的，都是为福音的缘故，为要与人同得这福音的好处。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050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CA87BF-8F22-4ED3-AE38-A6410F2CF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35837"/>
            <a:ext cx="9144000" cy="2645546"/>
          </a:xfrm>
        </p:spPr>
        <p:txBody>
          <a:bodyPr>
            <a:normAutofit fontScale="90000"/>
          </a:bodyPr>
          <a:lstStyle/>
          <a:p>
            <a:br>
              <a:rPr lang="en-US" altLang="zh-CN" b="1" dirty="0">
                <a:solidFill>
                  <a:srgbClr val="FFC000"/>
                </a:solidFill>
                <a:latin typeface="+mn-ea"/>
                <a:ea typeface="+mn-ea"/>
              </a:rPr>
            </a:br>
            <a:r>
              <a:rPr lang="zh-CN" altLang="en-US" sz="7300" b="1" dirty="0">
                <a:latin typeface="+mn-ea"/>
                <a:ea typeface="+mn-ea"/>
              </a:rPr>
              <a:t>证  道</a:t>
            </a:r>
            <a:br>
              <a:rPr lang="en-US" altLang="zh-CN" b="1" dirty="0">
                <a:latin typeface="+mn-ea"/>
                <a:ea typeface="+mn-ea"/>
              </a:rPr>
            </a:br>
            <a:br>
              <a:rPr lang="en-US" altLang="zh-CN" b="1" dirty="0">
                <a:latin typeface="+mn-ea"/>
                <a:ea typeface="+mn-ea"/>
              </a:rPr>
            </a:br>
            <a:r>
              <a:rPr lang="zh-CN" altLang="en-US" b="1" dirty="0">
                <a:latin typeface="+mn-ea"/>
                <a:ea typeface="+mn-ea"/>
              </a:rPr>
              <a:t>福音的责任</a:t>
            </a:r>
            <a:endParaRPr 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9563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14330B-E09E-4665-AAA1-F4219F617A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6" r="-5" b="-5"/>
          <a:stretch/>
        </p:blipFill>
        <p:spPr>
          <a:xfrm>
            <a:off x="480957" y="643467"/>
            <a:ext cx="3009765" cy="27025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372F02-1C52-4085-9A3B-2D0F9D02EE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87" r="18260"/>
          <a:stretch/>
        </p:blipFill>
        <p:spPr>
          <a:xfrm>
            <a:off x="482600" y="3509433"/>
            <a:ext cx="3008122" cy="270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F0D05A-F92F-41C0-ADF6-7A736ADCE6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77" r="17557"/>
          <a:stretch/>
        </p:blipFill>
        <p:spPr>
          <a:xfrm>
            <a:off x="3609474" y="643467"/>
            <a:ext cx="505192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5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412813"/>
            <a:ext cx="8744505" cy="6445187"/>
          </a:xfrm>
        </p:spPr>
        <p:txBody>
          <a:bodyPr>
            <a:normAutofit fontScale="925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哥林多前书</a:t>
            </a: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亚波罗算什么。保罗算什么。无非是执事，照主所赐给他们各人的，引导你们相信。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我栽种了，亚波罗浇灌了。</a:t>
            </a:r>
            <a:r>
              <a:rPr lang="zh-CN" altLang="en-US" sz="36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惟有神叫他生长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可见栽种的算不得什么，浇灌的也算不得什么。</a:t>
            </a:r>
            <a:r>
              <a:rPr lang="zh-CN" altLang="en-US" sz="36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只在那叫他生长的神。</a:t>
            </a:r>
            <a:endParaRPr lang="en-US" sz="3600" b="1" dirty="0">
              <a:highlight>
                <a:srgbClr val="FF0000"/>
              </a:highlight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栽种的和浇灌的都是一样。但将来各人要照自己的工夫，得自己的赏赐。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因为我们是与神同工的。你们是神所耕种的田地，所建造的房屋。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593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412813"/>
            <a:ext cx="8744505" cy="6445187"/>
          </a:xfrm>
        </p:spPr>
        <p:txBody>
          <a:bodyPr>
            <a:normAutofit fontScale="925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哥林多前书</a:t>
            </a: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-9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亚波罗算什么。保罗算什么。无非是执事，照主所赐给他们各人的，</a:t>
            </a:r>
            <a:r>
              <a:rPr lang="zh-CN" altLang="en-US" sz="3600" b="1" dirty="0">
                <a:highlight>
                  <a:srgbClr val="0000FF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引导你们相信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CN" altLang="en-US" sz="3600" b="1" dirty="0">
                <a:highlight>
                  <a:srgbClr val="0000FF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栽种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了，亚波罗</a:t>
            </a:r>
            <a:r>
              <a:rPr lang="zh-CN" altLang="en-US" sz="3600" b="1" dirty="0">
                <a:highlight>
                  <a:srgbClr val="0000FF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浇灌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了。惟有神叫他生长。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可见栽种的算不得什么，浇灌的也算不得什么。只在那叫他生长的神。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栽种的和浇灌的都是一样。但将来各人要照自己的工夫，得自己的赏赐。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因为我们是</a:t>
            </a:r>
            <a:r>
              <a:rPr lang="zh-CN" altLang="en-US" sz="3600" b="1" dirty="0">
                <a:highlight>
                  <a:srgbClr val="0000FF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与神同工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的。你们是神所耕种的田地，所建造的房屋。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97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4892" y="1795046"/>
            <a:ext cx="5958773" cy="2511140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sz="4400" b="1" dirty="0">
                <a:solidFill>
                  <a:srgbClr val="FF0000"/>
                </a:solidFill>
                <a:effectLst/>
                <a:latin typeface="+mn-ea"/>
              </a:rPr>
              <a:t>我们是否尽了</a:t>
            </a:r>
            <a:r>
              <a:rPr lang="zh-CN" altLang="en-US" sz="4400" b="1" dirty="0">
                <a:solidFill>
                  <a:srgbClr val="FF0000"/>
                </a:solidFill>
                <a:effectLst/>
                <a:latin typeface="+mn-ea"/>
              </a:rPr>
              <a:t>人在福音上</a:t>
            </a:r>
            <a:r>
              <a:rPr lang="zh-CN" sz="4400" b="1" dirty="0">
                <a:solidFill>
                  <a:srgbClr val="FF0000"/>
                </a:solidFill>
                <a:effectLst/>
                <a:latin typeface="+mn-ea"/>
              </a:rPr>
              <a:t>该尽的责任？</a:t>
            </a:r>
            <a:endParaRPr lang="en-US" sz="4400" b="1" dirty="0">
              <a:solidFill>
                <a:srgbClr val="FF0000"/>
              </a:solidFill>
              <a:effectLst/>
              <a:latin typeface="+mn-ea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85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61" y="1074198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buNone/>
            </a:pP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 </a:t>
            </a:r>
            <a:r>
              <a:rPr lang="zh-CN" altLang="en-US" sz="36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我传福音原没有可夸的。因为我是不得已的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。若不传福音，我便有祸了。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我若甘心作这事，就有赏赐。若不甘心，</a:t>
            </a:r>
            <a:r>
              <a:rPr lang="zh-CN" altLang="en-US" sz="36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责任却已经托付我了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49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传福音是主对保罗的差派。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b="1" dirty="0">
                <a:effectLst/>
                <a:latin typeface="+mn-ea"/>
                <a:cs typeface="Times New Roman" panose="02020603050405020304" pitchFamily="18" charset="0"/>
              </a:rPr>
              <a:t>使徒行传</a:t>
            </a:r>
            <a:r>
              <a:rPr lang="en-US" b="1" dirty="0">
                <a:effectLst/>
                <a:latin typeface="+mn-ea"/>
                <a:cs typeface="Times New Roman" panose="02020603050405020304" pitchFamily="18" charset="0"/>
              </a:rPr>
              <a:t>26</a:t>
            </a:r>
            <a:r>
              <a:rPr lang="zh-CN" b="1" dirty="0">
                <a:effectLst/>
                <a:latin typeface="+mn-ea"/>
                <a:cs typeface="Times New Roman" panose="02020603050405020304" pitchFamily="18" charset="0"/>
              </a:rPr>
              <a:t>：</a:t>
            </a:r>
            <a:r>
              <a:rPr lang="en-US" b="1" dirty="0">
                <a:effectLst/>
                <a:latin typeface="+mn-ea"/>
                <a:cs typeface="Times New Roman" panose="02020603050405020304" pitchFamily="18" charset="0"/>
              </a:rPr>
              <a:t>15</a:t>
            </a:r>
            <a:r>
              <a:rPr lang="zh-CN" b="1" dirty="0">
                <a:effectLst/>
                <a:latin typeface="+mn-ea"/>
                <a:cs typeface="Times New Roman" panose="02020603050405020304" pitchFamily="18" charset="0"/>
              </a:rPr>
              <a:t>我说：‘主啊，你是谁？’主说：‘我就是你所逼迫的耶稣。</a:t>
            </a:r>
            <a:r>
              <a:rPr lang="en-US" b="1" dirty="0">
                <a:effectLst/>
                <a:latin typeface="+mn-ea"/>
                <a:cs typeface="Times New Roman" panose="02020603050405020304" pitchFamily="18" charset="0"/>
              </a:rPr>
              <a:t> 16</a:t>
            </a:r>
            <a:r>
              <a:rPr lang="zh-CN" b="1" dirty="0">
                <a:effectLst/>
                <a:latin typeface="+mn-ea"/>
                <a:cs typeface="Times New Roman" panose="02020603050405020304" pitchFamily="18" charset="0"/>
              </a:rPr>
              <a:t>你起来站着，我特意向你显现，要</a:t>
            </a:r>
            <a:r>
              <a:rPr lang="zh-CN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派你作执事，作见证</a:t>
            </a:r>
            <a:r>
              <a:rPr lang="zh-CN" b="1" dirty="0">
                <a:effectLst/>
                <a:latin typeface="+mn-ea"/>
                <a:cs typeface="Times New Roman" panose="02020603050405020304" pitchFamily="18" charset="0"/>
              </a:rPr>
              <a:t>，将你所看见的事和我将要指示你的事证明出来。</a:t>
            </a:r>
            <a:r>
              <a:rPr lang="en-US" b="1" dirty="0">
                <a:effectLst/>
                <a:latin typeface="+mn-ea"/>
                <a:cs typeface="Times New Roman" panose="02020603050405020304" pitchFamily="18" charset="0"/>
              </a:rPr>
              <a:t> 17</a:t>
            </a:r>
            <a:r>
              <a:rPr lang="zh-CN" b="1" dirty="0">
                <a:effectLst/>
                <a:latin typeface="+mn-ea"/>
                <a:cs typeface="Times New Roman" panose="02020603050405020304" pitchFamily="18" charset="0"/>
              </a:rPr>
              <a:t>我也要救你脱离百姓和外邦人的手。</a:t>
            </a:r>
            <a:r>
              <a:rPr lang="en-US" b="1" dirty="0">
                <a:effectLst/>
                <a:latin typeface="+mn-ea"/>
                <a:cs typeface="Times New Roman" panose="02020603050405020304" pitchFamily="18" charset="0"/>
              </a:rPr>
              <a:t> 18</a:t>
            </a:r>
            <a:r>
              <a:rPr lang="zh-CN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我差你到他们那里去，要叫他们的眼睛得开，从黑暗中归向光明，从撒但权下归向　神</a:t>
            </a:r>
            <a:r>
              <a:rPr lang="zh-CN" b="1" dirty="0">
                <a:effectLst/>
                <a:latin typeface="+mn-ea"/>
                <a:cs typeface="Times New Roman" panose="02020603050405020304" pitchFamily="18" charset="0"/>
              </a:rPr>
              <a:t>；又因信我，得蒙赦罪，和一切成圣的人同得基业。’</a:t>
            </a:r>
            <a:endParaRPr lang="en-US" altLang="zh-CN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一、传福音是主托付的责任。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4957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传福音是主对每一个基督徒的命令。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马太福音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所以你们要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去，使万民作我的门徒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，奉父子圣灵的名，给他们施洗。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使徒行传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但圣灵降临在你们身上，你们就必得着能力。并要在耶路撒冷，犹太全地，和撒玛利亚，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直到地极，作我的见证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一、传福音是主托付的责任。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46769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救赎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我们的同时，要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使用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我们。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哥林多后书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5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一切都是出于神；他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藉着基督使我们与他和好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，又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将劝人与他和好的职分赐给我们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一、传福音是主托付的责任。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3044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基督徒被赐予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新的地位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的同时，被赋予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新的责任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一、传福音是主托付的责任。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1595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883899"/>
            <a:ext cx="8744505" cy="509020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神的儿子。要荣耀父的名。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：４我在地上已经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荣耀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你所托付我的事，我已成全了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 have brought you </a:t>
            </a:r>
            <a:r>
              <a:rPr 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glory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on earth </a:t>
            </a:r>
            <a:r>
              <a:rPr 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by completing the work you gave me to do 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(NIV)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994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009681"/>
            <a:ext cx="8744505" cy="509020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基督（主）的仆人。为主而活，完成所托付的使命。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20:21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耶稣又对他们说：“愿你们平安！父怎样差遣了我，</a:t>
            </a:r>
            <a:r>
              <a:rPr lang="zh-CN" sz="32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我也照样差遣你们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。”</a:t>
            </a: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438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009681"/>
            <a:ext cx="8744505" cy="509020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君尊的祭祀。神和人之间的中保。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彼得前书</a:t>
            </a: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 2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9 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惟有你们是被拣选的族类，是有君尊的祭司，是圣洁的国度，是属神的子民，要叫你们</a:t>
            </a:r>
            <a:r>
              <a:rPr lang="zh-CN" sz="32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宣扬那召你们出黑暗入奇妙光明者的美德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78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265814"/>
            <a:ext cx="8744505" cy="636890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5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+mn-ea"/>
                <a:cs typeface="Times New Roman" panose="02020603050405020304" pitchFamily="18" charset="0"/>
              </a:rPr>
              <a:t>16 </a:t>
            </a:r>
            <a:r>
              <a:rPr lang="zh-CN" sz="3600" b="1" dirty="0">
                <a:effectLst/>
                <a:latin typeface="+mn-ea"/>
                <a:cs typeface="Times New Roman" panose="02020603050405020304" pitchFamily="18" charset="0"/>
              </a:rPr>
              <a:t>我传福音原没有可夸的。因为我是不得已的。若不传福音，我便有祸了。</a:t>
            </a:r>
            <a:endParaRPr lang="en-US" sz="36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+mn-ea"/>
                <a:cs typeface="Times New Roman" panose="02020603050405020304" pitchFamily="18" charset="0"/>
              </a:rPr>
              <a:t>17 </a:t>
            </a:r>
            <a:r>
              <a:rPr lang="zh-CN" sz="3600" b="1" dirty="0">
                <a:effectLst/>
                <a:latin typeface="+mn-ea"/>
                <a:cs typeface="Times New Roman" panose="02020603050405020304" pitchFamily="18" charset="0"/>
              </a:rPr>
              <a:t>我若甘心作这事，就有</a:t>
            </a:r>
            <a:r>
              <a:rPr lang="zh-CN" sz="36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赏赐</a:t>
            </a:r>
            <a:r>
              <a:rPr lang="zh-CN" sz="3600" b="1" dirty="0">
                <a:effectLst/>
                <a:latin typeface="+mn-ea"/>
                <a:cs typeface="Times New Roman" panose="02020603050405020304" pitchFamily="18" charset="0"/>
              </a:rPr>
              <a:t>。若不甘心，责任却已经托付我了。</a:t>
            </a:r>
            <a:endParaRPr lang="en-US" sz="36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+mn-ea"/>
                <a:cs typeface="Times New Roman" panose="02020603050405020304" pitchFamily="18" charset="0"/>
              </a:rPr>
              <a:t>18 </a:t>
            </a:r>
            <a:r>
              <a:rPr lang="zh-CN" sz="3600" b="1" dirty="0">
                <a:effectLst/>
                <a:latin typeface="+mn-ea"/>
                <a:cs typeface="Times New Roman" panose="02020603050405020304" pitchFamily="18" charset="0"/>
              </a:rPr>
              <a:t>既是这样，我的</a:t>
            </a:r>
            <a:r>
              <a:rPr lang="zh-CN" sz="36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赏赐是</a:t>
            </a:r>
            <a:r>
              <a:rPr lang="zh-CN" sz="3600" b="1" dirty="0">
                <a:effectLst/>
                <a:latin typeface="+mn-ea"/>
                <a:cs typeface="Times New Roman" panose="02020603050405020304" pitchFamily="18" charset="0"/>
              </a:rPr>
              <a:t>什么呢？</a:t>
            </a:r>
            <a:r>
              <a:rPr lang="zh-CN" sz="36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就是我传福音的时候，叫人不花钱得福音</a:t>
            </a:r>
            <a:r>
              <a:rPr lang="zh-CN" sz="3600" b="1" dirty="0">
                <a:effectLst/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sz="36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免得用尽我传福音的权柄</a:t>
            </a:r>
            <a:r>
              <a:rPr lang="zh-CN" sz="3600" b="1" dirty="0">
                <a:effectLst/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+mn-ea"/>
                <a:cs typeface="Times New Roman" panose="02020603050405020304" pitchFamily="18" charset="0"/>
              </a:rPr>
              <a:t>12 </a:t>
            </a:r>
            <a:r>
              <a:rPr lang="zh-CN" altLang="en-US" sz="3600" b="1" dirty="0">
                <a:latin typeface="+mn-ea"/>
                <a:cs typeface="Times New Roman" panose="02020603050405020304" pitchFamily="18" charset="0"/>
              </a:rPr>
              <a:t>若别人在你们身上有这权柄，何况我们呢？然而，</a:t>
            </a:r>
            <a:r>
              <a:rPr lang="zh-CN" altLang="en-US" sz="3600" b="1" dirty="0">
                <a:highlight>
                  <a:srgbClr val="000080"/>
                </a:highlight>
                <a:latin typeface="+mn-ea"/>
                <a:cs typeface="Times New Roman" panose="02020603050405020304" pitchFamily="18" charset="0"/>
              </a:rPr>
              <a:t>我们没有用过这权柄</a:t>
            </a:r>
            <a:r>
              <a:rPr lang="zh-CN" altLang="en-US" sz="3600" b="1" dirty="0">
                <a:latin typeface="+mn-ea"/>
                <a:cs typeface="Times New Roman" panose="02020603050405020304" pitchFamily="18" charset="0"/>
              </a:rPr>
              <a:t>，倒凡事忍受，免得基督的</a:t>
            </a:r>
            <a:r>
              <a:rPr lang="zh-CN" altLang="en-US" sz="3600" b="1" dirty="0">
                <a:highlight>
                  <a:srgbClr val="000080"/>
                </a:highlight>
                <a:latin typeface="+mn-ea"/>
                <a:cs typeface="Times New Roman" panose="02020603050405020304" pitchFamily="18" charset="0"/>
              </a:rPr>
              <a:t>福音被阻隔</a:t>
            </a:r>
            <a:r>
              <a:rPr lang="zh-CN" altLang="en-US" sz="3600" b="1" dirty="0"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56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完成使命是对肩负使命之人的赏赐。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提摩太后书</a:t>
            </a: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en-US" sz="3200" b="1" dirty="0">
                <a:latin typeface="+mn-ea"/>
                <a:cs typeface="Times New Roman" panose="02020603050405020304" pitchFamily="18" charset="0"/>
              </a:rPr>
              <a:t>4:7 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那</a:t>
            </a:r>
            <a:r>
              <a:rPr lang="zh-CN" altLang="en-US" sz="3200" b="1" dirty="0"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美好的仗我已经打过了，当跑的路我已经跑尽了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，所信的道我已经守住了。</a:t>
            </a:r>
            <a:r>
              <a:rPr lang="en-US" sz="3200" b="1" dirty="0">
                <a:latin typeface="+mn-ea"/>
                <a:cs typeface="Times New Roman" panose="02020603050405020304" pitchFamily="18" charset="0"/>
              </a:rPr>
              <a:t> 8 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从此以后，有公义的冠冕为我存留，就是按着公义审判的主到了那日要赐给我的；不但赐给我，也赐给凡爱慕他显现的人。</a:t>
            </a: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二、带领人信主是对基督徒的赏赐。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7336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让神的心意成就是对每一个爱神之人的赏赐。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二、带领人信主是对基督徒的赏赐。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9367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让人灵魂得救是对每一个爱人灵魂之人的赏赐。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二、带领人信主是对基督徒的赏赐。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2286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265814"/>
            <a:ext cx="8744505" cy="6368902"/>
          </a:xfrm>
        </p:spPr>
        <p:txBody>
          <a:bodyPr>
            <a:normAutofit fontScale="9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18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既是这样，我的赏赐是什么呢？就是我传福音的时候，叫人不花钱得福音，</a:t>
            </a:r>
            <a:r>
              <a:rPr lang="zh-CN" sz="32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免得用尽我传福音的权柄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。</a:t>
            </a: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19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我虽是自由的，无人辖管，然而我</a:t>
            </a:r>
            <a:r>
              <a:rPr lang="zh-CN" sz="32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甘心作了众人的仆人，为要多得人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。</a:t>
            </a: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20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向犹太人，我就作犹太人，为要得犹太人。向律法以下的人，我虽不在律法以下，还是作律法以下的人，为要得律法以下的人。</a:t>
            </a: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21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向没有律法的人，我就作没有律法的人，为要得没有律法的人。其实我在神面前，不是没有律法，在基督面前，正在律法之下。</a:t>
            </a: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effectLst/>
                <a:latin typeface="+mn-ea"/>
                <a:cs typeface="Times New Roman" panose="02020603050405020304" pitchFamily="18" charset="0"/>
              </a:rPr>
              <a:t>22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向软弱的人，我就作软弱的人，为要得软弱的人。</a:t>
            </a:r>
            <a:r>
              <a:rPr lang="zh-CN" sz="3200" b="1" dirty="0">
                <a:effectLst/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向什么样的人，我就作什么样的人</a:t>
            </a:r>
            <a:r>
              <a:rPr lang="zh-CN" sz="3200" b="1" dirty="0">
                <a:effectLst/>
                <a:latin typeface="+mn-ea"/>
                <a:cs typeface="Times New Roman" panose="02020603050405020304" pitchFamily="18" charset="0"/>
              </a:rPr>
              <a:t>。无论如何，总要救些人。</a:t>
            </a:r>
            <a:endParaRPr lang="en-US" altLang="zh-CN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43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人得救是神“竭力”和基督舍己的结果。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以弗所书</a:t>
            </a: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en-US" sz="3200" b="1" dirty="0"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latin typeface="+mn-ea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我们借这爱子的血，得蒙救赎，过犯得以赦免，乃是照他丰富的恩典。</a:t>
            </a:r>
            <a:r>
              <a:rPr lang="en-US" sz="3200" b="1" dirty="0">
                <a:latin typeface="+mn-ea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这恩典是</a:t>
            </a:r>
            <a:r>
              <a:rPr lang="zh-CN" altLang="en-US" sz="3200" b="1" dirty="0"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神用诸般智慧聪明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，充充足足赏给我们的。</a:t>
            </a: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三、舍己传十字架舍己的福音。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9518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人传福音也需尽心竭力和舍己。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歌罗西书</a:t>
            </a: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en-US" sz="3200" b="1" dirty="0">
                <a:latin typeface="+mn-ea"/>
                <a:cs typeface="Times New Roman" panose="02020603050405020304" pitchFamily="18" charset="0"/>
              </a:rPr>
              <a:t>1:28 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我们传扬他，是用</a:t>
            </a:r>
            <a:r>
              <a:rPr lang="zh-CN" altLang="en-US" sz="3200" b="1" dirty="0"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诸般的智慧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，劝戒各人，教导各人，要把各人在基督里完完全全地引到　神面前。</a:t>
            </a: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三、舍己传十字架舍己的福音。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3038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舍己才能将人带到神的面前。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马太福音</a:t>
            </a:r>
            <a:r>
              <a:rPr lang="en-US" altLang="zh-CN" sz="3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en-US" sz="3200" b="1" dirty="0">
                <a:latin typeface="+mn-ea"/>
                <a:cs typeface="Times New Roman" panose="02020603050405020304" pitchFamily="18" charset="0"/>
              </a:rPr>
              <a:t>3:3 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这人就是先知以赛亚所说的。他说：“在旷野有人声喊着说：‘</a:t>
            </a:r>
            <a:r>
              <a:rPr lang="zh-CN" altLang="en-US" sz="3200" b="1" dirty="0">
                <a:highlight>
                  <a:srgbClr val="FF0000"/>
                </a:highlight>
                <a:latin typeface="+mn-ea"/>
                <a:cs typeface="Times New Roman" panose="02020603050405020304" pitchFamily="18" charset="0"/>
              </a:rPr>
              <a:t>预备主的道，修直他的路</a:t>
            </a:r>
            <a:r>
              <a:rPr lang="zh-CN" altLang="en-US" sz="3200" b="1" dirty="0">
                <a:latin typeface="+mn-ea"/>
                <a:cs typeface="Times New Roman" panose="02020603050405020304" pitchFamily="18" charset="0"/>
              </a:rPr>
              <a:t>！’”</a:t>
            </a: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三、舍己传十字架舍己的福音。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16401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舍己是跨出自己的舒适区，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以非基督徒为中心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的思维模式和具体行为。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三、舍己传十字架舍己的福音。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86866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舍己是跨出自己的舒适区，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以非基督徒为中心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的思维模式和具体行为。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lvl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sz="3200" b="1" dirty="0">
                <a:effectLst/>
                <a:latin typeface="+mn-ea"/>
              </a:rPr>
              <a:t>主动去</a:t>
            </a:r>
            <a:r>
              <a:rPr lang="zh-CN" altLang="en-US" sz="3200" b="1" dirty="0">
                <a:effectLst/>
                <a:latin typeface="+mn-ea"/>
              </a:rPr>
              <a:t>与</a:t>
            </a:r>
            <a:r>
              <a:rPr lang="zh-CN" sz="3200" b="1" dirty="0">
                <a:effectLst/>
                <a:latin typeface="+mn-ea"/>
              </a:rPr>
              <a:t>非基督徒建立关系。</a:t>
            </a:r>
            <a:endParaRPr lang="en-US" sz="3200" b="1" dirty="0">
              <a:effectLst/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latin typeface="+mn-ea"/>
              </a:rPr>
              <a:t>【</a:t>
            </a:r>
            <a:r>
              <a:rPr lang="zh-CN" altLang="en-US" sz="3200" b="1" dirty="0">
                <a:latin typeface="+mn-ea"/>
              </a:rPr>
              <a:t>马太福音</a:t>
            </a:r>
            <a:r>
              <a:rPr lang="en-US" altLang="zh-CN" sz="3200" b="1" dirty="0">
                <a:latin typeface="+mn-ea"/>
              </a:rPr>
              <a:t>】</a:t>
            </a:r>
            <a:r>
              <a:rPr lang="en-US" sz="3200" b="1" dirty="0">
                <a:latin typeface="+mn-ea"/>
              </a:rPr>
              <a:t>9:35</a:t>
            </a:r>
            <a:r>
              <a:rPr lang="zh-CN" altLang="en-US" sz="3200" b="1" dirty="0">
                <a:latin typeface="+mn-ea"/>
              </a:rPr>
              <a:t>耶稣</a:t>
            </a:r>
            <a:r>
              <a:rPr lang="zh-CN" altLang="en-US" sz="3200" b="1" dirty="0">
                <a:highlight>
                  <a:srgbClr val="FF0000"/>
                </a:highlight>
                <a:latin typeface="+mn-ea"/>
              </a:rPr>
              <a:t>走遍各城各乡</a:t>
            </a:r>
            <a:r>
              <a:rPr lang="zh-CN" altLang="en-US" sz="3200" b="1" dirty="0">
                <a:latin typeface="+mn-ea"/>
              </a:rPr>
              <a:t>，在会堂里教训人，宣讲天国的福音，又医治各样的病症。</a:t>
            </a:r>
            <a:endParaRPr lang="en-US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三、舍己传十字架舍己的福音。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20787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舍己是跨出自己的舒适区，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以非基督徒为中心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的思维模式和具体行为。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lvl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+mn-ea"/>
              </a:rPr>
              <a:t>主动去与非基督徒对焦。</a:t>
            </a:r>
            <a:endParaRPr lang="en-US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三、舍己传十字架舍己的福音。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8988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舍己是跨出自己的舒适区，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以非基督徒为中心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的思维模式和具体行为。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3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+mn-ea"/>
              </a:rPr>
              <a:t>仆人般的服侍，将主的“爱”行动化、具体化和细节化。</a:t>
            </a:r>
            <a:endParaRPr lang="en-US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三、舍己传十字架舍己的福音。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2946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 algn="ctr">
              <a:lnSpc>
                <a:spcPct val="133000"/>
              </a:lnSpc>
              <a:spcBef>
                <a:spcPts val="0"/>
              </a:spcBef>
              <a:buNone/>
            </a:pPr>
            <a:r>
              <a:rPr lang="zh-CN" sz="3600" b="1" dirty="0"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做的不足是亏欠，做的刚好是本分，</a:t>
            </a:r>
            <a:endParaRPr lang="en-US" altLang="zh-CN" sz="3600" b="1" dirty="0">
              <a:solidFill>
                <a:srgbClr val="FF0000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457200" lvl="1" indent="0" algn="ctr">
              <a:lnSpc>
                <a:spcPct val="133000"/>
              </a:lnSpc>
              <a:spcBef>
                <a:spcPts val="0"/>
              </a:spcBef>
              <a:buNone/>
            </a:pPr>
            <a:r>
              <a:rPr lang="zh-CN" sz="3600" b="1" dirty="0"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做的过头是感动。</a:t>
            </a:r>
            <a:endParaRPr lang="en-US" sz="3600" b="1" dirty="0">
              <a:solidFill>
                <a:srgbClr val="FF0000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778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287079"/>
            <a:ext cx="8744505" cy="6046721"/>
          </a:xfrm>
        </p:spPr>
        <p:txBody>
          <a:bodyPr>
            <a:normAutofit lnSpcReduction="10000"/>
          </a:bodyPr>
          <a:lstStyle/>
          <a:p>
            <a:pPr marL="457200" marR="0" lvl="1" indent="0">
              <a:lnSpc>
                <a:spcPct val="133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500" b="1" dirty="0">
                <a:latin typeface="+mn-ea"/>
              </a:rPr>
              <a:t>23</a:t>
            </a:r>
            <a:r>
              <a:rPr lang="zh-CN" altLang="en-US" sz="3500" b="1" dirty="0">
                <a:latin typeface="+mn-ea"/>
              </a:rPr>
              <a:t>凡我所行的，都是为福音的缘故，为要与人</a:t>
            </a:r>
            <a:r>
              <a:rPr lang="zh-CN" altLang="en-US" sz="3500" b="1" dirty="0">
                <a:highlight>
                  <a:srgbClr val="FF0000"/>
                </a:highlight>
                <a:latin typeface="+mn-ea"/>
              </a:rPr>
              <a:t>同得这福音的好处</a:t>
            </a:r>
            <a:r>
              <a:rPr lang="zh-CN" altLang="en-US" sz="3500" b="1" dirty="0">
                <a:latin typeface="+mn-ea"/>
              </a:rPr>
              <a:t>。</a:t>
            </a:r>
            <a:endParaRPr lang="en-US" sz="3500" b="1" dirty="0">
              <a:latin typeface="+mn-ea"/>
            </a:endParaRPr>
          </a:p>
          <a:p>
            <a:pPr marL="457200" marR="0" lvl="1" indent="0">
              <a:lnSpc>
                <a:spcPct val="133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500" b="1" dirty="0">
                <a:latin typeface="+mn-ea"/>
              </a:rPr>
              <a:t>‪</a:t>
            </a:r>
          </a:p>
          <a:p>
            <a:pPr marL="457200" marR="0" lvl="1" indent="0">
              <a:lnSpc>
                <a:spcPct val="133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3500" b="1" dirty="0">
                <a:latin typeface="+mn-ea"/>
              </a:rPr>
              <a:t>【</a:t>
            </a:r>
            <a:r>
              <a:rPr lang="zh-CN" altLang="en-US" sz="3500" b="1" dirty="0">
                <a:latin typeface="+mn-ea"/>
              </a:rPr>
              <a:t>腓立比书</a:t>
            </a:r>
            <a:r>
              <a:rPr lang="en-US" altLang="zh-CN" sz="3500" b="1" dirty="0">
                <a:latin typeface="+mn-ea"/>
              </a:rPr>
              <a:t>】</a:t>
            </a:r>
            <a:r>
              <a:rPr lang="en-US" sz="3500" b="1" dirty="0">
                <a:latin typeface="+mn-ea"/>
              </a:rPr>
              <a:t>3:7 </a:t>
            </a:r>
            <a:r>
              <a:rPr lang="zh-CN" altLang="en-US" sz="3500" b="1" dirty="0">
                <a:latin typeface="+mn-ea"/>
              </a:rPr>
              <a:t>只是我先前以为与我有益的，我现在因基督都当作有损的。</a:t>
            </a:r>
            <a:r>
              <a:rPr lang="en-US" sz="3500" b="1" dirty="0">
                <a:latin typeface="+mn-ea"/>
              </a:rPr>
              <a:t> 8 </a:t>
            </a:r>
            <a:r>
              <a:rPr lang="zh-CN" altLang="en-US" sz="3500" b="1" dirty="0">
                <a:latin typeface="+mn-ea"/>
              </a:rPr>
              <a:t>不但如此，我也将万事当作有损的，因我以</a:t>
            </a:r>
            <a:r>
              <a:rPr lang="zh-CN" altLang="en-US" sz="3500" b="1" dirty="0">
                <a:highlight>
                  <a:srgbClr val="FF0000"/>
                </a:highlight>
                <a:latin typeface="+mn-ea"/>
              </a:rPr>
              <a:t>认识我主基督耶稣为至宝</a:t>
            </a:r>
            <a:r>
              <a:rPr lang="zh-CN" altLang="en-US" sz="3500" b="1" dirty="0">
                <a:latin typeface="+mn-ea"/>
              </a:rPr>
              <a:t>。我为他已经丢弃万事，看作粪土，为</a:t>
            </a:r>
            <a:r>
              <a:rPr lang="zh-CN" altLang="en-US" sz="3500" b="1" dirty="0">
                <a:highlight>
                  <a:srgbClr val="FF0000"/>
                </a:highlight>
                <a:latin typeface="+mn-ea"/>
              </a:rPr>
              <a:t>要得着基督</a:t>
            </a:r>
            <a:r>
              <a:rPr lang="zh-CN" altLang="en-US" sz="3500" b="1" dirty="0">
                <a:latin typeface="+mn-ea"/>
              </a:rPr>
              <a:t>；</a:t>
            </a:r>
            <a:endParaRPr lang="en-US" sz="35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1259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9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9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真实地经历主和福音的大能。</a:t>
            </a:r>
            <a:endParaRPr lang="en-US" sz="39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马太福音</a:t>
            </a:r>
            <a:r>
              <a:rPr lang="en-US" altLang="zh-CN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28:18 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耶稣进前来，对他们说：“</a:t>
            </a:r>
            <a:r>
              <a:rPr lang="zh-CN" altLang="en-US" sz="35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天上地下所有的权柄都赐给我了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19 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所以，你们要去，使万民作我的门徒，奉父、子、圣灵的名给他们施洗（或作“给他们施洗，归于父、子、圣灵的名”）。</a:t>
            </a:r>
            <a:r>
              <a:rPr 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20 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凡我所吩咐你们的，都教训他们遵守，我就</a:t>
            </a:r>
            <a:r>
              <a:rPr lang="zh-CN" altLang="en-US" sz="35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常与你们同在</a:t>
            </a: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，直到世界的末了。”</a:t>
            </a:r>
            <a:endParaRPr lang="en-US" sz="35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四、福音战场铸就真正的属灵生命。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5490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直接检验基督徒的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价值观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属灵的品格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5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四、福音战场铸就真实的属灵生命。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7258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高效的属灵品格操练。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属灵品格的建立和深化需要刻意的操练。</a:t>
            </a:r>
            <a:endParaRPr lang="en-US" sz="35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四、福音战场铸就真实的属灵生命。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885658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高效的属灵品格操练。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属灵品格的建立和深化需要刻意的操练。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福音战场提够一个最好的操练平台。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四、福音战场铸就真实的属灵生命。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7680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高效的属灵品格操练。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属灵品格的建立和深化需要刻意的操练。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福音战场提够一个最好的操练平台。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好的品格慢慢成为真实的生命，而在日常生活中活出来。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四、福音战场铸就真实的属灵生命。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1457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高效的属灵品格操练。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属灵品格的建立和深化需要刻意的操练。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福音战场提够一个最好的操练平台。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好的品格慢慢成为真实的生命，而在日常生活中活出来。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传福音（与主同工）成为操练的最强动力。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四、福音战场铸就真实的属灵生命。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10893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7"/>
            <a:ext cx="8744505" cy="5090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改变生命成长的模式：由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被动经历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神到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主动寻求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神。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457200" lvl="1" indent="0">
              <a:lnSpc>
                <a:spcPct val="133000"/>
              </a:lnSpc>
              <a:spcBef>
                <a:spcPts val="0"/>
              </a:spcBef>
              <a:buNone/>
            </a:pPr>
            <a:endParaRPr lang="en-US" altLang="zh-CN" sz="3200" b="1" dirty="0">
              <a:latin typeface="+mn-ea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四、福音战场铸就真实的属灵生命。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735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8613</TotalTime>
  <Words>3891</Words>
  <Application>Microsoft Office PowerPoint</Application>
  <PresentationFormat>On-screen Show (4:3)</PresentationFormat>
  <Paragraphs>259</Paragraphs>
  <Slides>38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DengXian</vt:lpstr>
      <vt:lpstr>DengXian</vt:lpstr>
      <vt:lpstr>Arial</vt:lpstr>
      <vt:lpstr>Calibri</vt:lpstr>
      <vt:lpstr>Calibri Light</vt:lpstr>
      <vt:lpstr>Courier New</vt:lpstr>
      <vt:lpstr>Symbol</vt:lpstr>
      <vt:lpstr>Wingdings</vt:lpstr>
      <vt:lpstr>Office Theme</vt:lpstr>
      <vt:lpstr>读  经  哥林多前书9：16-23</vt:lpstr>
      <vt:lpstr>PowerPoint Presentation</vt:lpstr>
      <vt:lpstr>PowerPoint Presentation</vt:lpstr>
      <vt:lpstr>PowerPoint Presentation</vt:lpstr>
      <vt:lpstr> 证  道  福音的责任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一、传福音是主托付的责任。</vt:lpstr>
      <vt:lpstr>一、传福音是主托付的责任。</vt:lpstr>
      <vt:lpstr>一、传福音是主托付的责任。</vt:lpstr>
      <vt:lpstr>一、传福音是主托付的责任。</vt:lpstr>
      <vt:lpstr>PowerPoint Presentation</vt:lpstr>
      <vt:lpstr>PowerPoint Presentation</vt:lpstr>
      <vt:lpstr>PowerPoint Presentation</vt:lpstr>
      <vt:lpstr>PowerPoint Presentation</vt:lpstr>
      <vt:lpstr>二、带领人信主是对基督徒的赏赐。</vt:lpstr>
      <vt:lpstr>二、带领人信主是对基督徒的赏赐。</vt:lpstr>
      <vt:lpstr>二、带领人信主是对基督徒的赏赐。</vt:lpstr>
      <vt:lpstr>PowerPoint Presentation</vt:lpstr>
      <vt:lpstr>三、舍己传十字架舍己的福音。</vt:lpstr>
      <vt:lpstr>三、舍己传十字架舍己的福音。</vt:lpstr>
      <vt:lpstr>三、舍己传十字架舍己的福音。</vt:lpstr>
      <vt:lpstr>三、舍己传十字架舍己的福音。</vt:lpstr>
      <vt:lpstr>三、舍己传十字架舍己的福音。</vt:lpstr>
      <vt:lpstr>三、舍己传十字架舍己的福音。</vt:lpstr>
      <vt:lpstr>三、舍己传十字架舍己的福音。</vt:lpstr>
      <vt:lpstr>PowerPoint Presentation</vt:lpstr>
      <vt:lpstr>PowerPoint Presentation</vt:lpstr>
      <vt:lpstr>四、福音战场铸就真正的属灵生命。</vt:lpstr>
      <vt:lpstr>四、福音战场铸就真实的属灵生命。</vt:lpstr>
      <vt:lpstr>四、福音战场铸就真实的属灵生命。</vt:lpstr>
      <vt:lpstr>四、福音战场铸就真实的属灵生命。</vt:lpstr>
      <vt:lpstr>四、福音战场铸就真实的属灵生命。</vt:lpstr>
      <vt:lpstr>四、福音战场铸就真实的属灵生命。</vt:lpstr>
      <vt:lpstr>四、福音战场铸就真实的属灵生命。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福音小组同工培训 （三）</dc:title>
  <dc:creator>Zhixiong Li</dc:creator>
  <cp:lastModifiedBy>Zhixiong Li</cp:lastModifiedBy>
  <cp:revision>870</cp:revision>
  <dcterms:created xsi:type="dcterms:W3CDTF">2021-03-19T23:43:24Z</dcterms:created>
  <dcterms:modified xsi:type="dcterms:W3CDTF">2022-02-26T06:29:38Z</dcterms:modified>
</cp:coreProperties>
</file>