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2"/>
  </p:notesMasterIdLst>
  <p:sldIdLst>
    <p:sldId id="277" r:id="rId5"/>
    <p:sldId id="325" r:id="rId6"/>
    <p:sldId id="323" r:id="rId7"/>
    <p:sldId id="312" r:id="rId8"/>
    <p:sldId id="313" r:id="rId9"/>
    <p:sldId id="314" r:id="rId10"/>
    <p:sldId id="315" r:id="rId11"/>
    <p:sldId id="316" r:id="rId12"/>
    <p:sldId id="317" r:id="rId13"/>
    <p:sldId id="321" r:id="rId14"/>
    <p:sldId id="318" r:id="rId15"/>
    <p:sldId id="320" r:id="rId16"/>
    <p:sldId id="319" r:id="rId17"/>
    <p:sldId id="310" r:id="rId18"/>
    <p:sldId id="322" r:id="rId19"/>
    <p:sldId id="311" r:id="rId20"/>
    <p:sldId id="32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403" y="1645402"/>
            <a:ext cx="5673969" cy="2346475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 smtClean="0"/>
              <a:t>十诫</a:t>
            </a:r>
            <a:r>
              <a:rPr lang="en-US" altLang="zh-CN" sz="6000" dirty="0" smtClean="0"/>
              <a:t/>
            </a:r>
            <a:br>
              <a:rPr lang="en-US" altLang="zh-CN" sz="6000" dirty="0" smtClean="0"/>
            </a:br>
            <a:r>
              <a:rPr lang="zh-CN" altLang="en-US" sz="4400" dirty="0" smtClean="0"/>
              <a:t>神的律法</a:t>
            </a:r>
            <a:endParaRPr lang="en-US" sz="4400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17" y="4419755"/>
            <a:ext cx="7197726" cy="124097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 smtClean="0"/>
              <a:t>出埃及记</a:t>
            </a:r>
            <a:r>
              <a:rPr lang="en-US" altLang="zh-CN" sz="2800" dirty="0" smtClean="0"/>
              <a:t>20:1-17</a:t>
            </a:r>
            <a:endParaRPr lang="en-US" sz="2800" dirty="0"/>
          </a:p>
        </p:txBody>
      </p:sp>
      <p:pic>
        <p:nvPicPr>
          <p:cNvPr id="1026" name="Picture 2" descr="Ten Commandments That Would Have Changed the World | Away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378" y="1453661"/>
            <a:ext cx="5534025" cy="4114801"/>
          </a:xfrm>
          <a:prstGeom prst="rect">
            <a:avLst/>
          </a:prstGeom>
          <a:noFill/>
          <a:effectLst>
            <a:softEdge rad="368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十</a:t>
            </a:r>
            <a:r>
              <a:rPr lang="zh-CN" altLang="en-US" sz="4800" dirty="0" smtClean="0"/>
              <a:t>诫颁布背景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出埃及</a:t>
            </a:r>
            <a:endParaRPr lang="en-US" altLang="zh-CN" sz="4000" dirty="0" smtClean="0"/>
          </a:p>
          <a:p>
            <a:r>
              <a:rPr lang="zh-CN" altLang="en-US" sz="4000" dirty="0"/>
              <a:t>西乃山 （十诫颁</a:t>
            </a:r>
            <a:r>
              <a:rPr lang="zh-CN" altLang="en-US" sz="4000" dirty="0" smtClean="0"/>
              <a:t>布）</a:t>
            </a:r>
            <a:endParaRPr lang="en-US" altLang="zh-CN" sz="4000" dirty="0" smtClean="0"/>
          </a:p>
          <a:p>
            <a:r>
              <a:rPr lang="zh-CN" altLang="en-US" sz="4000" dirty="0" smtClean="0"/>
              <a:t>经旷野</a:t>
            </a:r>
            <a:endParaRPr lang="en-US" altLang="zh-CN" sz="4000" dirty="0" smtClean="0"/>
          </a:p>
          <a:p>
            <a:r>
              <a:rPr lang="zh-CN" altLang="en-US" sz="4000" dirty="0" smtClean="0"/>
              <a:t>进迦南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313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5353755" cy="1456267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十诫与立约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属神的子民 （神的拣选）</a:t>
            </a:r>
            <a:endParaRPr lang="en-US" altLang="zh-CN" sz="4000" dirty="0" smtClean="0"/>
          </a:p>
          <a:p>
            <a:r>
              <a:rPr lang="zh-CN" altLang="en-US" sz="4000" dirty="0" smtClean="0"/>
              <a:t>祭</a:t>
            </a:r>
            <a:r>
              <a:rPr lang="zh-CN" altLang="en-US" sz="4000" dirty="0"/>
              <a:t>司的国</a:t>
            </a:r>
            <a:r>
              <a:rPr lang="zh-CN" altLang="en-US" sz="4000" dirty="0" smtClean="0"/>
              <a:t>度（人神中保）</a:t>
            </a:r>
            <a:endParaRPr lang="en-US" altLang="zh-CN" sz="4000" dirty="0" smtClean="0"/>
          </a:p>
          <a:p>
            <a:r>
              <a:rPr lang="zh-CN" altLang="en-US" sz="4000" dirty="0" smtClean="0"/>
              <a:t>圣</a:t>
            </a:r>
            <a:r>
              <a:rPr lang="zh-CN" altLang="en-US" sz="4000" dirty="0"/>
              <a:t>洁</a:t>
            </a:r>
            <a:r>
              <a:rPr lang="zh-CN" altLang="en-US" sz="4000" dirty="0" smtClean="0"/>
              <a:t>的国民（分别为圣）</a:t>
            </a:r>
            <a:endParaRPr lang="en-US" altLang="zh-CN" sz="4000" dirty="0" smtClean="0"/>
          </a:p>
          <a:p>
            <a:r>
              <a:rPr lang="zh-CN" altLang="en-US" sz="4000" dirty="0" smtClean="0"/>
              <a:t>外</a:t>
            </a:r>
            <a:r>
              <a:rPr lang="zh-CN" altLang="en-US" sz="4000" dirty="0"/>
              <a:t>邦人的</a:t>
            </a:r>
            <a:r>
              <a:rPr lang="zh-CN" altLang="en-US" sz="4000" dirty="0" smtClean="0"/>
              <a:t>光（神的荣耀）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896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第一诫 不可有别的神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4732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600" dirty="0" smtClean="0"/>
              <a:t>20:1-3 </a:t>
            </a:r>
            <a:r>
              <a:rPr lang="zh-CN" altLang="en-US" sz="3600" dirty="0" smtClean="0"/>
              <a:t>神</a:t>
            </a:r>
            <a:r>
              <a:rPr lang="zh-CN" altLang="en-US" sz="3600" dirty="0"/>
              <a:t>吩咐这一切的话说： “我是耶和华－你的神，曾将你从埃及地为奴之家领出来</a:t>
            </a:r>
            <a:r>
              <a:rPr lang="zh-CN" altLang="en-US" sz="3600" dirty="0" smtClean="0"/>
              <a:t>。</a:t>
            </a:r>
            <a:r>
              <a:rPr lang="zh-CN" altLang="en-US" sz="3600" dirty="0" smtClean="0">
                <a:solidFill>
                  <a:srgbClr val="FFFF00"/>
                </a:solidFill>
              </a:rPr>
              <a:t>除</a:t>
            </a:r>
            <a:r>
              <a:rPr lang="zh-CN" altLang="en-US" sz="3600" dirty="0">
                <a:solidFill>
                  <a:srgbClr val="FFFF00"/>
                </a:solidFill>
              </a:rPr>
              <a:t>了我以外，你不可有别的神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无别神，无别的声音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宣告独一真神</a:t>
            </a:r>
            <a:endParaRPr lang="en-US" altLang="zh-CN" sz="3600" dirty="0" smtClean="0"/>
          </a:p>
          <a:p>
            <a:pPr marL="742950" indent="-742950">
              <a:buFont typeface="Arial"/>
              <a:buAutoNum type="arabicPeriod"/>
            </a:pPr>
            <a:r>
              <a:rPr lang="zh-CN" altLang="en-US" sz="3600" dirty="0"/>
              <a:t>强调排他</a:t>
            </a:r>
            <a:r>
              <a:rPr lang="zh-CN" altLang="en-US" sz="3600" dirty="0" smtClean="0"/>
              <a:t>性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/>
              <a:t>要</a:t>
            </a:r>
            <a:r>
              <a:rPr lang="zh-CN" altLang="en-US" sz="3600" dirty="0" smtClean="0"/>
              <a:t>求绝对忠诚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47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第二诫 不可雕刻偶像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639733"/>
            <a:ext cx="10131425" cy="221826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sz="2800" dirty="0" smtClean="0"/>
              <a:t>人的心是偶像制造工厂</a:t>
            </a:r>
            <a:endParaRPr lang="en-US" altLang="zh-CN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sz="2800" dirty="0" smtClean="0"/>
              <a:t>偶像的特性： 有限性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可控性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被造性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有需要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生殖性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实体性</a:t>
            </a:r>
            <a:r>
              <a:rPr lang="en-US" altLang="zh-CN" sz="2800" dirty="0"/>
              <a:t>,</a:t>
            </a:r>
            <a:r>
              <a:rPr lang="zh-CN" altLang="en-US" sz="2800" dirty="0" smtClean="0"/>
              <a:t>直观性。例：巴力和亚舍拉</a:t>
            </a:r>
            <a:endParaRPr lang="en-US" altLang="zh-CN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sz="2800" dirty="0" smtClean="0"/>
              <a:t>拜偶像的本质：爱自己</a:t>
            </a:r>
            <a:r>
              <a:rPr lang="en-US" altLang="zh-CN" sz="2800" dirty="0" smtClean="0"/>
              <a:t>—</a:t>
            </a:r>
            <a:r>
              <a:rPr lang="zh-CN" altLang="en-US" sz="2800" dirty="0" smtClean="0"/>
              <a:t>肉</a:t>
            </a:r>
            <a:r>
              <a:rPr lang="zh-CN" altLang="en-US" sz="2800" dirty="0"/>
              <a:t>体的情</a:t>
            </a:r>
            <a:r>
              <a:rPr lang="zh-CN" altLang="en-US" sz="2800" dirty="0" smtClean="0"/>
              <a:t>欲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眼</a:t>
            </a:r>
            <a:r>
              <a:rPr lang="zh-CN" altLang="en-US" sz="2800" dirty="0"/>
              <a:t>目的情</a:t>
            </a:r>
            <a:r>
              <a:rPr lang="zh-CN" altLang="en-US" sz="2800" dirty="0" smtClean="0"/>
              <a:t>欲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并</a:t>
            </a:r>
            <a:r>
              <a:rPr lang="zh-CN" altLang="en-US" sz="2800" dirty="0"/>
              <a:t>今生的骄</a:t>
            </a:r>
            <a:r>
              <a:rPr lang="zh-CN" altLang="en-US" sz="2800" dirty="0" smtClean="0"/>
              <a:t>傲 （约一</a:t>
            </a:r>
            <a:r>
              <a:rPr lang="en-US" altLang="zh-CN" sz="2800" dirty="0" smtClean="0"/>
              <a:t>2:16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922585"/>
            <a:ext cx="10131425" cy="2344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800" dirty="0" smtClean="0"/>
              <a:t>20:4-6 </a:t>
            </a:r>
            <a:r>
              <a:rPr lang="zh-CN" altLang="en-US" sz="2800" dirty="0" smtClean="0"/>
              <a:t>“</a:t>
            </a:r>
            <a:r>
              <a:rPr lang="zh-CN" altLang="en-US" sz="2800" dirty="0" smtClean="0">
                <a:solidFill>
                  <a:srgbClr val="FFFF00"/>
                </a:solidFill>
              </a:rPr>
              <a:t>不可为自己雕刻偶像</a:t>
            </a:r>
            <a:r>
              <a:rPr lang="zh-CN" altLang="en-US" sz="2800" dirty="0" smtClean="0"/>
              <a:t>，也不可做什么形像仿佛上天、下地，和地底下、水中的百物。 不可跪拜那些像，也不可侍奉它，因为我耶和华－你的神是忌邪的神。恨我的，我必追讨他的罪，自父及子，直到三四代； 爱我、守我诫命的，我必向他们发慈爱，直到千代。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36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第三诫 不可妄称神的名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 smtClean="0"/>
              <a:t>20:7 </a:t>
            </a:r>
            <a:r>
              <a:rPr lang="zh-CN" altLang="en-US" sz="3600" dirty="0" smtClean="0"/>
              <a:t>“</a:t>
            </a:r>
            <a:r>
              <a:rPr lang="zh-CN" altLang="en-US" sz="3600" dirty="0" smtClean="0">
                <a:solidFill>
                  <a:srgbClr val="FFFF00"/>
                </a:solidFill>
              </a:rPr>
              <a:t>不</a:t>
            </a:r>
            <a:r>
              <a:rPr lang="zh-CN" altLang="en-US" sz="3600" dirty="0">
                <a:solidFill>
                  <a:srgbClr val="FFFF00"/>
                </a:solidFill>
              </a:rPr>
              <a:t>可妄称耶和华－你神的名</a:t>
            </a:r>
            <a:r>
              <a:rPr lang="zh-CN" altLang="en-US" sz="3600" dirty="0"/>
              <a:t>；因为妄称耶和华名的，耶和华必不以他为无罪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我是自有永有的</a:t>
            </a:r>
            <a:r>
              <a:rPr lang="en-US" altLang="zh-CN" sz="3600" dirty="0"/>
              <a:t> </a:t>
            </a:r>
            <a:r>
              <a:rPr lang="en-US" altLang="zh-CN" sz="3600" dirty="0" smtClean="0"/>
              <a:t>“I AM WHO I AM” </a:t>
            </a:r>
            <a:r>
              <a:rPr lang="zh-CN" altLang="en-US" sz="3600" dirty="0" smtClean="0"/>
              <a:t>（出</a:t>
            </a:r>
            <a:r>
              <a:rPr lang="en-US" altLang="zh-CN" sz="3600" dirty="0" smtClean="0"/>
              <a:t>3:14</a:t>
            </a:r>
            <a:r>
              <a:rPr lang="zh-CN" altLang="en-US" sz="3600" dirty="0" smtClean="0"/>
              <a:t>）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敬拜神的心态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746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第四诫 当守安息日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009857"/>
            <a:ext cx="10131425" cy="45198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800" dirty="0" smtClean="0"/>
              <a:t>20:8-11 </a:t>
            </a:r>
            <a:r>
              <a:rPr lang="zh-CN" altLang="en-US" sz="2800" dirty="0" smtClean="0"/>
              <a:t>“</a:t>
            </a:r>
            <a:r>
              <a:rPr lang="zh-CN" altLang="en-US" sz="2800" dirty="0" smtClean="0">
                <a:solidFill>
                  <a:srgbClr val="FFFF00"/>
                </a:solidFill>
              </a:rPr>
              <a:t>当</a:t>
            </a:r>
            <a:r>
              <a:rPr lang="zh-CN" altLang="en-US" sz="2800" dirty="0">
                <a:solidFill>
                  <a:srgbClr val="FFFF00"/>
                </a:solidFill>
              </a:rPr>
              <a:t>记念安息日，守为圣日</a:t>
            </a:r>
            <a:r>
              <a:rPr lang="zh-CN" altLang="en-US" sz="2800" dirty="0"/>
              <a:t>。 六日要劳碌做你一切的工， 但第七日是向耶和华－你　神当守的安息日。这一日你和你的儿女、仆婢、牲畜，并你城里寄居的客旅，无论何工都不可做； 因为六日之内，耶和华造天、地、海，和其中的万物，第七日便安息，所以耶和华赐福与安息日，定为圣日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sz="2800" dirty="0"/>
          </a:p>
          <a:p>
            <a:pPr marL="514350" indent="-514350">
              <a:buAutoNum type="arabicPeriod"/>
            </a:pPr>
            <a:r>
              <a:rPr lang="zh-CN" altLang="en-US" sz="2800" dirty="0" smtClean="0"/>
              <a:t>耶稣基督成全了这一诫命，他是安息日的主 （太</a:t>
            </a:r>
            <a:r>
              <a:rPr lang="en-US" altLang="zh-CN" sz="2800" dirty="0" smtClean="0"/>
              <a:t>12:8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514350" indent="-514350">
              <a:buAutoNum type="arabicPeriod"/>
            </a:pPr>
            <a:r>
              <a:rPr lang="zh-CN" altLang="en-US" sz="2800" dirty="0"/>
              <a:t>安息日隐藏着创世的奥秘，最终指向救赎的奥秘</a:t>
            </a:r>
            <a:endParaRPr lang="en-US" altLang="zh-CN" sz="2800" dirty="0" smtClean="0"/>
          </a:p>
          <a:p>
            <a:pPr marL="514350" indent="-514350">
              <a:buAutoNum type="arabicPeriod"/>
            </a:pPr>
            <a:r>
              <a:rPr lang="zh-CN" altLang="en-US" sz="2800" dirty="0" smtClean="0"/>
              <a:t>复活主日代替了安息日 （徒</a:t>
            </a:r>
            <a:r>
              <a:rPr lang="en-US" altLang="zh-CN" sz="2800" dirty="0" smtClean="0"/>
              <a:t>20:7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514350" indent="-514350"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102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第五诫 当孝敬父母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67467"/>
            <a:ext cx="10131425" cy="44591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600" dirty="0" smtClean="0"/>
              <a:t>20:12 </a:t>
            </a:r>
            <a:r>
              <a:rPr lang="zh-CN" altLang="en-US" sz="3600" dirty="0" smtClean="0"/>
              <a:t>“</a:t>
            </a:r>
            <a:r>
              <a:rPr lang="zh-CN" altLang="en-US" sz="3600" dirty="0" smtClean="0">
                <a:solidFill>
                  <a:srgbClr val="FFFF00"/>
                </a:solidFill>
              </a:rPr>
              <a:t>当</a:t>
            </a:r>
            <a:r>
              <a:rPr lang="zh-CN" altLang="en-US" sz="3600" dirty="0">
                <a:solidFill>
                  <a:srgbClr val="FFFF00"/>
                </a:solidFill>
              </a:rPr>
              <a:t>孝敬父母</a:t>
            </a:r>
            <a:r>
              <a:rPr lang="zh-CN" altLang="en-US" sz="3600" dirty="0"/>
              <a:t>，使你的日子在耶和华－你　神所赐你的地上得以长久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第一条人</a:t>
            </a:r>
            <a:r>
              <a:rPr lang="zh-CN" altLang="en-US" sz="3600" dirty="0" smtClean="0"/>
              <a:t>伦：夫妻婚姻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第二条</a:t>
            </a:r>
            <a:r>
              <a:rPr lang="zh-CN" altLang="en-US" sz="3600" dirty="0"/>
              <a:t>人</a:t>
            </a:r>
            <a:r>
              <a:rPr lang="zh-CN" altLang="en-US" sz="3600" dirty="0" smtClean="0"/>
              <a:t>伦：父母儿女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/>
              <a:t>孝（使父母得荣耀）：肖（像我们的父母），效（效法基督和在基督里的父母）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r>
              <a:rPr lang="zh-CN" altLang="en-US" sz="3600" dirty="0" smtClean="0"/>
              <a:t>基督徒的家是第一个学校，教会和政府</a:t>
            </a:r>
            <a:endParaRPr lang="en-US" altLang="zh-CN" sz="3600" dirty="0" smtClean="0"/>
          </a:p>
          <a:p>
            <a:pPr marL="742950" indent="-742950"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1524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第六</a:t>
            </a:r>
            <a:r>
              <a:rPr lang="zh-CN" altLang="en-US" sz="4800" dirty="0" smtClean="0"/>
              <a:t>诫 不</a:t>
            </a:r>
            <a:r>
              <a:rPr lang="zh-CN" altLang="en-US" sz="4800" dirty="0"/>
              <a:t>可杀</a:t>
            </a:r>
            <a:r>
              <a:rPr lang="zh-CN" altLang="en-US" sz="4800" dirty="0" smtClean="0"/>
              <a:t>人 （出</a:t>
            </a:r>
            <a:r>
              <a:rPr lang="en-US" altLang="zh-CN" sz="4800" dirty="0" smtClean="0"/>
              <a:t>20:13</a:t>
            </a:r>
            <a:r>
              <a:rPr lang="zh-CN" altLang="en-US" sz="4800" dirty="0" smtClean="0"/>
              <a:t>）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5635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杀人 </a:t>
            </a:r>
            <a:r>
              <a:rPr lang="en-US" altLang="zh-CN" sz="3600" dirty="0" smtClean="0"/>
              <a:t>vs </a:t>
            </a:r>
            <a:r>
              <a:rPr lang="zh-CN" altLang="en-US" sz="3600" dirty="0" smtClean="0"/>
              <a:t>谋杀 （出</a:t>
            </a:r>
            <a:r>
              <a:rPr lang="en-US" altLang="zh-CN" sz="3600" dirty="0" smtClean="0"/>
              <a:t>22:2 </a:t>
            </a:r>
            <a:r>
              <a:rPr lang="zh-CN" altLang="en-US" sz="3600" dirty="0" smtClean="0"/>
              <a:t>自卫杀人</a:t>
            </a:r>
            <a:r>
              <a:rPr lang="en-US" altLang="zh-CN" sz="3600" dirty="0" smtClean="0"/>
              <a:t>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神赐生命，要尊重生命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神的审判 （神要以色列人灭绝迦南人 申</a:t>
            </a:r>
            <a:r>
              <a:rPr lang="en-US" altLang="zh-CN" sz="3600" dirty="0" smtClean="0"/>
              <a:t>16-17)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死刑（创</a:t>
            </a:r>
            <a:r>
              <a:rPr lang="en-US" altLang="zh-CN" sz="3600" dirty="0" smtClean="0"/>
              <a:t>9:6</a:t>
            </a:r>
            <a:r>
              <a:rPr lang="zh-CN" altLang="en-US" sz="3600" dirty="0" smtClean="0"/>
              <a:t>， 罗</a:t>
            </a:r>
            <a:r>
              <a:rPr lang="en-US" altLang="zh-CN" sz="3600" dirty="0" smtClean="0"/>
              <a:t>13:4</a:t>
            </a:r>
            <a:r>
              <a:rPr lang="zh-CN" altLang="en-US" sz="3600" dirty="0" smtClean="0"/>
              <a:t>）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战争 （正义，</a:t>
            </a:r>
            <a:r>
              <a:rPr lang="zh-CN" altLang="en-US" sz="3600" dirty="0"/>
              <a:t>自卫</a:t>
            </a:r>
            <a:r>
              <a:rPr lang="zh-CN" altLang="en-US" sz="3600" dirty="0" smtClean="0"/>
              <a:t>防御）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自</a:t>
            </a:r>
            <a:r>
              <a:rPr lang="zh-CN" altLang="en-US" sz="3600" dirty="0" smtClean="0"/>
              <a:t>杀</a:t>
            </a:r>
            <a:r>
              <a:rPr lang="zh-CN" altLang="en-US" sz="3600" dirty="0"/>
              <a:t>，</a:t>
            </a:r>
            <a:r>
              <a:rPr lang="zh-CN" altLang="en-US" sz="3600" dirty="0" smtClean="0"/>
              <a:t>安</a:t>
            </a:r>
            <a:r>
              <a:rPr lang="zh-CN" altLang="en-US" sz="3600" dirty="0" smtClean="0"/>
              <a:t>乐</a:t>
            </a:r>
            <a:r>
              <a:rPr lang="zh-CN" altLang="en-US" sz="3600" dirty="0" smtClean="0"/>
              <a:t>死，强制性堕胎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zh-CN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7705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第六诫 不可奸</a:t>
            </a:r>
            <a:r>
              <a:rPr lang="zh-CN" altLang="en-US" sz="4800" dirty="0" smtClean="0"/>
              <a:t>淫 （</a:t>
            </a:r>
            <a:r>
              <a:rPr lang="en-US" altLang="zh-CN" sz="4800" dirty="0" smtClean="0"/>
              <a:t>20:14</a:t>
            </a:r>
            <a:r>
              <a:rPr lang="zh-CN" altLang="en-US" sz="4800" dirty="0" smtClean="0"/>
              <a:t>）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婚姻：盟约关系，指向基督与教会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性淫乱 （喻指背逆神，何西阿先知）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耶</a:t>
            </a:r>
            <a:r>
              <a:rPr lang="zh-CN" altLang="en-US" sz="3600" dirty="0" smtClean="0"/>
              <a:t>稣定义淫乱（太</a:t>
            </a:r>
            <a:r>
              <a:rPr lang="en-US" altLang="zh-CN" sz="3600" dirty="0" smtClean="0"/>
              <a:t>5:27-28)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不可与淫乱人相交 （林前</a:t>
            </a:r>
            <a:r>
              <a:rPr lang="en-US" altLang="zh-CN" sz="3600" dirty="0" smtClean="0"/>
              <a:t>5:11)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83707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第八诫 不可偷</a:t>
            </a:r>
            <a:r>
              <a:rPr lang="zh-CN" altLang="en-US" sz="4800" dirty="0" smtClean="0"/>
              <a:t>盗 （</a:t>
            </a:r>
            <a:r>
              <a:rPr lang="en-US" altLang="zh-CN" sz="4800" dirty="0" smtClean="0"/>
              <a:t>20:15</a:t>
            </a:r>
            <a:r>
              <a:rPr lang="zh-CN" altLang="en-US" sz="4800" dirty="0" smtClean="0"/>
              <a:t>）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348155" cy="364913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尊重个人财产</a:t>
            </a:r>
            <a:r>
              <a:rPr lang="zh-CN" altLang="en-US" sz="3600" dirty="0"/>
              <a:t>，</a:t>
            </a:r>
            <a:r>
              <a:rPr lang="zh-CN" altLang="en-US" sz="3600" dirty="0" smtClean="0"/>
              <a:t>个</a:t>
            </a:r>
            <a:r>
              <a:rPr lang="zh-CN" altLang="en-US" sz="3600" dirty="0"/>
              <a:t>人财</a:t>
            </a:r>
            <a:r>
              <a:rPr lang="zh-CN" altLang="en-US" sz="3600" dirty="0" smtClean="0"/>
              <a:t>产权（出</a:t>
            </a:r>
            <a:r>
              <a:rPr lang="en-US" altLang="zh-CN" sz="3600" dirty="0" smtClean="0"/>
              <a:t>22:1</a:t>
            </a:r>
            <a:r>
              <a:rPr lang="zh-CN" altLang="en-US" sz="3600" dirty="0" smtClean="0"/>
              <a:t>）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这一诫</a:t>
            </a:r>
            <a:r>
              <a:rPr lang="zh-CN" altLang="en-US" sz="3600" dirty="0" smtClean="0"/>
              <a:t>命包</a:t>
            </a:r>
            <a:r>
              <a:rPr lang="zh-CN" altLang="en-US" sz="3600" dirty="0"/>
              <a:t>含了</a:t>
            </a:r>
            <a:r>
              <a:rPr lang="zh-CN" altLang="en-US" sz="3600" dirty="0" smtClean="0"/>
              <a:t>其它诫命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政府的行为</a:t>
            </a:r>
            <a:r>
              <a:rPr lang="en-US" altLang="zh-CN" sz="3600" dirty="0" smtClean="0"/>
              <a:t>: </a:t>
            </a:r>
            <a:r>
              <a:rPr lang="zh-CN" altLang="en-US" sz="3600" dirty="0" smtClean="0"/>
              <a:t>通货膨胀，高税收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终极盗</a:t>
            </a:r>
            <a:r>
              <a:rPr lang="zh-CN" altLang="en-US" sz="3600" dirty="0" smtClean="0"/>
              <a:t>窃（神的财物和荣耀，玛</a:t>
            </a:r>
            <a:r>
              <a:rPr lang="en-US" altLang="zh-CN" sz="3600" dirty="0" smtClean="0"/>
              <a:t>3:9</a:t>
            </a:r>
            <a:r>
              <a:rPr lang="zh-CN" altLang="en-US" sz="3600" dirty="0" smtClean="0"/>
              <a:t>）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6452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第九诫 不可作假见证陷害人 </a:t>
            </a:r>
            <a:r>
              <a:rPr lang="zh-CN" altLang="en-US" sz="4800" dirty="0" smtClean="0"/>
              <a:t>（</a:t>
            </a:r>
            <a:r>
              <a:rPr lang="en-US" altLang="zh-CN" sz="4800" dirty="0" smtClean="0"/>
              <a:t>20:16</a:t>
            </a:r>
            <a:r>
              <a:rPr lang="zh-CN" altLang="en-US" sz="4800" dirty="0" smtClean="0"/>
              <a:t>）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80734"/>
            <a:ext cx="10131425" cy="364913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真相，全部真相，只有真</a:t>
            </a:r>
            <a:r>
              <a:rPr lang="zh-CN" altLang="en-US" sz="3600" dirty="0" smtClean="0"/>
              <a:t>相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作真见证的，救人性</a:t>
            </a:r>
            <a:r>
              <a:rPr lang="zh-CN" altLang="en-US" sz="3600" dirty="0" smtClean="0"/>
              <a:t>命</a:t>
            </a:r>
            <a:r>
              <a:rPr lang="zh-CN" altLang="en-US" sz="3600" dirty="0"/>
              <a:t> </a:t>
            </a:r>
            <a:r>
              <a:rPr lang="zh-CN" altLang="en-US" sz="3600" dirty="0" smtClean="0"/>
              <a:t>（箴</a:t>
            </a:r>
            <a:r>
              <a:rPr lang="en-US" altLang="zh-CN" sz="3600" dirty="0" smtClean="0"/>
              <a:t>14:25)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神是真理</a:t>
            </a:r>
            <a:r>
              <a:rPr lang="zh-CN" altLang="en-US" sz="3600" dirty="0"/>
              <a:t>，</a:t>
            </a:r>
            <a:r>
              <a:rPr lang="zh-CN" altLang="en-US" sz="3600" dirty="0" smtClean="0"/>
              <a:t>神的道是</a:t>
            </a:r>
            <a:r>
              <a:rPr lang="zh-CN" altLang="en-US" sz="3600" dirty="0"/>
              <a:t>真理（</a:t>
            </a:r>
            <a:r>
              <a:rPr lang="zh-CN" altLang="en-US" sz="3600" dirty="0" smtClean="0"/>
              <a:t>约</a:t>
            </a:r>
            <a:r>
              <a:rPr lang="en-US" altLang="zh-CN" sz="3600" dirty="0" smtClean="0"/>
              <a:t>14:6,17:17)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撒旦是说谎之人的父（约</a:t>
            </a:r>
            <a:r>
              <a:rPr lang="en-US" altLang="zh-CN" sz="3600" dirty="0" smtClean="0"/>
              <a:t>8:44)</a:t>
            </a:r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 smtClean="0"/>
              <a:t>我们被召入</a:t>
            </a:r>
            <a:r>
              <a:rPr lang="zh-CN" altLang="en-US" sz="3600" dirty="0"/>
              <a:t>真理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7642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第十诫 不可贪</a:t>
            </a:r>
            <a:r>
              <a:rPr lang="zh-CN" altLang="en-US" sz="4800" dirty="0" smtClean="0"/>
              <a:t>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361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600" dirty="0" smtClean="0"/>
              <a:t>20:17 </a:t>
            </a:r>
            <a:r>
              <a:rPr lang="zh-CN" altLang="en-US" sz="3600" dirty="0"/>
              <a:t>不可贪恋人的房屋，也不可贪恋人的妻子，仆婢，牛驴，并他一切所有</a:t>
            </a:r>
            <a:r>
              <a:rPr lang="zh-CN" altLang="en-US" sz="3600" dirty="0" smtClean="0"/>
              <a:t>的。</a:t>
            </a:r>
            <a:endParaRPr lang="en-US" altLang="zh-CN" sz="3600" dirty="0" smtClean="0"/>
          </a:p>
          <a:p>
            <a:pPr marL="0" indent="0">
              <a:buNone/>
            </a:pP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十诫中惟一一条对人的思想意念立</a:t>
            </a:r>
            <a:r>
              <a:rPr lang="zh-CN" altLang="en-US" sz="3600" dirty="0" smtClean="0"/>
              <a:t>法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人间律法都是指向人的行为，只有神的律法指向人的内</a:t>
            </a:r>
            <a:r>
              <a:rPr lang="zh-CN" altLang="en-US" sz="3600" dirty="0" smtClean="0"/>
              <a:t>心</a:t>
            </a:r>
            <a:endParaRPr lang="en-US" altLang="zh-CN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zh-CN" altLang="en-US" sz="3600" dirty="0"/>
              <a:t>神让我们警惕不知足的心和不正确的欲望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17178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480" y="5387993"/>
            <a:ext cx="3216587" cy="1371459"/>
          </a:xfrm>
        </p:spPr>
        <p:txBody>
          <a:bodyPr/>
          <a:lstStyle/>
          <a:p>
            <a:r>
              <a:rPr lang="zh-CN" altLang="en-US" sz="3600" dirty="0" smtClean="0"/>
              <a:t>人和神的关系</a:t>
            </a:r>
            <a:endParaRPr lang="en-US" altLang="zh-CN" sz="3600" dirty="0" smtClean="0"/>
          </a:p>
          <a:p>
            <a:r>
              <a:rPr lang="zh-CN" altLang="en-US" sz="3600" dirty="0" smtClean="0"/>
              <a:t>（天伦，</a:t>
            </a:r>
            <a:r>
              <a:rPr lang="zh-CN" altLang="en-US" sz="3600" dirty="0" smtClean="0">
                <a:solidFill>
                  <a:srgbClr val="FFFF00"/>
                </a:solidFill>
              </a:rPr>
              <a:t>爱神</a:t>
            </a:r>
            <a:r>
              <a:rPr lang="zh-CN" altLang="en-US" sz="3600" dirty="0" smtClean="0"/>
              <a:t>）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4480" y="1674417"/>
            <a:ext cx="4996923" cy="292099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sz="4000" dirty="0" smtClean="0"/>
              <a:t>不可有别的神</a:t>
            </a:r>
            <a:endParaRPr lang="en-US" altLang="zh-CN" sz="4000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sz="4000" dirty="0"/>
              <a:t>不</a:t>
            </a:r>
            <a:r>
              <a:rPr lang="zh-CN" altLang="en-US" sz="4000" dirty="0" smtClean="0"/>
              <a:t>可雕刻偶像</a:t>
            </a:r>
            <a:endParaRPr lang="en-US" altLang="zh-CN" sz="4000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sz="4000" dirty="0" smtClean="0"/>
              <a:t>不可妄称主名</a:t>
            </a:r>
            <a:endParaRPr lang="en-US" altLang="zh-CN" sz="4000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sz="4000" dirty="0" smtClean="0"/>
              <a:t>守安息日为圣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79853" y="5421006"/>
            <a:ext cx="3287599" cy="1305434"/>
          </a:xfrm>
        </p:spPr>
        <p:txBody>
          <a:bodyPr/>
          <a:lstStyle/>
          <a:p>
            <a:r>
              <a:rPr lang="zh-CN" altLang="en-US" sz="3600" dirty="0" smtClean="0"/>
              <a:t>人和人的关系</a:t>
            </a:r>
            <a:endParaRPr lang="en-US" altLang="zh-CN" sz="3600" dirty="0" smtClean="0"/>
          </a:p>
          <a:p>
            <a:r>
              <a:rPr lang="zh-CN" altLang="en-US" sz="3600" dirty="0" smtClean="0"/>
              <a:t>（人伦，</a:t>
            </a:r>
            <a:r>
              <a:rPr lang="zh-CN" altLang="en-US" sz="3600" dirty="0" smtClean="0">
                <a:solidFill>
                  <a:srgbClr val="FFFF00"/>
                </a:solidFill>
              </a:rPr>
              <a:t>爱人</a:t>
            </a:r>
            <a:r>
              <a:rPr lang="zh-CN" altLang="en-US" sz="3600" dirty="0" smtClean="0"/>
              <a:t>）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6609" y="1124113"/>
            <a:ext cx="4995334" cy="4159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600" dirty="0" smtClean="0"/>
              <a:t>5. </a:t>
            </a:r>
            <a:r>
              <a:rPr lang="zh-CN" altLang="en-US" sz="3600" dirty="0" smtClean="0"/>
              <a:t>孝敬父母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6. </a:t>
            </a:r>
            <a:r>
              <a:rPr lang="zh-CN" altLang="en-US" sz="3600" dirty="0" smtClean="0"/>
              <a:t>不</a:t>
            </a:r>
            <a:r>
              <a:rPr lang="zh-CN" altLang="en-US" sz="3600" dirty="0"/>
              <a:t>可杀</a:t>
            </a:r>
            <a:r>
              <a:rPr lang="zh-CN" altLang="en-US" sz="3600" dirty="0" smtClean="0"/>
              <a:t>人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7. </a:t>
            </a:r>
            <a:r>
              <a:rPr lang="zh-CN" altLang="en-US" sz="3600" dirty="0" smtClean="0"/>
              <a:t>不可奸淫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8. </a:t>
            </a:r>
            <a:r>
              <a:rPr lang="zh-CN" altLang="en-US" sz="3600" dirty="0" smtClean="0"/>
              <a:t>不可偷盗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9. </a:t>
            </a:r>
            <a:r>
              <a:rPr lang="zh-CN" altLang="en-US" sz="3600" dirty="0" smtClean="0"/>
              <a:t>不</a:t>
            </a:r>
            <a:r>
              <a:rPr lang="zh-CN" altLang="en-US" sz="3600" dirty="0"/>
              <a:t>可作假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10.</a:t>
            </a:r>
            <a:r>
              <a:rPr lang="zh-CN" altLang="en-US" sz="3600" dirty="0" smtClean="0"/>
              <a:t>不可贪恋</a:t>
            </a:r>
            <a:endParaRPr lang="en-US" sz="36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1633892" y="410208"/>
            <a:ext cx="292681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800" b="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u="sng" dirty="0" smtClean="0"/>
              <a:t>关于神四诫</a:t>
            </a:r>
            <a:endParaRPr lang="en-US" sz="3600" u="sng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6679853" y="410208"/>
            <a:ext cx="2831036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800" b="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u="sng" dirty="0"/>
              <a:t>关于</a:t>
            </a:r>
            <a:r>
              <a:rPr lang="zh-CN" altLang="en-US" sz="3600" u="sng" dirty="0" smtClean="0"/>
              <a:t>人六诫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2335235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/>
              <a:t>律</a:t>
            </a:r>
            <a:r>
              <a:rPr lang="zh-CN" altLang="en-US" sz="4800" dirty="0" smtClean="0"/>
              <a:t>法的作用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303889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律法是叫人知</a:t>
            </a:r>
            <a:r>
              <a:rPr lang="zh-CN" altLang="en-US" sz="3600" dirty="0" smtClean="0"/>
              <a:t>罪</a:t>
            </a:r>
            <a:r>
              <a:rPr lang="en-US" altLang="zh-CN" sz="3600" dirty="0"/>
              <a:t> </a:t>
            </a:r>
            <a:r>
              <a:rPr lang="zh-CN" altLang="en-US" sz="3600" dirty="0"/>
              <a:t>（</a:t>
            </a:r>
            <a:r>
              <a:rPr lang="zh-CN" altLang="en-US" sz="3600" dirty="0" smtClean="0"/>
              <a:t>罗</a:t>
            </a:r>
            <a:r>
              <a:rPr lang="en-US" altLang="zh-CN" sz="3600" dirty="0" smtClean="0"/>
              <a:t>3:20, 7:7</a:t>
            </a:r>
            <a:r>
              <a:rPr lang="zh-CN" altLang="en-US" sz="3600" dirty="0"/>
              <a:t> </a:t>
            </a:r>
            <a:r>
              <a:rPr lang="zh-CN" altLang="en-US" sz="3600" dirty="0" smtClean="0"/>
              <a:t>）</a:t>
            </a:r>
            <a:endParaRPr lang="en-US" altLang="zh-CN" sz="3600" dirty="0" smtClean="0"/>
          </a:p>
          <a:p>
            <a:r>
              <a:rPr lang="zh-CN" altLang="en-US" sz="3600" dirty="0" smtClean="0"/>
              <a:t>新</a:t>
            </a:r>
            <a:r>
              <a:rPr lang="zh-CN" altLang="en-US" sz="3600" dirty="0"/>
              <a:t>约信徒训蒙的师傅 （</a:t>
            </a:r>
            <a:r>
              <a:rPr lang="zh-CN" altLang="en-US" sz="3600" dirty="0" smtClean="0"/>
              <a:t>加</a:t>
            </a:r>
            <a:r>
              <a:rPr lang="en-US" altLang="zh-CN" sz="3600" dirty="0" smtClean="0"/>
              <a:t>3:24</a:t>
            </a:r>
            <a:r>
              <a:rPr lang="zh-CN" altLang="en-US" sz="3600" dirty="0"/>
              <a:t>）</a:t>
            </a:r>
            <a:endParaRPr lang="en-US" altLang="zh-CN" sz="3600" dirty="0" smtClean="0"/>
          </a:p>
          <a:p>
            <a:r>
              <a:rPr lang="zh-CN" altLang="en-US" sz="3600" dirty="0" smtClean="0"/>
              <a:t>全</a:t>
            </a:r>
            <a:r>
              <a:rPr lang="zh-CN" altLang="en-US" sz="3600" dirty="0"/>
              <a:t>备，使人得自由的法度 （</a:t>
            </a:r>
            <a:r>
              <a:rPr lang="zh-CN" altLang="en-US" sz="3600" dirty="0" smtClean="0"/>
              <a:t>雅</a:t>
            </a:r>
            <a:r>
              <a:rPr lang="en-US" altLang="zh-CN" sz="3600" dirty="0" smtClean="0"/>
              <a:t>1:25</a:t>
            </a:r>
            <a:r>
              <a:rPr lang="zh-CN" altLang="en-US" sz="3600" dirty="0"/>
              <a:t>）</a:t>
            </a:r>
            <a:endParaRPr lang="en-US" altLang="zh-CN" sz="3600" dirty="0" smtClean="0"/>
          </a:p>
          <a:p>
            <a:r>
              <a:rPr lang="zh-CN" altLang="en-US" sz="3600" dirty="0"/>
              <a:t>启示神的全然圣洁，人的</a:t>
            </a:r>
            <a:r>
              <a:rPr lang="zh-CN" altLang="en-US" sz="3600" dirty="0" smtClean="0"/>
              <a:t>责任 （利</a:t>
            </a:r>
            <a:r>
              <a:rPr lang="en-US" altLang="zh-CN" sz="3600" smtClean="0"/>
              <a:t>11:44)</a:t>
            </a:r>
            <a:endParaRPr lang="en-US" altLang="zh-CN" sz="3600" dirty="0" smtClean="0"/>
          </a:p>
          <a:p>
            <a:r>
              <a:rPr lang="zh-CN" altLang="en-US" sz="3600" dirty="0" smtClean="0"/>
              <a:t>律法指向基督的救赎恩典 （希</a:t>
            </a:r>
            <a:r>
              <a:rPr lang="en-US" altLang="zh-CN" sz="3600" dirty="0" smtClean="0"/>
              <a:t>10:1)</a:t>
            </a:r>
          </a:p>
          <a:p>
            <a:r>
              <a:rPr lang="zh-CN" altLang="en-US" sz="3600" dirty="0"/>
              <a:t>律</a:t>
            </a:r>
            <a:r>
              <a:rPr lang="zh-CN" altLang="en-US" sz="3600" dirty="0" smtClean="0"/>
              <a:t>法的普遍启示：</a:t>
            </a:r>
            <a:r>
              <a:rPr lang="en-US" altLang="zh-CN" sz="3600" dirty="0" smtClean="0"/>
              <a:t>《</a:t>
            </a:r>
            <a:r>
              <a:rPr lang="zh-CN" altLang="en-US" sz="3600" dirty="0" smtClean="0"/>
              <a:t>大宪章</a:t>
            </a:r>
            <a:r>
              <a:rPr lang="en-US" altLang="zh-CN" sz="3600" dirty="0" smtClean="0"/>
              <a:t>》</a:t>
            </a:r>
            <a:r>
              <a:rPr lang="zh-CN" altLang="en-US" sz="3600" dirty="0" smtClean="0"/>
              <a:t>，自然法（罗</a:t>
            </a:r>
            <a:r>
              <a:rPr lang="en-US" altLang="zh-CN" sz="3600" dirty="0" smtClean="0"/>
              <a:t>2:14)</a:t>
            </a:r>
            <a:endParaRPr lang="zh-CN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16659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0"/>
            <a:ext cx="3652837" cy="1121837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十诫和十架</a:t>
            </a:r>
            <a:endParaRPr lang="en-US" sz="4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95938"/>
              </p:ext>
            </p:extLst>
          </p:nvPr>
        </p:nvGraphicFramePr>
        <p:xfrm>
          <a:off x="1395586" y="1313749"/>
          <a:ext cx="9103080" cy="521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1540">
                  <a:extLst>
                    <a:ext uri="{9D8B030D-6E8A-4147-A177-3AD203B41FA5}">
                      <a16:colId xmlns:a16="http://schemas.microsoft.com/office/drawing/2014/main" val="2891751187"/>
                    </a:ext>
                  </a:extLst>
                </a:gridCol>
                <a:gridCol w="4551540">
                  <a:extLst>
                    <a:ext uri="{9D8B030D-6E8A-4147-A177-3AD203B41FA5}">
                      <a16:colId xmlns:a16="http://schemas.microsoft.com/office/drawing/2014/main" val="3811792575"/>
                    </a:ext>
                  </a:extLst>
                </a:gridCol>
              </a:tblGrid>
              <a:tr h="515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十诫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十架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48185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定你的罪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赎你的罪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20858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指出你的问题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指出你就是问题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65648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解决你的问题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解决有问题的你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88190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没有十诫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你无法明白十架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29650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十诫让你死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十架让你活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67567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不谈十诫只谈十架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无价的福音变成廉价的福音</a:t>
                      </a:r>
                      <a:endParaRPr lang="en-US" altLang="zh-CN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91462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不谈十架只谈十诫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祝福人的诫命变成咒诅人的律法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88750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十诫指出神有多恨我的罪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十架指出神有多爱我这个罪人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61462"/>
                  </a:ext>
                </a:extLst>
              </a:tr>
              <a:tr h="522209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十诫指出你应该悔改什么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十架指出你应该信靠什么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52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654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诗篇</a:t>
            </a:r>
            <a:r>
              <a:rPr lang="en-US" altLang="zh-CN" sz="4800" dirty="0" smtClean="0"/>
              <a:t>19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953043" cy="430388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600" dirty="0" smtClean="0"/>
              <a:t>7. </a:t>
            </a:r>
            <a:r>
              <a:rPr lang="zh-CN" altLang="en-US" sz="3600" dirty="0" smtClean="0"/>
              <a:t>耶</a:t>
            </a:r>
            <a:r>
              <a:rPr lang="zh-CN" altLang="en-US" sz="3600" dirty="0"/>
              <a:t>和华的</a:t>
            </a:r>
            <a:r>
              <a:rPr lang="zh-CN" altLang="en-US" sz="3600" dirty="0">
                <a:solidFill>
                  <a:srgbClr val="FFFF00"/>
                </a:solidFill>
              </a:rPr>
              <a:t>律法</a:t>
            </a:r>
            <a:r>
              <a:rPr lang="zh-CN" altLang="en-US" sz="3600" dirty="0"/>
              <a:t>全备，能苏醒人心。耶和华的</a:t>
            </a:r>
            <a:r>
              <a:rPr lang="zh-CN" altLang="en-US" sz="3600" dirty="0">
                <a:solidFill>
                  <a:srgbClr val="FFFF00"/>
                </a:solidFill>
              </a:rPr>
              <a:t>法度</a:t>
            </a:r>
            <a:r>
              <a:rPr lang="zh-CN" altLang="en-US" sz="3600" dirty="0"/>
              <a:t>确定，能使愚人有智慧。</a:t>
            </a:r>
          </a:p>
          <a:p>
            <a:pPr marL="0" indent="0">
              <a:buNone/>
            </a:pPr>
            <a:r>
              <a:rPr lang="en-US" altLang="zh-CN" sz="3600" dirty="0" smtClean="0"/>
              <a:t>8. </a:t>
            </a:r>
            <a:r>
              <a:rPr lang="zh-CN" altLang="en-US" sz="3600" dirty="0" smtClean="0"/>
              <a:t>耶</a:t>
            </a:r>
            <a:r>
              <a:rPr lang="zh-CN" altLang="en-US" sz="3600" dirty="0"/>
              <a:t>和华的</a:t>
            </a:r>
            <a:r>
              <a:rPr lang="zh-CN" altLang="en-US" sz="3600" dirty="0">
                <a:solidFill>
                  <a:srgbClr val="FFFF00"/>
                </a:solidFill>
              </a:rPr>
              <a:t>训词</a:t>
            </a:r>
            <a:r>
              <a:rPr lang="zh-CN" altLang="en-US" sz="3600" dirty="0"/>
              <a:t>正直，能快活人的心。耶和华的</a:t>
            </a:r>
            <a:r>
              <a:rPr lang="zh-CN" altLang="en-US" sz="3600" dirty="0">
                <a:solidFill>
                  <a:srgbClr val="FFFF00"/>
                </a:solidFill>
              </a:rPr>
              <a:t>命令</a:t>
            </a:r>
            <a:r>
              <a:rPr lang="zh-CN" altLang="en-US" sz="3600" dirty="0"/>
              <a:t>清洁，能明亮人的眼目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12. </a:t>
            </a:r>
            <a:r>
              <a:rPr lang="zh-CN" altLang="en-US" sz="3600" dirty="0" smtClean="0"/>
              <a:t>谁</a:t>
            </a:r>
            <a:r>
              <a:rPr lang="zh-CN" altLang="en-US" sz="3600" dirty="0"/>
              <a:t>能知道自己的错失呢？愿你赦免我隐而未现的过错。</a:t>
            </a:r>
          </a:p>
          <a:p>
            <a:pPr marL="0" indent="0">
              <a:buNone/>
            </a:pPr>
            <a:r>
              <a:rPr lang="en-US" altLang="zh-CN" sz="3600" dirty="0" smtClean="0"/>
              <a:t>13. </a:t>
            </a:r>
            <a:r>
              <a:rPr lang="zh-CN" altLang="en-US" sz="3600" dirty="0" smtClean="0"/>
              <a:t>求</a:t>
            </a:r>
            <a:r>
              <a:rPr lang="zh-CN" altLang="en-US" sz="3600" dirty="0"/>
              <a:t>你拦阻仆人，不犯任意妄为的罪。不容这罪辖制我。我便完全，免犯大罪。</a:t>
            </a:r>
            <a:endParaRPr lang="zh-CN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0484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6D5668-1971-40BB-BC7C-94C9B101AAB7}">
  <ds:schemaRefs>
    <ds:schemaRef ds:uri="71af3243-3dd4-4a8d-8c0d-dd76da1f02a5"/>
    <ds:schemaRef ds:uri="http://schemas.microsoft.com/office/infopath/2007/PartnerControls"/>
    <ds:schemaRef ds:uri="http://purl.org/dc/dcmitype/"/>
    <ds:schemaRef ds:uri="http://www.w3.org/XML/1998/namespace"/>
    <ds:schemaRef ds:uri="16c05727-aa75-4e4a-9b5f-8a80a1165891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0</TotalTime>
  <Words>1632</Words>
  <Application>Microsoft Office PowerPoint</Application>
  <PresentationFormat>Widescreen</PresentationFormat>
  <Paragraphs>122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宋体</vt:lpstr>
      <vt:lpstr>Arial</vt:lpstr>
      <vt:lpstr>Calibri</vt:lpstr>
      <vt:lpstr>Calibri Light</vt:lpstr>
      <vt:lpstr>Celestial</vt:lpstr>
      <vt:lpstr>十诫 神的律法</vt:lpstr>
      <vt:lpstr>十诫颁布背景</vt:lpstr>
      <vt:lpstr>十诫与立约</vt:lpstr>
      <vt:lpstr>第一诫 不可有别的神</vt:lpstr>
      <vt:lpstr>第二诫 不可雕刻偶像</vt:lpstr>
      <vt:lpstr>第三诫 不可妄称神的名</vt:lpstr>
      <vt:lpstr>第四诫 当守安息日</vt:lpstr>
      <vt:lpstr>第五诫 当孝敬父母</vt:lpstr>
      <vt:lpstr>第六诫 不可杀人 （出20:13）</vt:lpstr>
      <vt:lpstr>第六诫 不可奸淫 （20:14）</vt:lpstr>
      <vt:lpstr>第八诫 不可偷盗 （20:15）</vt:lpstr>
      <vt:lpstr>第九诫 不可作假见证陷害人 （20:16）</vt:lpstr>
      <vt:lpstr>第十诫 不可贪恋</vt:lpstr>
      <vt:lpstr>PowerPoint Presentation</vt:lpstr>
      <vt:lpstr>律法的作用</vt:lpstr>
      <vt:lpstr>十诫和十架</vt:lpstr>
      <vt:lpstr>诗篇19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2021-03-22T21:43:46Z</dcterms:created>
  <dcterms:modified xsi:type="dcterms:W3CDTF">2021-11-26T04:50:38Z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