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382" r:id="rId2"/>
    <p:sldId id="381" r:id="rId3"/>
    <p:sldId id="383" r:id="rId4"/>
    <p:sldId id="384" r:id="rId5"/>
    <p:sldId id="385" r:id="rId6"/>
    <p:sldId id="386" r:id="rId7"/>
    <p:sldId id="259" r:id="rId8"/>
    <p:sldId id="378" r:id="rId9"/>
    <p:sldId id="379" r:id="rId10"/>
    <p:sldId id="345" r:id="rId11"/>
    <p:sldId id="407" r:id="rId12"/>
    <p:sldId id="408" r:id="rId13"/>
    <p:sldId id="390" r:id="rId14"/>
    <p:sldId id="409" r:id="rId15"/>
    <p:sldId id="406" r:id="rId16"/>
    <p:sldId id="393" r:id="rId17"/>
    <p:sldId id="392" r:id="rId18"/>
    <p:sldId id="394" r:id="rId19"/>
    <p:sldId id="387" r:id="rId20"/>
    <p:sldId id="395" r:id="rId21"/>
    <p:sldId id="396" r:id="rId22"/>
    <p:sldId id="398" r:id="rId23"/>
    <p:sldId id="397" r:id="rId24"/>
    <p:sldId id="399" r:id="rId25"/>
    <p:sldId id="400" r:id="rId26"/>
    <p:sldId id="401" r:id="rId27"/>
    <p:sldId id="402" r:id="rId28"/>
    <p:sldId id="403" r:id="rId29"/>
    <p:sldId id="404" r:id="rId30"/>
    <p:sldId id="405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2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5BC08B-FB80-495A-A823-5A9C6DB8F652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4127DD-5289-431F-BF76-7EAE818BB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507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哈哈哈哈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8500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哈哈哈哈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1045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哈哈哈哈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4287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哈哈哈哈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6501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哈哈哈哈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7573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哈哈哈哈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4277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哈哈哈哈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7753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哈哈哈哈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2208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哈哈哈哈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864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哈哈哈哈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38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哈哈哈哈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2446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哈哈哈哈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5166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哈哈哈哈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3173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哈哈哈哈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1720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哈哈哈哈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2540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哈哈哈哈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3269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哈哈哈哈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0194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哈哈哈哈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3750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哈哈哈哈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8357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哈哈哈哈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6635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哈哈哈哈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8068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哈哈哈哈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3954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哈哈哈哈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550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C1CC4-6C2B-440D-901C-F1BE4C7A9EC3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1412-7909-42C7-AFE7-5EFE31871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318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C1CC4-6C2B-440D-901C-F1BE4C7A9EC3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1412-7909-42C7-AFE7-5EFE31871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639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C1CC4-6C2B-440D-901C-F1BE4C7A9EC3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1412-7909-42C7-AFE7-5EFE31871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510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C1CC4-6C2B-440D-901C-F1BE4C7A9EC3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1412-7909-42C7-AFE7-5EFE31871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80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C1CC4-6C2B-440D-901C-F1BE4C7A9EC3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1412-7909-42C7-AFE7-5EFE31871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23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C1CC4-6C2B-440D-901C-F1BE4C7A9EC3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1412-7909-42C7-AFE7-5EFE31871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166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C1CC4-6C2B-440D-901C-F1BE4C7A9EC3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1412-7909-42C7-AFE7-5EFE31871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858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C1CC4-6C2B-440D-901C-F1BE4C7A9EC3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1412-7909-42C7-AFE7-5EFE31871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433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C1CC4-6C2B-440D-901C-F1BE4C7A9EC3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1412-7909-42C7-AFE7-5EFE31871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422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C1CC4-6C2B-440D-901C-F1BE4C7A9EC3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1412-7909-42C7-AFE7-5EFE31871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534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C1CC4-6C2B-440D-901C-F1BE4C7A9EC3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1412-7909-42C7-AFE7-5EFE31871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641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6C1CC4-6C2B-440D-901C-F1BE4C7A9EC3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991412-7909-42C7-AFE7-5EFE31871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3488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2CA87BF-8F22-4ED3-AE38-A6410F2CF7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71021" y="736848"/>
            <a:ext cx="9144000" cy="3566881"/>
          </a:xfrm>
        </p:spPr>
        <p:txBody>
          <a:bodyPr>
            <a:normAutofit/>
          </a:bodyPr>
          <a:lstStyle/>
          <a:p>
            <a:r>
              <a:rPr lang="zh-CN" altLang="en-US" sz="6600" b="1" dirty="0">
                <a:latin typeface="+mn-ea"/>
                <a:ea typeface="+mn-ea"/>
              </a:rPr>
              <a:t>读  经</a:t>
            </a:r>
            <a:br>
              <a:rPr lang="en-US" altLang="zh-CN" sz="7300" b="1" dirty="0">
                <a:latin typeface="+mn-ea"/>
                <a:ea typeface="+mn-ea"/>
              </a:rPr>
            </a:br>
            <a:br>
              <a:rPr lang="en-US" altLang="zh-CN" b="1" dirty="0">
                <a:latin typeface="+mn-ea"/>
                <a:ea typeface="+mn-ea"/>
              </a:rPr>
            </a:br>
            <a:r>
              <a:rPr lang="zh-CN" altLang="en-US" sz="4400" b="1" dirty="0">
                <a:latin typeface="+mn-ea"/>
                <a:ea typeface="+mn-ea"/>
              </a:rPr>
              <a:t>马可福音</a:t>
            </a:r>
            <a:r>
              <a:rPr lang="en-US" sz="4400" b="1" dirty="0">
                <a:latin typeface="+mn-ea"/>
                <a:ea typeface="+mn-ea"/>
              </a:rPr>
              <a:t>10</a:t>
            </a:r>
            <a:r>
              <a:rPr lang="zh-CN" altLang="en-US" sz="4400" b="1" dirty="0">
                <a:latin typeface="+mn-ea"/>
                <a:ea typeface="+mn-ea"/>
              </a:rPr>
              <a:t>：</a:t>
            </a:r>
            <a:r>
              <a:rPr lang="en-US" sz="4400" b="1" dirty="0">
                <a:latin typeface="+mn-ea"/>
                <a:ea typeface="+mn-ea"/>
              </a:rPr>
              <a:t>1</a:t>
            </a:r>
            <a:r>
              <a:rPr lang="en-US" altLang="zh-CN" sz="4400" b="1" dirty="0">
                <a:latin typeface="+mn-ea"/>
                <a:ea typeface="+mn-ea"/>
              </a:rPr>
              <a:t>3</a:t>
            </a:r>
            <a:r>
              <a:rPr lang="en-US" sz="4400" b="1" dirty="0">
                <a:latin typeface="+mn-ea"/>
                <a:ea typeface="+mn-ea"/>
              </a:rPr>
              <a:t>-31</a:t>
            </a:r>
          </a:p>
        </p:txBody>
      </p:sp>
    </p:spTree>
    <p:extLst>
      <p:ext uri="{BB962C8B-B14F-4D97-AF65-F5344CB8AC3E}">
        <p14:creationId xmlns:p14="http://schemas.microsoft.com/office/powerpoint/2010/main" val="1870816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E6EA31F-0956-41CB-ADE8-D4C3242F279F}"/>
              </a:ext>
            </a:extLst>
          </p:cNvPr>
          <p:cNvSpPr txBox="1"/>
          <p:nvPr/>
        </p:nvSpPr>
        <p:spPr>
          <a:xfrm>
            <a:off x="204186" y="273135"/>
            <a:ext cx="8522564" cy="5992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US" altLang="zh-CN" sz="4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13</a:t>
            </a:r>
            <a:r>
              <a:rPr lang="zh-CN" altLang="en-US" sz="4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有人带着小孩子来见耶稣，要耶稣摸他们，门徒便责备那些人。</a:t>
            </a:r>
          </a:p>
          <a:p>
            <a:pPr>
              <a:lnSpc>
                <a:spcPct val="107000"/>
              </a:lnSpc>
            </a:pPr>
            <a:r>
              <a:rPr lang="en-US" altLang="zh-CN" sz="4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14</a:t>
            </a:r>
            <a:r>
              <a:rPr lang="zh-CN" altLang="en-US" sz="4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耶稣看见就恼怒，对门徒说，让小孩子到我这里来，不要禁止他们。因为在神国的，正是这样的人。</a:t>
            </a:r>
          </a:p>
          <a:p>
            <a:pPr>
              <a:lnSpc>
                <a:spcPct val="107000"/>
              </a:lnSpc>
            </a:pPr>
            <a:r>
              <a:rPr lang="en-US" altLang="zh-CN" sz="4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15</a:t>
            </a:r>
            <a:r>
              <a:rPr lang="zh-CN" altLang="en-US" sz="4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我实在告诉你们，凡要承受神国的，若不像小孩子，断不能进去。</a:t>
            </a:r>
          </a:p>
          <a:p>
            <a:pPr>
              <a:lnSpc>
                <a:spcPct val="107000"/>
              </a:lnSpc>
            </a:pPr>
            <a:r>
              <a:rPr lang="en-US" altLang="zh-CN" sz="4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16</a:t>
            </a:r>
            <a:r>
              <a:rPr lang="zh-CN" altLang="en-US" sz="4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于是抱着小孩子，给他们按手，为他们祝福。</a:t>
            </a:r>
            <a:endParaRPr lang="en-US" sz="40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2922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E6EA31F-0956-41CB-ADE8-D4C3242F279F}"/>
              </a:ext>
            </a:extLst>
          </p:cNvPr>
          <p:cNvSpPr txBox="1"/>
          <p:nvPr/>
        </p:nvSpPr>
        <p:spPr>
          <a:xfrm>
            <a:off x="319596" y="193236"/>
            <a:ext cx="8460420" cy="6650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US" sz="4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17 </a:t>
            </a:r>
            <a:r>
              <a:rPr lang="zh-CN" altLang="en-US" sz="4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耶稣出来行路的时候，有一个人跑来，跪在他面前问他说，良善的夫子，我当作什么事，才可以承受永生。</a:t>
            </a:r>
            <a:endParaRPr lang="en-US" sz="40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4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18 </a:t>
            </a:r>
            <a:r>
              <a:rPr lang="zh-CN" altLang="en-US" sz="4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耶稣对他说，你为什么称我是良善的。除了神一位之外，再没有良善的。</a:t>
            </a:r>
            <a:endParaRPr lang="en-US" sz="40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4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19 </a:t>
            </a:r>
            <a:r>
              <a:rPr lang="zh-CN" altLang="en-US" sz="4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诫命你是晓得的，不可杀人，不可奸淫，不可偷盗，不可作假见证，不可亏负人，当孝敬父母。</a:t>
            </a:r>
            <a:endParaRPr lang="en-US" sz="40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4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20 </a:t>
            </a:r>
            <a:r>
              <a:rPr lang="zh-CN" altLang="en-US" sz="4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他对耶稣说，夫子，这一切我从小都遵守了。</a:t>
            </a:r>
            <a:endParaRPr lang="en-US" sz="40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704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E6EA31F-0956-41CB-ADE8-D4C3242F279F}"/>
              </a:ext>
            </a:extLst>
          </p:cNvPr>
          <p:cNvSpPr txBox="1"/>
          <p:nvPr/>
        </p:nvSpPr>
        <p:spPr>
          <a:xfrm>
            <a:off x="332912" y="486199"/>
            <a:ext cx="8478175" cy="5333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US" sz="4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21 </a:t>
            </a:r>
            <a:r>
              <a:rPr lang="zh-CN" altLang="en-US" sz="4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耶稣看着他，就爱他，对他说，你还缺少一件。去变卖你所有的，分给穷人，就必有财宝在天上。你还要来跟从我。</a:t>
            </a:r>
            <a:endParaRPr lang="en-US" sz="40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4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22 </a:t>
            </a:r>
            <a:r>
              <a:rPr lang="zh-CN" altLang="en-US" sz="4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他听见这话，脸上就变了色，忧忧愁愁地走了。因为他的产业很多。</a:t>
            </a:r>
            <a:endParaRPr lang="en-US" sz="40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4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23 </a:t>
            </a:r>
            <a:r>
              <a:rPr lang="zh-CN" altLang="en-US" sz="4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耶稣周围一看，对门徒说，有钱财的人进神的国是何等的难哪。</a:t>
            </a:r>
            <a:endParaRPr lang="en-US" sz="40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198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E6EA31F-0956-41CB-ADE8-D4C3242F279F}"/>
              </a:ext>
            </a:extLst>
          </p:cNvPr>
          <p:cNvSpPr txBox="1"/>
          <p:nvPr/>
        </p:nvSpPr>
        <p:spPr>
          <a:xfrm>
            <a:off x="332912" y="486199"/>
            <a:ext cx="8478175" cy="5992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24 </a:t>
            </a:r>
            <a:r>
              <a:rPr lang="zh-CN" altLang="en-US" sz="4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门徒希奇他的话。耶稣又对他们说，小子，倚靠钱财的人进神的国，是何等的难哪。</a:t>
            </a:r>
            <a:endParaRPr lang="en-US" sz="40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25 </a:t>
            </a:r>
            <a:r>
              <a:rPr lang="zh-CN" altLang="en-US" sz="4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骆驼穿过针的眼，比财主进神的国，还容易呢。</a:t>
            </a:r>
            <a:endParaRPr lang="en-US" sz="40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26 </a:t>
            </a:r>
            <a:r>
              <a:rPr lang="zh-CN" altLang="en-US" sz="4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门徒就分外希奇，对他说，这样谁能得救呢？</a:t>
            </a:r>
            <a:endParaRPr lang="en-US" sz="40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27 </a:t>
            </a:r>
            <a:r>
              <a:rPr lang="zh-CN" altLang="en-US" sz="4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耶稣看着他们说，在人是不能，在神却不然。因为神凡事都能。</a:t>
            </a:r>
            <a:endParaRPr lang="en-US" sz="40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6050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E6EA31F-0956-41CB-ADE8-D4C3242F279F}"/>
              </a:ext>
            </a:extLst>
          </p:cNvPr>
          <p:cNvSpPr txBox="1"/>
          <p:nvPr/>
        </p:nvSpPr>
        <p:spPr>
          <a:xfrm>
            <a:off x="332912" y="103634"/>
            <a:ext cx="8478175" cy="6650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28 </a:t>
            </a:r>
            <a:r>
              <a:rPr lang="zh-CN" altLang="en-US" sz="4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彼得就对他说，看哪，我们已经撇下所有的跟从你了。</a:t>
            </a:r>
            <a:endParaRPr lang="en-US" sz="40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29 </a:t>
            </a:r>
            <a:r>
              <a:rPr lang="zh-CN" altLang="en-US" sz="4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耶稣说，我实在告诉你们，人为我和福音，撇下房屋，或是弟兄，姐妹，父母，儿女，田地。</a:t>
            </a:r>
            <a:endParaRPr lang="en-US" sz="40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30 </a:t>
            </a:r>
            <a:r>
              <a:rPr lang="zh-CN" altLang="en-US" sz="4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没有不在今世得百倍的，就是房屋，弟兄，姐妹，母亲，儿女，田地，并且要受逼迫。在来世必得永生。</a:t>
            </a:r>
            <a:endParaRPr lang="en-US" sz="40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31 </a:t>
            </a:r>
            <a:r>
              <a:rPr lang="zh-CN" altLang="en-US" sz="4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然而有许多在前的将要在后，在后的将要在前。</a:t>
            </a:r>
            <a:endParaRPr lang="en-US" sz="40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879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2CA87BF-8F22-4ED3-AE38-A6410F2CF7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535837"/>
            <a:ext cx="9144000" cy="2645546"/>
          </a:xfrm>
        </p:spPr>
        <p:txBody>
          <a:bodyPr>
            <a:normAutofit fontScale="90000"/>
          </a:bodyPr>
          <a:lstStyle/>
          <a:p>
            <a:br>
              <a:rPr lang="en-US" altLang="zh-CN" b="1" dirty="0">
                <a:solidFill>
                  <a:srgbClr val="FFC000"/>
                </a:solidFill>
                <a:latin typeface="+mn-ea"/>
                <a:ea typeface="+mn-ea"/>
              </a:rPr>
            </a:br>
            <a:r>
              <a:rPr lang="zh-CN" altLang="en-US" sz="7300" b="1" dirty="0">
                <a:latin typeface="+mn-ea"/>
                <a:ea typeface="+mn-ea"/>
              </a:rPr>
              <a:t>证  道</a:t>
            </a:r>
            <a:br>
              <a:rPr lang="en-US" altLang="zh-CN" b="1" dirty="0">
                <a:latin typeface="+mn-ea"/>
                <a:ea typeface="+mn-ea"/>
              </a:rPr>
            </a:br>
            <a:br>
              <a:rPr lang="en-US" altLang="zh-CN" b="1" dirty="0">
                <a:latin typeface="+mn-ea"/>
                <a:ea typeface="+mn-ea"/>
              </a:rPr>
            </a:br>
            <a:r>
              <a:rPr lang="zh-CN" altLang="en-US" b="1" dirty="0">
                <a:latin typeface="+mn-ea"/>
                <a:ea typeface="+mn-ea"/>
              </a:rPr>
              <a:t>来跟从我</a:t>
            </a:r>
            <a:endParaRPr lang="en-US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495630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730" y="2353403"/>
            <a:ext cx="8003357" cy="1340167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00000"/>
              </a:lnSpc>
              <a:buNone/>
            </a:pPr>
            <a:r>
              <a:rPr lang="zh-CN" altLang="en-US" sz="40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普遍来说基督徒传福音的热忱不高，动力不足，原因是什么？</a:t>
            </a:r>
            <a:endParaRPr lang="en-US" sz="40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8565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305613" y="1944211"/>
            <a:ext cx="11755225" cy="3417903"/>
          </a:xfrm>
        </p:spPr>
        <p:txBody>
          <a:bodyPr>
            <a:normAutofit/>
          </a:bodyPr>
          <a:lstStyle/>
          <a:p>
            <a:pPr marL="457200" lvl="1" indent="0" algn="ctr">
              <a:lnSpc>
                <a:spcPct val="100000"/>
              </a:lnSpc>
              <a:spcBef>
                <a:spcPts val="1200"/>
              </a:spcBef>
              <a:buNone/>
            </a:pPr>
            <a:r>
              <a:rPr lang="zh-CN" altLang="en-US" sz="4800" b="1" dirty="0">
                <a:solidFill>
                  <a:srgbClr val="FF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没有付不起的代价</a:t>
            </a:r>
            <a:endParaRPr lang="en-US" altLang="zh-CN" sz="4800" b="1" dirty="0">
              <a:solidFill>
                <a:srgbClr val="FF0000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57200" lvl="1" indent="0" algn="ctr">
              <a:lnSpc>
                <a:spcPct val="100000"/>
              </a:lnSpc>
              <a:spcBef>
                <a:spcPts val="1200"/>
              </a:spcBef>
              <a:buNone/>
            </a:pPr>
            <a:r>
              <a:rPr lang="zh-CN" altLang="en-US" sz="4800" b="1" dirty="0">
                <a:solidFill>
                  <a:srgbClr val="FF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只有看不见的价值</a:t>
            </a:r>
            <a:endParaRPr lang="en-US" altLang="zh-CN" sz="4800" b="1" dirty="0">
              <a:solidFill>
                <a:srgbClr val="FF0000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57200" lvl="1" indent="0" algn="ctr">
              <a:buNone/>
            </a:pPr>
            <a:endParaRPr lang="en-US" altLang="zh-CN" sz="2800" b="1" dirty="0">
              <a:solidFill>
                <a:srgbClr val="FF0000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57200" lvl="1" indent="0" algn="ctr">
              <a:buNone/>
            </a:pPr>
            <a:r>
              <a:rPr lang="en-US" altLang="zh-CN" b="1" dirty="0">
                <a:solidFill>
                  <a:srgbClr val="FF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	           </a:t>
            </a:r>
            <a:r>
              <a:rPr lang="en-US" altLang="zh-CN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--</a:t>
            </a:r>
            <a:r>
              <a:rPr lang="zh-CN" altLang="en-US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台湾福气教会杨锡儒牧师</a:t>
            </a:r>
            <a:endParaRPr lang="en-US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6314822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615736"/>
            <a:ext cx="8744505" cy="6445187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36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1. </a:t>
            </a:r>
            <a:r>
              <a:rPr lang="zh-CN" altLang="en-US" sz="36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问话人的信仰状况。</a:t>
            </a:r>
            <a:endParaRPr lang="en-US" altLang="zh-CN" sz="36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3600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他的行为和所问的问题表明他对耶稣有相当认识。</a:t>
            </a:r>
            <a:endParaRPr lang="en-US" sz="3600" dirty="0">
              <a:solidFill>
                <a:srgbClr val="FFC00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600" dirty="0"/>
              <a:t>17 </a:t>
            </a:r>
            <a:r>
              <a:rPr lang="zh-CN" altLang="en-US" sz="3600" dirty="0"/>
              <a:t>耶稣出来行路的时候，有一个人</a:t>
            </a:r>
            <a:r>
              <a:rPr lang="zh-CN" altLang="en-US" sz="3600" dirty="0">
                <a:solidFill>
                  <a:srgbClr val="FF0000"/>
                </a:solidFill>
              </a:rPr>
              <a:t>跑来</a:t>
            </a:r>
            <a:r>
              <a:rPr lang="zh-CN" altLang="en-US" sz="3600" dirty="0"/>
              <a:t>，</a:t>
            </a:r>
            <a:r>
              <a:rPr lang="zh-CN" altLang="en-US" sz="3600" dirty="0">
                <a:solidFill>
                  <a:srgbClr val="FF0000"/>
                </a:solidFill>
              </a:rPr>
              <a:t>跪在</a:t>
            </a:r>
            <a:r>
              <a:rPr lang="zh-CN" altLang="en-US" sz="3600" dirty="0"/>
              <a:t>他面前问他说，</a:t>
            </a:r>
            <a:r>
              <a:rPr lang="zh-CN" altLang="en-US" sz="3600" dirty="0">
                <a:solidFill>
                  <a:srgbClr val="FF0000"/>
                </a:solidFill>
              </a:rPr>
              <a:t>良善的夫子</a:t>
            </a:r>
            <a:r>
              <a:rPr lang="zh-CN" altLang="en-US" sz="3600" dirty="0"/>
              <a:t>，我当作什么事，才可以</a:t>
            </a:r>
            <a:r>
              <a:rPr lang="zh-CN" altLang="en-US" sz="3600" dirty="0">
                <a:solidFill>
                  <a:srgbClr val="FF0000"/>
                </a:solidFill>
              </a:rPr>
              <a:t>承受永生</a:t>
            </a:r>
            <a:r>
              <a:rPr lang="zh-CN" altLang="en-US" sz="3600" dirty="0"/>
              <a:t>。</a:t>
            </a:r>
            <a:endParaRPr lang="en-US" sz="3600" dirty="0"/>
          </a:p>
          <a:p>
            <a:pPr marL="0" indent="0">
              <a:buNone/>
            </a:pPr>
            <a:endParaRPr lang="en-US" altLang="zh-CN" sz="3600" dirty="0">
              <a:solidFill>
                <a:srgbClr val="FF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1600" b="1" dirty="0">
              <a:solidFill>
                <a:srgbClr val="FF0000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latin typeface="+mn-ea"/>
                <a:ea typeface="+mn-ea"/>
              </a:rPr>
              <a:t>一、缺少的“一件”</a:t>
            </a:r>
            <a:endParaRPr 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573498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615736"/>
            <a:ext cx="8744505" cy="6445187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36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1. </a:t>
            </a:r>
            <a:r>
              <a:rPr lang="zh-CN" altLang="en-US" sz="36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问话人的信仰状况。</a:t>
            </a:r>
            <a:endParaRPr lang="en-US" altLang="zh-CN" sz="36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3600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3600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认真追求永生，而且有非常好的外在行动和表现。</a:t>
            </a:r>
            <a:endParaRPr lang="en-US" altLang="zh-CN" sz="3600" dirty="0">
              <a:solidFill>
                <a:srgbClr val="FFC000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600" dirty="0"/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600" dirty="0"/>
              <a:t>20 </a:t>
            </a:r>
            <a:r>
              <a:rPr lang="zh-CN" altLang="en-US" sz="3600" dirty="0"/>
              <a:t>他对耶稣说，夫子，</a:t>
            </a:r>
            <a:r>
              <a:rPr lang="zh-CN" altLang="en-US" sz="3600" dirty="0">
                <a:solidFill>
                  <a:srgbClr val="FF0000"/>
                </a:solidFill>
              </a:rPr>
              <a:t>这一切我从小都遵守了</a:t>
            </a:r>
            <a:r>
              <a:rPr lang="zh-CN" altLang="en-US" sz="3600" dirty="0"/>
              <a:t>。</a:t>
            </a:r>
            <a:endParaRPr lang="en-US" sz="3600" dirty="0"/>
          </a:p>
          <a:p>
            <a:pPr marL="0" indent="0">
              <a:buNone/>
            </a:pPr>
            <a:endParaRPr lang="en-US" altLang="zh-CN" sz="3600" dirty="0">
              <a:solidFill>
                <a:srgbClr val="FF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1600" b="1" dirty="0">
              <a:solidFill>
                <a:srgbClr val="FF0000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latin typeface="+mn-ea"/>
                <a:ea typeface="+mn-ea"/>
              </a:rPr>
              <a:t>一、缺少的“一件”</a:t>
            </a:r>
            <a:endParaRPr 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255978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615736"/>
            <a:ext cx="8744505" cy="6445187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36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1. </a:t>
            </a:r>
            <a:r>
              <a:rPr lang="zh-CN" altLang="en-US" sz="36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问话人的信仰状况。</a:t>
            </a:r>
            <a:endParaRPr lang="en-US" altLang="zh-CN" sz="36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3600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但是，心里却没有平安，没有得救的确据。</a:t>
            </a:r>
            <a:endParaRPr lang="en-US" altLang="zh-CN" sz="3600" dirty="0">
              <a:solidFill>
                <a:srgbClr val="FFC000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600" dirty="0"/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600" dirty="0"/>
              <a:t>17 </a:t>
            </a:r>
            <a:r>
              <a:rPr lang="zh-CN" altLang="en-US" sz="3600" dirty="0"/>
              <a:t>耶稣出来行路的时候，有一个人跑来，跪在他面前问他说，良善的夫子，</a:t>
            </a:r>
            <a:r>
              <a:rPr lang="zh-CN" altLang="en-US" sz="3600" dirty="0">
                <a:solidFill>
                  <a:srgbClr val="FF0000"/>
                </a:solidFill>
              </a:rPr>
              <a:t>我当作什么事，才可以承受永生</a:t>
            </a:r>
            <a:r>
              <a:rPr lang="zh-CN" altLang="en-US" sz="3600" dirty="0"/>
              <a:t>。</a:t>
            </a:r>
            <a:endParaRPr lang="en-US" sz="3600" dirty="0"/>
          </a:p>
          <a:p>
            <a:pPr marL="0" indent="0">
              <a:buNone/>
            </a:pPr>
            <a:endParaRPr lang="en-US" altLang="zh-CN" sz="3600" dirty="0">
              <a:solidFill>
                <a:srgbClr val="FF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1600" b="1" dirty="0">
              <a:solidFill>
                <a:srgbClr val="FF0000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latin typeface="+mn-ea"/>
                <a:ea typeface="+mn-ea"/>
              </a:rPr>
              <a:t>一、缺少的“一件”</a:t>
            </a:r>
            <a:endParaRPr 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767173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615736"/>
            <a:ext cx="8744505" cy="6445187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3600" dirty="0"/>
              <a:t>2. </a:t>
            </a:r>
            <a:r>
              <a:rPr lang="zh-CN" altLang="en-US" sz="36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耶稣的评价</a:t>
            </a:r>
            <a:endParaRPr lang="en-US" altLang="zh-CN" sz="36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3600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肯定他所做的和所寻求的。</a:t>
            </a:r>
            <a:endParaRPr lang="en-US" altLang="zh-CN" sz="3600" dirty="0">
              <a:solidFill>
                <a:srgbClr val="FFC000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600" dirty="0"/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600" dirty="0"/>
              <a:t>21 </a:t>
            </a:r>
            <a:r>
              <a:rPr lang="zh-CN" altLang="en-US" sz="3600" dirty="0"/>
              <a:t>耶稣看着他，</a:t>
            </a:r>
            <a:r>
              <a:rPr lang="zh-CN" altLang="en-US" sz="3600" dirty="0">
                <a:solidFill>
                  <a:srgbClr val="FF0000"/>
                </a:solidFill>
              </a:rPr>
              <a:t>就爱他</a:t>
            </a:r>
            <a:r>
              <a:rPr lang="zh-CN" altLang="en-US" sz="3600" dirty="0"/>
              <a:t>，对他说，你还缺少一件。去变卖你所有的，分给穷人，就必有财宝在天上。你还要来跟从我。</a:t>
            </a:r>
            <a:endParaRPr lang="en-US" sz="3600" dirty="0"/>
          </a:p>
          <a:p>
            <a:pPr marL="0" indent="0">
              <a:buNone/>
            </a:pPr>
            <a:endParaRPr lang="en-US" altLang="zh-CN" sz="3600" dirty="0">
              <a:solidFill>
                <a:srgbClr val="FF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1600" b="1" dirty="0">
              <a:solidFill>
                <a:srgbClr val="FF0000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latin typeface="+mn-ea"/>
                <a:ea typeface="+mn-ea"/>
              </a:rPr>
              <a:t>一、缺少的“一件”</a:t>
            </a:r>
            <a:endParaRPr 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43376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615736"/>
            <a:ext cx="8744505" cy="6445187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3600" dirty="0"/>
              <a:t>2. </a:t>
            </a:r>
            <a:r>
              <a:rPr lang="zh-CN" altLang="en-US" sz="36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耶稣的评价</a:t>
            </a:r>
            <a:endParaRPr lang="en-US" altLang="zh-CN" sz="36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3600" dirty="0">
                <a:solidFill>
                  <a:srgbClr val="FFC000"/>
                </a:solidFill>
              </a:rPr>
              <a:t>缺少关键的一件；信仰的核心缺失</a:t>
            </a:r>
            <a:r>
              <a:rPr lang="zh-CN" altLang="en-US" sz="3600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3600" dirty="0">
              <a:solidFill>
                <a:srgbClr val="FFC000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600" dirty="0"/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600" dirty="0"/>
              <a:t>21 </a:t>
            </a:r>
            <a:r>
              <a:rPr lang="zh-CN" altLang="en-US" sz="3600" dirty="0"/>
              <a:t>耶稣看着他，就爱他，对他说，</a:t>
            </a:r>
            <a:r>
              <a:rPr lang="zh-CN" altLang="en-US" sz="3600" dirty="0">
                <a:solidFill>
                  <a:srgbClr val="FF0000"/>
                </a:solidFill>
              </a:rPr>
              <a:t>你还缺少一件</a:t>
            </a:r>
            <a:r>
              <a:rPr lang="zh-CN" altLang="en-US" sz="3600" dirty="0"/>
              <a:t>。去变卖你所有的，分给穷人，就必有财宝在天上。你还要来跟从我。</a:t>
            </a:r>
            <a:endParaRPr lang="en-US" altLang="zh-CN" sz="3600" dirty="0">
              <a:solidFill>
                <a:srgbClr val="FF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1600" b="1" dirty="0">
              <a:solidFill>
                <a:srgbClr val="FF0000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latin typeface="+mn-ea"/>
                <a:ea typeface="+mn-ea"/>
              </a:rPr>
              <a:t>一、缺少的“一件”</a:t>
            </a:r>
            <a:endParaRPr 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760895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615736"/>
            <a:ext cx="8744505" cy="6445187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600" dirty="0"/>
              <a:t>21 </a:t>
            </a:r>
            <a:r>
              <a:rPr lang="zh-CN" altLang="en-US" sz="3600" dirty="0"/>
              <a:t>耶稣看着他，就爱他，对他说，你还缺少一件。</a:t>
            </a:r>
            <a:r>
              <a:rPr lang="zh-CN" altLang="en-US" sz="3600" dirty="0">
                <a:solidFill>
                  <a:srgbClr val="FF0000"/>
                </a:solidFill>
              </a:rPr>
              <a:t>去变卖你所有的，分给穷人，就必有财宝在天上。你还要来跟从我</a:t>
            </a:r>
            <a:r>
              <a:rPr lang="zh-CN" altLang="en-US" sz="3600" dirty="0"/>
              <a:t>。</a:t>
            </a:r>
            <a:endParaRPr lang="en-US" sz="3600" dirty="0"/>
          </a:p>
          <a:p>
            <a:pPr marL="0" indent="0">
              <a:buNone/>
            </a:pPr>
            <a:endParaRPr lang="en-US" altLang="zh-CN" sz="3600" dirty="0">
              <a:solidFill>
                <a:srgbClr val="FF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3600" b="1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这“一件”有三个方面：</a:t>
            </a:r>
            <a:endParaRPr lang="en-US" altLang="zh-CN" sz="3600" b="1" dirty="0">
              <a:solidFill>
                <a:srgbClr val="FFC000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3600" dirty="0"/>
              <a:t>变卖你所有的</a:t>
            </a:r>
            <a:endParaRPr lang="en-US" altLang="zh-CN" sz="3600" dirty="0"/>
          </a:p>
          <a:p>
            <a:r>
              <a:rPr lang="zh-CN" altLang="en-US" sz="3600" dirty="0"/>
              <a:t>分给穷人，就必有财宝在天上</a:t>
            </a:r>
            <a:endParaRPr lang="en-US" altLang="zh-CN" sz="3600" dirty="0"/>
          </a:p>
          <a:p>
            <a:r>
              <a:rPr lang="zh-CN" altLang="en-US" sz="3600" dirty="0"/>
              <a:t>你还要来跟从我</a:t>
            </a:r>
            <a:endParaRPr lang="en-US" altLang="zh-CN" sz="36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latin typeface="+mn-ea"/>
                <a:ea typeface="+mn-ea"/>
              </a:rPr>
              <a:t>二、这“一件”究竟是哪一件？</a:t>
            </a:r>
            <a:endParaRPr 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088762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latin typeface="+mn-ea"/>
                <a:ea typeface="+mn-ea"/>
              </a:rPr>
              <a:t>二、这“一件”究竟是哪一件？</a:t>
            </a:r>
            <a:endParaRPr 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335700A-AB8F-452C-9700-AA619D3B5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589102"/>
            <a:ext cx="8744505" cy="5419817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altLang="zh-CN" sz="3600" dirty="0"/>
              <a:t>1. </a:t>
            </a:r>
            <a:r>
              <a:rPr lang="zh-CN" altLang="en-US" sz="3600" dirty="0"/>
              <a:t>耶稣为什么没有叫马太和撒该</a:t>
            </a:r>
            <a:r>
              <a:rPr lang="en-US" sz="3600" dirty="0"/>
              <a:t>“</a:t>
            </a:r>
            <a:r>
              <a:rPr lang="zh-CN" altLang="en-US" sz="3600" dirty="0"/>
              <a:t>变卖你所有的”？</a:t>
            </a:r>
            <a:endParaRPr lang="en-US" sz="3600" dirty="0"/>
          </a:p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altLang="zh-CN" sz="3600" dirty="0"/>
          </a:p>
        </p:txBody>
      </p:sp>
    </p:spTree>
    <p:extLst>
      <p:ext uri="{BB962C8B-B14F-4D97-AF65-F5344CB8AC3E}">
        <p14:creationId xmlns:p14="http://schemas.microsoft.com/office/powerpoint/2010/main" val="19450121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284086"/>
            <a:ext cx="8744505" cy="644518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3600" dirty="0">
                <a:solidFill>
                  <a:srgbClr val="FFC000"/>
                </a:solidFill>
              </a:rPr>
              <a:t>2. </a:t>
            </a:r>
            <a:r>
              <a:rPr lang="zh-CN" altLang="en-US" sz="3600" dirty="0">
                <a:solidFill>
                  <a:srgbClr val="FFC000"/>
                </a:solidFill>
              </a:rPr>
              <a:t>神为什么要亚伯拉罕献上“你所爱的以撒”， 而不是“变卖（献上）你所有的”？</a:t>
            </a:r>
            <a:endParaRPr lang="en-US" altLang="zh-CN" sz="3600" dirty="0">
              <a:solidFill>
                <a:srgbClr val="FFC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CN" altLang="en-US" sz="3600" dirty="0"/>
              <a:t>创世记</a:t>
            </a:r>
            <a:r>
              <a:rPr lang="en-US" sz="3600" dirty="0"/>
              <a:t>22</a:t>
            </a:r>
            <a:r>
              <a:rPr lang="zh-CN" altLang="en-US" sz="3600" dirty="0"/>
              <a:t>：</a:t>
            </a:r>
            <a:r>
              <a:rPr lang="en-US" sz="3600" dirty="0"/>
              <a:t>1-4 </a:t>
            </a:r>
            <a:r>
              <a:rPr lang="zh-CN" altLang="en-US" sz="3600" dirty="0"/>
              <a:t>这些事以后，神要试验亚伯拉罕，就呼叫他说，亚伯拉罕，他说，我在这里。神说，你带着你的儿子，就是你独生的儿子，</a:t>
            </a:r>
            <a:r>
              <a:rPr lang="zh-CN" altLang="en-US" sz="3600" dirty="0">
                <a:solidFill>
                  <a:srgbClr val="FF0000"/>
                </a:solidFill>
              </a:rPr>
              <a:t>你所爱的以撒</a:t>
            </a:r>
            <a:r>
              <a:rPr lang="zh-CN" altLang="en-US" sz="3600" dirty="0"/>
              <a:t>，往摩利亚地去，在我所要指示你的山上，</a:t>
            </a:r>
            <a:r>
              <a:rPr lang="zh-CN" altLang="en-US" sz="3600" dirty="0">
                <a:solidFill>
                  <a:srgbClr val="FF0000"/>
                </a:solidFill>
              </a:rPr>
              <a:t>把他献为燔祭</a:t>
            </a:r>
            <a:r>
              <a:rPr lang="zh-CN" altLang="en-US" sz="3600" dirty="0"/>
              <a:t>。亚伯拉罕清早起来，备上驴，带着两个仆人和他儿子以撒，也劈好了燔祭的柴，就起身往神所指示他的地方去了。到了第三日，亚伯拉罕举目远远地看见那地方。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86369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latin typeface="+mn-ea"/>
                <a:ea typeface="+mn-ea"/>
              </a:rPr>
              <a:t>二、这“一件”究竟是哪一件？</a:t>
            </a:r>
            <a:endParaRPr 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335700A-AB8F-452C-9700-AA619D3B5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589102"/>
            <a:ext cx="8744505" cy="5419817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altLang="zh-CN" sz="3600" dirty="0"/>
              <a:t>3. </a:t>
            </a:r>
            <a:r>
              <a:rPr lang="zh-CN" altLang="en-US" sz="3600" dirty="0"/>
              <a:t>这“一件”是：让耶稣成为生命中第一且唯一的主人。</a:t>
            </a:r>
            <a:endParaRPr lang="en-US" sz="3600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zh-CN" altLang="en-US" sz="3600" dirty="0"/>
              <a:t>马太福音</a:t>
            </a:r>
            <a:r>
              <a:rPr lang="en-US" sz="3600" dirty="0"/>
              <a:t>22</a:t>
            </a:r>
            <a:r>
              <a:rPr lang="zh-CN" altLang="en-US" sz="3600" dirty="0"/>
              <a:t>：</a:t>
            </a:r>
            <a:r>
              <a:rPr lang="en-US" sz="3600" dirty="0"/>
              <a:t>37-38</a:t>
            </a:r>
          </a:p>
          <a:p>
            <a:pPr marL="0" indent="0">
              <a:buNone/>
            </a:pPr>
            <a:r>
              <a:rPr lang="en-US" sz="3600" dirty="0"/>
              <a:t>37</a:t>
            </a:r>
            <a:r>
              <a:rPr lang="zh-CN" altLang="en-US" sz="3600" dirty="0"/>
              <a:t>耶稣对他说，你要尽心，尽性，尽意，爱主你的神。</a:t>
            </a:r>
            <a:endParaRPr lang="en-US" sz="3600" dirty="0"/>
          </a:p>
          <a:p>
            <a:pPr marL="0" indent="0">
              <a:buNone/>
            </a:pPr>
            <a:r>
              <a:rPr lang="en-US" sz="3600" dirty="0"/>
              <a:t>38</a:t>
            </a:r>
            <a:r>
              <a:rPr lang="zh-CN" altLang="en-US" sz="3600" dirty="0"/>
              <a:t>这是诫命中的第一，且是最大的。</a:t>
            </a:r>
            <a:endParaRPr lang="en-US" sz="3600" dirty="0"/>
          </a:p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altLang="zh-CN" sz="3600" dirty="0"/>
          </a:p>
        </p:txBody>
      </p:sp>
    </p:spTree>
    <p:extLst>
      <p:ext uri="{BB962C8B-B14F-4D97-AF65-F5344CB8AC3E}">
        <p14:creationId xmlns:p14="http://schemas.microsoft.com/office/powerpoint/2010/main" val="38019236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020934"/>
            <a:ext cx="8744505" cy="5042516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sz="36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马可福音</a:t>
            </a:r>
            <a:r>
              <a:rPr lang="en-US" sz="36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10</a:t>
            </a:r>
            <a:r>
              <a:rPr lang="zh-CN" sz="36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13-16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sz="36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有人带着小孩子来见耶稣，要耶稣摸他们，门徒便责备那些人。耶稣看见就恼怒，对门徒说，让小孩子到我这里来，不要禁止他们。因为在神国的，正是这样的人。我实在告诉你们，</a:t>
            </a:r>
            <a:r>
              <a:rPr lang="zh-CN" sz="3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凡要承受神国的，若不像小孩子，断不能进去</a:t>
            </a:r>
            <a:r>
              <a:rPr lang="zh-CN" sz="36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。于是抱着小孩子，给他们按手，为他们祝福。</a:t>
            </a:r>
            <a:endParaRPr lang="en-US" sz="36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9409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latin typeface="+mn-ea"/>
                <a:ea typeface="+mn-ea"/>
              </a:rPr>
              <a:t>二、这“一件”究竟是哪一件？</a:t>
            </a:r>
            <a:endParaRPr 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335700A-AB8F-452C-9700-AA619D3B5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589102"/>
            <a:ext cx="8744505" cy="5419817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altLang="zh-CN" sz="3600" dirty="0"/>
              <a:t>4.</a:t>
            </a:r>
            <a:r>
              <a:rPr lang="zh-CN" altLang="en-US" sz="3600" dirty="0"/>
              <a:t>这“一件”是信徒的试金石。</a:t>
            </a:r>
            <a:endParaRPr lang="en-US" sz="3600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lnSpc>
                <a:spcPct val="107000"/>
              </a:lnSpc>
              <a:buNone/>
            </a:pPr>
            <a:r>
              <a:rPr lang="en-US" sz="36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22 </a:t>
            </a:r>
            <a:r>
              <a:rPr lang="zh-CN" altLang="en-US" sz="36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他听见这话，</a:t>
            </a:r>
            <a:r>
              <a:rPr lang="zh-CN" altLang="en-US" sz="3600" dirty="0">
                <a:solidFill>
                  <a:srgbClr val="FF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脸上就变了色，忧忧愁愁地走了</a:t>
            </a:r>
            <a:r>
              <a:rPr lang="zh-CN" altLang="en-US" sz="36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。因为他的产业很多。</a:t>
            </a:r>
            <a:endParaRPr lang="en-US" sz="36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altLang="zh-CN" sz="3600" dirty="0"/>
          </a:p>
        </p:txBody>
      </p:sp>
    </p:spTree>
    <p:extLst>
      <p:ext uri="{BB962C8B-B14F-4D97-AF65-F5344CB8AC3E}">
        <p14:creationId xmlns:p14="http://schemas.microsoft.com/office/powerpoint/2010/main" val="18212941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latin typeface="+mn-ea"/>
                <a:ea typeface="+mn-ea"/>
              </a:rPr>
              <a:t>二、这“一件”究竟是哪一件？</a:t>
            </a:r>
            <a:endParaRPr 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335700A-AB8F-452C-9700-AA619D3B5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589102"/>
            <a:ext cx="8744505" cy="5419817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altLang="zh-CN" sz="3600" dirty="0"/>
              <a:t>5.</a:t>
            </a:r>
            <a:r>
              <a:rPr lang="zh-CN" altLang="en-US" sz="3600" dirty="0"/>
              <a:t>这“一件”是开启蒙福大门的唯一钥匙。</a:t>
            </a:r>
            <a:endParaRPr lang="en-US" sz="3600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sz="3600" dirty="0"/>
              <a:t>29 </a:t>
            </a:r>
            <a:r>
              <a:rPr lang="zh-CN" altLang="en-US" sz="3600" dirty="0"/>
              <a:t>耶稣说，我实在告诉你们，人为我和福音，撇下房屋，或是弟兄，姐妹，父母，儿女，田地。</a:t>
            </a:r>
            <a:endParaRPr lang="en-US" sz="3600" dirty="0"/>
          </a:p>
          <a:p>
            <a:pPr marL="0" indent="0">
              <a:buNone/>
            </a:pPr>
            <a:r>
              <a:rPr lang="en-US" sz="3600" dirty="0"/>
              <a:t>30 </a:t>
            </a:r>
            <a:r>
              <a:rPr lang="zh-CN" altLang="en-US" sz="3600" dirty="0"/>
              <a:t>没有不在今世得百倍的，就是房屋，弟兄，姐妹，母亲，儿女，田地，并且要受逼迫。在来世必得永生。</a:t>
            </a:r>
            <a:endParaRPr lang="en-US" sz="3600" dirty="0"/>
          </a:p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altLang="zh-CN" sz="3600" dirty="0"/>
          </a:p>
        </p:txBody>
      </p:sp>
    </p:spTree>
    <p:extLst>
      <p:ext uri="{BB962C8B-B14F-4D97-AF65-F5344CB8AC3E}">
        <p14:creationId xmlns:p14="http://schemas.microsoft.com/office/powerpoint/2010/main" val="42074964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latin typeface="+mn-ea"/>
                <a:ea typeface="+mn-ea"/>
              </a:rPr>
              <a:t>二、这“一件”究竟是哪一件？</a:t>
            </a:r>
            <a:endParaRPr 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335700A-AB8F-452C-9700-AA619D3B5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589102"/>
            <a:ext cx="8744505" cy="5419817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altLang="zh-CN" sz="3600" dirty="0"/>
              <a:t>5. </a:t>
            </a:r>
            <a:r>
              <a:rPr lang="zh-CN" altLang="en-US" sz="3600" dirty="0"/>
              <a:t>“撇下”的真正含义。</a:t>
            </a:r>
            <a:endParaRPr lang="en-US" altLang="zh-CN" sz="3600" dirty="0"/>
          </a:p>
          <a:p>
            <a:pPr marL="0" indent="0">
              <a:buNone/>
            </a:pPr>
            <a:endParaRPr lang="en-US" altLang="zh-CN" sz="3600" dirty="0"/>
          </a:p>
          <a:p>
            <a:pPr marL="0" indent="0">
              <a:buNone/>
            </a:pPr>
            <a:r>
              <a:rPr lang="zh-CN" altLang="en-US" sz="3600" dirty="0"/>
              <a:t>路加福音</a:t>
            </a:r>
            <a:r>
              <a:rPr lang="en-US" sz="3600" dirty="0"/>
              <a:t>14</a:t>
            </a:r>
            <a:r>
              <a:rPr lang="zh-CN" altLang="en-US" sz="3600" dirty="0"/>
              <a:t>：</a:t>
            </a:r>
            <a:r>
              <a:rPr lang="en-US" sz="3600" dirty="0"/>
              <a:t>26-27 </a:t>
            </a:r>
            <a:r>
              <a:rPr lang="zh-CN" altLang="en-US" sz="3600" dirty="0"/>
              <a:t>人到我这里来，若不</a:t>
            </a:r>
            <a:r>
              <a:rPr lang="zh-CN" altLang="en-US" sz="3600" dirty="0">
                <a:solidFill>
                  <a:srgbClr val="FF0000"/>
                </a:solidFill>
              </a:rPr>
              <a:t>爱我胜过爱</a:t>
            </a:r>
            <a:r>
              <a:rPr lang="zh-CN" altLang="en-US" sz="3600" dirty="0"/>
              <a:t>自己的父母，妻子，儿女，弟兄，姐妹，和自己的性命，就不能作我的门徒。凡</a:t>
            </a:r>
            <a:r>
              <a:rPr lang="zh-CN" altLang="en-US" sz="3600" dirty="0">
                <a:solidFill>
                  <a:srgbClr val="FF0000"/>
                </a:solidFill>
              </a:rPr>
              <a:t>不背着自己十字架跟从我的</a:t>
            </a:r>
            <a:r>
              <a:rPr lang="zh-CN" altLang="en-US" sz="3600" dirty="0"/>
              <a:t>，也不能作我的门徒。</a:t>
            </a:r>
            <a:endParaRPr lang="en-US" sz="3600" dirty="0"/>
          </a:p>
          <a:p>
            <a:endParaRPr lang="en-US" altLang="zh-CN" sz="3600" dirty="0"/>
          </a:p>
        </p:txBody>
      </p:sp>
    </p:spTree>
    <p:extLst>
      <p:ext uri="{BB962C8B-B14F-4D97-AF65-F5344CB8AC3E}">
        <p14:creationId xmlns:p14="http://schemas.microsoft.com/office/powerpoint/2010/main" val="25663704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latin typeface="+mn-ea"/>
                <a:ea typeface="+mn-ea"/>
              </a:rPr>
              <a:t>二、这“一件”究竟是哪一件？</a:t>
            </a:r>
            <a:endParaRPr 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335700A-AB8F-452C-9700-AA619D3B5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589102"/>
            <a:ext cx="8744505" cy="5419817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altLang="zh-CN" sz="3600" dirty="0"/>
              <a:t>5. </a:t>
            </a:r>
            <a:r>
              <a:rPr lang="zh-CN" altLang="en-US" sz="3600" dirty="0"/>
              <a:t>“撇下”的真正含义。</a:t>
            </a:r>
            <a:endParaRPr lang="en-US" altLang="zh-CN" sz="3600" dirty="0"/>
          </a:p>
          <a:p>
            <a:pPr lvl="1">
              <a:spcAft>
                <a:spcPts val="600"/>
              </a:spcAft>
            </a:pPr>
            <a:r>
              <a:rPr lang="zh-CN" altLang="en-US" sz="3600" dirty="0"/>
              <a:t>正确的优先级；让主居首位，全心跟随主，所得的祝福是一心爱主的副产品。</a:t>
            </a:r>
            <a:endParaRPr lang="en-US" altLang="zh-CN" sz="3600" dirty="0"/>
          </a:p>
          <a:p>
            <a:pPr lvl="1">
              <a:spcAft>
                <a:spcPts val="600"/>
              </a:spcAft>
            </a:pPr>
            <a:r>
              <a:rPr lang="zh-CN" altLang="en-US" sz="3600" dirty="0"/>
              <a:t>用爱耶稣的爱，十字架舍己的爱，取代属血气的、自私的爱。</a:t>
            </a:r>
            <a:endParaRPr lang="en-US" altLang="zh-CN" sz="3600" dirty="0"/>
          </a:p>
          <a:p>
            <a:pPr lvl="1">
              <a:spcAft>
                <a:spcPts val="600"/>
              </a:spcAft>
            </a:pPr>
            <a:r>
              <a:rPr lang="zh-CN" altLang="en-US" sz="3600" dirty="0"/>
              <a:t>在自我里撇下，在耶稣里得到。</a:t>
            </a:r>
            <a:endParaRPr lang="en-US" altLang="zh-CN" sz="3600" dirty="0"/>
          </a:p>
          <a:p>
            <a:pPr lvl="1">
              <a:spcAft>
                <a:spcPts val="600"/>
              </a:spcAft>
            </a:pPr>
            <a:endParaRPr lang="en-US" sz="3600" dirty="0"/>
          </a:p>
          <a:p>
            <a:pPr lvl="1">
              <a:spcAft>
                <a:spcPts val="600"/>
              </a:spcAft>
            </a:pPr>
            <a:endParaRPr lang="en-US" altLang="zh-CN" sz="3600" dirty="0"/>
          </a:p>
        </p:txBody>
      </p:sp>
    </p:spTree>
    <p:extLst>
      <p:ext uri="{BB962C8B-B14F-4D97-AF65-F5344CB8AC3E}">
        <p14:creationId xmlns:p14="http://schemas.microsoft.com/office/powerpoint/2010/main" val="3928350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latin typeface="+mn-ea"/>
                <a:ea typeface="+mn-ea"/>
              </a:rPr>
              <a:t>三、自我反思</a:t>
            </a:r>
            <a:endParaRPr 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335700A-AB8F-452C-9700-AA619D3B5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589102"/>
            <a:ext cx="8744505" cy="5419817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altLang="zh-CN" sz="3600" dirty="0"/>
              <a:t>1. </a:t>
            </a:r>
            <a:r>
              <a:rPr lang="zh-CN" altLang="en-US" sz="3600" dirty="0"/>
              <a:t>我们属灵生命的现状？</a:t>
            </a:r>
            <a:endParaRPr lang="en-US" altLang="zh-CN" sz="3600" dirty="0"/>
          </a:p>
          <a:p>
            <a:pPr lvl="1"/>
            <a:r>
              <a:rPr lang="zh-CN" altLang="en-US" sz="3600" dirty="0"/>
              <a:t>对耶稣有一定的认识。</a:t>
            </a:r>
            <a:endParaRPr lang="en-US" sz="3600" dirty="0"/>
          </a:p>
          <a:p>
            <a:pPr lvl="1"/>
            <a:r>
              <a:rPr lang="zh-CN" altLang="en-US" sz="3600" dirty="0"/>
              <a:t>愿意跟随主，也有一些行动（读经、祷告、聚会、奉献、等等）。</a:t>
            </a:r>
            <a:endParaRPr lang="en-US" sz="3600" dirty="0"/>
          </a:p>
          <a:p>
            <a:pPr lvl="1"/>
            <a:r>
              <a:rPr lang="zh-CN" altLang="en-US" sz="3600" dirty="0"/>
              <a:t>但是</a:t>
            </a:r>
            <a:r>
              <a:rPr lang="en-US" altLang="zh-CN" sz="3600" dirty="0"/>
              <a:t>……</a:t>
            </a:r>
            <a:endParaRPr lang="en-US" sz="3600" dirty="0"/>
          </a:p>
          <a:p>
            <a:pPr lvl="2"/>
            <a:r>
              <a:rPr lang="zh-CN" altLang="en-US" sz="3600" dirty="0"/>
              <a:t>可能没有真正的平安、喜乐、满足。</a:t>
            </a:r>
            <a:endParaRPr lang="en-US" sz="3600" dirty="0"/>
          </a:p>
          <a:p>
            <a:pPr lvl="2"/>
            <a:r>
              <a:rPr lang="zh-CN" altLang="en-US" sz="3600" dirty="0"/>
              <a:t>可能没有真实地经历过主，信心摇摆不定。</a:t>
            </a:r>
            <a:endParaRPr lang="en-US" sz="3600" dirty="0"/>
          </a:p>
          <a:p>
            <a:pPr lvl="2"/>
            <a:r>
              <a:rPr lang="zh-CN" altLang="en-US" sz="3600" dirty="0"/>
              <a:t>可能</a:t>
            </a:r>
            <a:r>
              <a:rPr lang="en-US" altLang="zh-CN" sz="3600" dirty="0"/>
              <a:t>……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72530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latin typeface="+mn-ea"/>
                <a:ea typeface="+mn-ea"/>
              </a:rPr>
              <a:t>三、自我反思</a:t>
            </a:r>
            <a:endParaRPr 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335700A-AB8F-452C-9700-AA619D3B5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589102"/>
            <a:ext cx="8744505" cy="5419817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altLang="zh-CN" sz="3600" dirty="0"/>
              <a:t>2. </a:t>
            </a:r>
            <a:r>
              <a:rPr lang="zh-CN" altLang="en-US" sz="3600" dirty="0"/>
              <a:t>耶稣说“你还缺少一件”。</a:t>
            </a:r>
            <a:endParaRPr lang="en-US" altLang="zh-CN" sz="36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3600" dirty="0"/>
              <a:t>3. </a:t>
            </a:r>
            <a:r>
              <a:rPr lang="zh-CN" altLang="en-US" sz="3600" dirty="0"/>
              <a:t>我们如何回应？</a:t>
            </a:r>
            <a:endParaRPr lang="en-US" altLang="zh-CN" sz="3600" dirty="0"/>
          </a:p>
          <a:p>
            <a:pPr marL="0" indent="0">
              <a:spcAft>
                <a:spcPts val="600"/>
              </a:spcAft>
              <a:buNone/>
            </a:pPr>
            <a:endParaRPr lang="en-US" sz="3600" dirty="0"/>
          </a:p>
          <a:p>
            <a:pPr marL="0" indent="0">
              <a:spcAft>
                <a:spcPts val="600"/>
              </a:spcAft>
              <a:buNone/>
            </a:pPr>
            <a:r>
              <a:rPr lang="zh-CN" altLang="en-US" sz="3600" dirty="0"/>
              <a:t>“我信。但我信不足，求主帮助”（马可福音</a:t>
            </a:r>
            <a:r>
              <a:rPr lang="en-US" sz="3600" dirty="0"/>
              <a:t>9</a:t>
            </a:r>
            <a:r>
              <a:rPr lang="zh-CN" altLang="en-US" sz="3600" dirty="0"/>
              <a:t>：</a:t>
            </a:r>
            <a:r>
              <a:rPr lang="en-US" sz="3600" dirty="0"/>
              <a:t>24</a:t>
            </a:r>
            <a:r>
              <a:rPr lang="zh-CN" altLang="en-US" sz="3600" dirty="0"/>
              <a:t>）</a:t>
            </a:r>
            <a:endParaRPr lang="en-US" sz="3600" dirty="0"/>
          </a:p>
          <a:p>
            <a:pPr marL="0" indent="0">
              <a:spcAft>
                <a:spcPts val="600"/>
              </a:spcAft>
              <a:buNone/>
            </a:pPr>
            <a:endParaRPr lang="en-US" sz="3600" dirty="0"/>
          </a:p>
          <a:p>
            <a:pPr marL="0" indent="0">
              <a:spcAft>
                <a:spcPts val="600"/>
              </a:spcAft>
              <a:buNone/>
            </a:pPr>
            <a:endParaRPr lang="en-US" sz="3600" dirty="0"/>
          </a:p>
          <a:p>
            <a:pPr marL="0" indent="0">
              <a:spcAft>
                <a:spcPts val="600"/>
              </a:spcAft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63699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latin typeface="+mn-ea"/>
                <a:ea typeface="+mn-ea"/>
              </a:rPr>
              <a:t>三、自我反思</a:t>
            </a:r>
            <a:endParaRPr 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335700A-AB8F-452C-9700-AA619D3B5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589102"/>
            <a:ext cx="8744505" cy="54198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23 -27 </a:t>
            </a:r>
            <a:r>
              <a:rPr lang="zh-CN" altLang="en-US" sz="3600" dirty="0"/>
              <a:t>耶稣周围一看，对门徒说，有钱财的人进神的国是何等的难哪。门徒希奇他的话。耶稣又对他们说，小子，倚靠钱财的人进神的国，是何等的难哪。骆驼穿过针的眼，比财主进神的国，还容易呢。门徒就分外希奇，对他说，这样谁能得救呢</a:t>
            </a:r>
            <a:r>
              <a:rPr lang="en-US" altLang="zh-CN" sz="3600" dirty="0"/>
              <a:t>?</a:t>
            </a:r>
            <a:r>
              <a:rPr lang="zh-CN" altLang="en-US" sz="3600" dirty="0"/>
              <a:t>耶稣看着他们说，</a:t>
            </a:r>
            <a:r>
              <a:rPr lang="zh-CN" altLang="en-US" sz="3600" dirty="0">
                <a:solidFill>
                  <a:srgbClr val="FF0000"/>
                </a:solidFill>
              </a:rPr>
              <a:t>在人是不能，在神却不然。因为神凡事都能</a:t>
            </a:r>
            <a:r>
              <a:rPr lang="zh-CN" altLang="en-US" sz="3600" dirty="0"/>
              <a:t>。</a:t>
            </a:r>
            <a:endParaRPr lang="en-US" sz="3600" dirty="0"/>
          </a:p>
          <a:p>
            <a:pPr marL="0" indent="0">
              <a:spcAft>
                <a:spcPts val="600"/>
              </a:spcAft>
              <a:buNone/>
            </a:pPr>
            <a:endParaRPr lang="en-US" sz="3600" dirty="0"/>
          </a:p>
          <a:p>
            <a:pPr marL="0" indent="0">
              <a:spcAft>
                <a:spcPts val="600"/>
              </a:spcAft>
              <a:buNone/>
            </a:pPr>
            <a:endParaRPr lang="en-US" sz="3600" dirty="0"/>
          </a:p>
          <a:p>
            <a:pPr marL="0" indent="0">
              <a:spcAft>
                <a:spcPts val="600"/>
              </a:spcAft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88831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latin typeface="+mn-ea"/>
                <a:ea typeface="+mn-ea"/>
              </a:rPr>
              <a:t>四、付上“代价”全心跟随主</a:t>
            </a:r>
            <a:endParaRPr 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335700A-AB8F-452C-9700-AA619D3B5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589102"/>
            <a:ext cx="8744505" cy="54198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3600" dirty="0"/>
              <a:t>1. </a:t>
            </a:r>
            <a:r>
              <a:rPr lang="zh-CN" altLang="en-US" sz="3600" dirty="0"/>
              <a:t>代价是试金石，真实地显明耶稣在我们心里的价值。</a:t>
            </a:r>
            <a:endParaRPr lang="en-US" altLang="zh-CN" sz="3600" dirty="0"/>
          </a:p>
          <a:p>
            <a:pPr marL="0" indent="0">
              <a:buNone/>
            </a:pPr>
            <a:endParaRPr lang="en-US" altLang="zh-CN" sz="3600" dirty="0"/>
          </a:p>
          <a:p>
            <a:pPr marL="0" indent="0">
              <a:buNone/>
            </a:pPr>
            <a:r>
              <a:rPr lang="en-US" altLang="zh-CN" sz="3600" dirty="0"/>
              <a:t>2. </a:t>
            </a:r>
            <a:r>
              <a:rPr lang="zh-CN" altLang="en-US" sz="3600" dirty="0"/>
              <a:t>代价是试炼，提升信心。</a:t>
            </a:r>
            <a:endParaRPr lang="en-US" sz="3600" dirty="0"/>
          </a:p>
          <a:p>
            <a:pPr marL="0" indent="0">
              <a:buNone/>
            </a:pPr>
            <a:endParaRPr lang="en-US" sz="3600" dirty="0"/>
          </a:p>
          <a:p>
            <a:pPr marL="0" indent="0">
              <a:spcAft>
                <a:spcPts val="600"/>
              </a:spcAft>
              <a:buNone/>
            </a:pPr>
            <a:endParaRPr lang="en-US" sz="3600" dirty="0"/>
          </a:p>
          <a:p>
            <a:pPr marL="0" indent="0">
              <a:spcAft>
                <a:spcPts val="600"/>
              </a:spcAft>
              <a:buNone/>
            </a:pPr>
            <a:endParaRPr lang="en-US" sz="3600" dirty="0"/>
          </a:p>
          <a:p>
            <a:pPr marL="0" indent="0">
              <a:spcAft>
                <a:spcPts val="600"/>
              </a:spcAft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823533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latin typeface="+mn-ea"/>
                <a:ea typeface="+mn-ea"/>
              </a:rPr>
              <a:t>四、付上“代价”全心跟随主</a:t>
            </a:r>
            <a:endParaRPr 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335700A-AB8F-452C-9700-AA619D3B5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589102"/>
            <a:ext cx="8744505" cy="54198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3600" dirty="0"/>
              <a:t>3. </a:t>
            </a:r>
            <a:r>
              <a:rPr lang="zh-CN" altLang="en-US" sz="3600" dirty="0"/>
              <a:t>跟随主就要为福音付上“代价”，耶稣和福音是不可分割的。</a:t>
            </a:r>
            <a:endParaRPr lang="en-US" sz="3600" dirty="0"/>
          </a:p>
          <a:p>
            <a:pPr marL="0" indent="0">
              <a:buNone/>
            </a:pPr>
            <a:endParaRPr lang="en-US" altLang="zh-CN" sz="3600" dirty="0"/>
          </a:p>
          <a:p>
            <a:pPr marL="0" indent="0">
              <a:buNone/>
            </a:pPr>
            <a:r>
              <a:rPr lang="en-US" sz="3600" dirty="0"/>
              <a:t>29 </a:t>
            </a:r>
            <a:r>
              <a:rPr lang="zh-CN" altLang="en-US" sz="3600" dirty="0"/>
              <a:t>耶稣说，我实在告诉你们，人为</a:t>
            </a:r>
            <a:r>
              <a:rPr lang="zh-CN" altLang="en-US" sz="3600" dirty="0">
                <a:solidFill>
                  <a:srgbClr val="FF0000"/>
                </a:solidFill>
              </a:rPr>
              <a:t>我和福音</a:t>
            </a:r>
            <a:r>
              <a:rPr lang="zh-CN" altLang="en-US" sz="3600" dirty="0"/>
              <a:t>，撇下房屋，或是弟兄，姐妹，父母，儿女，田地。</a:t>
            </a:r>
            <a:endParaRPr lang="en-US" altLang="zh-CN" sz="3600" dirty="0"/>
          </a:p>
          <a:p>
            <a:pPr marL="0" indent="0">
              <a:buNone/>
            </a:pPr>
            <a:r>
              <a:rPr lang="zh-CN" altLang="en-US" sz="3600" dirty="0"/>
              <a:t>马太福音</a:t>
            </a:r>
            <a:r>
              <a:rPr lang="en-US" sz="3600" dirty="0"/>
              <a:t>4</a:t>
            </a:r>
            <a:r>
              <a:rPr lang="zh-CN" altLang="en-US" sz="3600" dirty="0"/>
              <a:t>：</a:t>
            </a:r>
            <a:r>
              <a:rPr lang="en-US" sz="3600" dirty="0"/>
              <a:t>19 </a:t>
            </a:r>
            <a:r>
              <a:rPr lang="zh-CN" altLang="en-US" sz="3600" dirty="0"/>
              <a:t>来跟从我，我要叫你们得人如得鱼一样</a:t>
            </a:r>
            <a:r>
              <a:rPr lang="en-US" sz="3600" dirty="0"/>
              <a:t>”</a:t>
            </a:r>
            <a:r>
              <a:rPr lang="zh-CN" altLang="en-US" sz="3600" dirty="0"/>
              <a:t> 。</a:t>
            </a:r>
            <a:endParaRPr lang="en-US" altLang="zh-CN" sz="3600" dirty="0"/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600" dirty="0"/>
          </a:p>
          <a:p>
            <a:pPr marL="0" indent="0">
              <a:spcAft>
                <a:spcPts val="600"/>
              </a:spcAft>
              <a:buNone/>
            </a:pPr>
            <a:endParaRPr lang="en-US" sz="3600" dirty="0"/>
          </a:p>
          <a:p>
            <a:pPr marL="0" indent="0">
              <a:spcAft>
                <a:spcPts val="600"/>
              </a:spcAft>
              <a:buNone/>
            </a:pPr>
            <a:endParaRPr lang="en-US" sz="3600" dirty="0"/>
          </a:p>
          <a:p>
            <a:pPr marL="0" indent="0">
              <a:spcAft>
                <a:spcPts val="600"/>
              </a:spcAft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75501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latin typeface="+mn-ea"/>
                <a:ea typeface="+mn-ea"/>
              </a:rPr>
              <a:t>四、付上“代价”全心跟随主</a:t>
            </a:r>
            <a:endParaRPr 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335700A-AB8F-452C-9700-AA619D3B5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589102"/>
            <a:ext cx="8744505" cy="54198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3600" dirty="0"/>
              <a:t>4. </a:t>
            </a:r>
            <a:r>
              <a:rPr lang="zh-CN" altLang="en-US" sz="3600" dirty="0"/>
              <a:t>在福音里领受全倍的祝福。</a:t>
            </a:r>
            <a:endParaRPr lang="en-US" sz="3600" dirty="0"/>
          </a:p>
          <a:p>
            <a:pPr lvl="1"/>
            <a:r>
              <a:rPr lang="zh-CN" altLang="en-US" sz="3600" dirty="0"/>
              <a:t>滋生和操练爱主、爱人灵魂的心</a:t>
            </a:r>
            <a:endParaRPr lang="en-US" sz="3600" dirty="0"/>
          </a:p>
          <a:p>
            <a:pPr lvl="1"/>
            <a:r>
              <a:rPr lang="zh-CN" altLang="en-US" sz="3600" dirty="0"/>
              <a:t>经历主的同在和大能</a:t>
            </a:r>
            <a:endParaRPr lang="en-US" sz="3600" dirty="0"/>
          </a:p>
          <a:p>
            <a:pPr lvl="1"/>
            <a:r>
              <a:rPr lang="zh-CN" altLang="en-US" sz="3600" dirty="0"/>
              <a:t>促进个人生命真实的改变</a:t>
            </a:r>
            <a:endParaRPr lang="en-US" sz="3600" dirty="0"/>
          </a:p>
          <a:p>
            <a:pPr lvl="1"/>
            <a:r>
              <a:rPr lang="zh-CN" altLang="en-US" sz="3600" dirty="0"/>
              <a:t>依靠和等候圣灵的工作</a:t>
            </a:r>
            <a:endParaRPr lang="en-US" sz="3600" dirty="0"/>
          </a:p>
          <a:p>
            <a:pPr marL="457200" lvl="1" indent="0">
              <a:buNone/>
            </a:pPr>
            <a:endParaRPr lang="en-US" sz="3600" dirty="0"/>
          </a:p>
          <a:p>
            <a:pPr lvl="1"/>
            <a:endParaRPr lang="en-US" sz="3600" dirty="0"/>
          </a:p>
          <a:p>
            <a:pPr marL="0" indent="0">
              <a:buNone/>
            </a:pPr>
            <a:endParaRPr lang="en-US" altLang="zh-CN" sz="3600" dirty="0"/>
          </a:p>
          <a:p>
            <a:pPr marL="0" indent="0">
              <a:buNone/>
            </a:pPr>
            <a:endParaRPr lang="en-US" sz="3600" dirty="0"/>
          </a:p>
          <a:p>
            <a:pPr marL="0" indent="0">
              <a:spcAft>
                <a:spcPts val="600"/>
              </a:spcAft>
              <a:buNone/>
            </a:pPr>
            <a:endParaRPr lang="en-US" sz="3600" dirty="0"/>
          </a:p>
          <a:p>
            <a:pPr marL="0" indent="0">
              <a:spcAft>
                <a:spcPts val="600"/>
              </a:spcAft>
              <a:buNone/>
            </a:pPr>
            <a:endParaRPr lang="en-US" sz="3600" dirty="0"/>
          </a:p>
          <a:p>
            <a:pPr marL="0" indent="0">
              <a:spcAft>
                <a:spcPts val="600"/>
              </a:spcAft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868585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latin typeface="+mn-ea"/>
                <a:ea typeface="+mn-ea"/>
              </a:rPr>
              <a:t>四、付上“代价”全心跟随主</a:t>
            </a:r>
            <a:endParaRPr 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335700A-AB8F-452C-9700-AA619D3B5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589102"/>
            <a:ext cx="8744505" cy="5419817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zh-CN" altLang="en-US" sz="3600" dirty="0"/>
              <a:t>马可福音</a:t>
            </a:r>
            <a:r>
              <a:rPr lang="en-US" sz="3600" dirty="0"/>
              <a:t>12</a:t>
            </a:r>
            <a:r>
              <a:rPr lang="zh-CN" altLang="en-US" sz="3600" dirty="0"/>
              <a:t>：</a:t>
            </a:r>
            <a:r>
              <a:rPr lang="en-US" sz="3600" dirty="0"/>
              <a:t>41-44 </a:t>
            </a:r>
            <a:r>
              <a:rPr lang="zh-CN" altLang="en-US" sz="3600" dirty="0"/>
              <a:t>耶稣对银库坐着，看众人怎样投钱入库。有好些财主，往里投了若干的钱。</a:t>
            </a:r>
            <a:r>
              <a:rPr lang="zh-CN" altLang="en-US" sz="3600" dirty="0">
                <a:solidFill>
                  <a:srgbClr val="FF0000"/>
                </a:solidFill>
              </a:rPr>
              <a:t>有一个穷寡妇来，往里投了两个小钱，就是一个大钱</a:t>
            </a:r>
            <a:r>
              <a:rPr lang="zh-CN" altLang="en-US" sz="3600" dirty="0"/>
              <a:t>。耶稣叫门徒来，说，我实在告诉你们，这穷寡妇投入库里的，比众人所投的更多。因为他们都是自己有余，拿出来投在里头。但这寡妇是自己不足，把她一切养生的都投上了。</a:t>
            </a:r>
            <a:endParaRPr lang="en-US" sz="3600" dirty="0"/>
          </a:p>
          <a:p>
            <a:pPr marL="457200" lvl="1" indent="0">
              <a:buNone/>
            </a:pPr>
            <a:endParaRPr lang="en-US" sz="3600" dirty="0"/>
          </a:p>
          <a:p>
            <a:pPr lvl="1"/>
            <a:endParaRPr lang="en-US" sz="3600" dirty="0"/>
          </a:p>
          <a:p>
            <a:pPr marL="0" indent="0">
              <a:buNone/>
            </a:pPr>
            <a:endParaRPr lang="en-US" altLang="zh-CN" sz="3600" dirty="0"/>
          </a:p>
          <a:p>
            <a:pPr marL="0" indent="0">
              <a:buNone/>
            </a:pPr>
            <a:endParaRPr lang="en-US" sz="3600" dirty="0"/>
          </a:p>
          <a:p>
            <a:pPr marL="0" indent="0">
              <a:spcAft>
                <a:spcPts val="600"/>
              </a:spcAft>
              <a:buNone/>
            </a:pPr>
            <a:endParaRPr lang="en-US" sz="3600" dirty="0"/>
          </a:p>
          <a:p>
            <a:pPr marL="0" indent="0">
              <a:spcAft>
                <a:spcPts val="600"/>
              </a:spcAft>
              <a:buNone/>
            </a:pPr>
            <a:endParaRPr lang="en-US" sz="3600" dirty="0"/>
          </a:p>
          <a:p>
            <a:pPr marL="0" indent="0">
              <a:spcAft>
                <a:spcPts val="600"/>
              </a:spcAft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7038750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7818</TotalTime>
  <Words>2061</Words>
  <Application>Microsoft Office PowerPoint</Application>
  <PresentationFormat>On-screen Show (4:3)</PresentationFormat>
  <Paragraphs>183</Paragraphs>
  <Slides>30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等线</vt:lpstr>
      <vt:lpstr>Arial</vt:lpstr>
      <vt:lpstr>Calibri</vt:lpstr>
      <vt:lpstr>Calibri Light</vt:lpstr>
      <vt:lpstr>Office Theme</vt:lpstr>
      <vt:lpstr>读  经  马可福音10：13-31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证  道  来跟从我</vt:lpstr>
      <vt:lpstr>PowerPoint Presentation</vt:lpstr>
      <vt:lpstr>PowerPoint Presentation</vt:lpstr>
      <vt:lpstr>一、缺少的“一件”</vt:lpstr>
      <vt:lpstr>一、缺少的“一件”</vt:lpstr>
      <vt:lpstr>一、缺少的“一件”</vt:lpstr>
      <vt:lpstr>一、缺少的“一件”</vt:lpstr>
      <vt:lpstr>一、缺少的“一件”</vt:lpstr>
      <vt:lpstr>二、这“一件”究竟是哪一件？</vt:lpstr>
      <vt:lpstr>二、这“一件”究竟是哪一件？</vt:lpstr>
      <vt:lpstr>PowerPoint Presentation</vt:lpstr>
      <vt:lpstr>二、这“一件”究竟是哪一件？</vt:lpstr>
      <vt:lpstr>PowerPoint Presentation</vt:lpstr>
      <vt:lpstr>二、这“一件”究竟是哪一件？</vt:lpstr>
      <vt:lpstr>二、这“一件”究竟是哪一件？</vt:lpstr>
      <vt:lpstr>二、这“一件”究竟是哪一件？</vt:lpstr>
      <vt:lpstr>二、这“一件”究竟是哪一件？</vt:lpstr>
      <vt:lpstr>三、自我反思</vt:lpstr>
      <vt:lpstr>三、自我反思</vt:lpstr>
      <vt:lpstr>三、自我反思</vt:lpstr>
      <vt:lpstr>四、付上“代价”全心跟随主</vt:lpstr>
      <vt:lpstr>四、付上“代价”全心跟随主</vt:lpstr>
      <vt:lpstr>四、付上“代价”全心跟随主</vt:lpstr>
      <vt:lpstr>四、付上“代价”全心跟随主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福音小组同工培训 （三）</dc:title>
  <dc:creator>Zhixiong Li</dc:creator>
  <cp:lastModifiedBy>Zhixiong Li</cp:lastModifiedBy>
  <cp:revision>696</cp:revision>
  <dcterms:created xsi:type="dcterms:W3CDTF">2021-03-19T23:43:24Z</dcterms:created>
  <dcterms:modified xsi:type="dcterms:W3CDTF">2021-10-08T04:52:50Z</dcterms:modified>
</cp:coreProperties>
</file>