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835" r:id="rId2"/>
    <p:sldId id="852" r:id="rId3"/>
    <p:sldId id="1003" r:id="rId4"/>
    <p:sldId id="1327" r:id="rId5"/>
    <p:sldId id="1328" r:id="rId6"/>
    <p:sldId id="1329" r:id="rId7"/>
    <p:sldId id="1330" r:id="rId8"/>
    <p:sldId id="1331" r:id="rId9"/>
    <p:sldId id="1332" r:id="rId10"/>
    <p:sldId id="845" r:id="rId11"/>
    <p:sldId id="1299" r:id="rId12"/>
    <p:sldId id="1333" r:id="rId13"/>
    <p:sldId id="1334" r:id="rId14"/>
    <p:sldId id="1300" r:id="rId15"/>
    <p:sldId id="1301" r:id="rId16"/>
    <p:sldId id="1302" r:id="rId17"/>
    <p:sldId id="1304" r:id="rId18"/>
    <p:sldId id="1326" r:id="rId19"/>
    <p:sldId id="1339" r:id="rId20"/>
    <p:sldId id="1335" r:id="rId21"/>
    <p:sldId id="1307" r:id="rId22"/>
    <p:sldId id="1308" r:id="rId23"/>
    <p:sldId id="1336" r:id="rId24"/>
    <p:sldId id="1337" r:id="rId25"/>
    <p:sldId id="1338" r:id="rId26"/>
    <p:sldId id="1309" r:id="rId27"/>
    <p:sldId id="1310" r:id="rId28"/>
    <p:sldId id="1311" r:id="rId29"/>
    <p:sldId id="132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B07FA2-811D-4624-BFC0-EAE0BF0FD68D}" v="84" dt="2021-09-25T17:48:42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30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228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131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6238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6300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3206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2458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3630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9400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50813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020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2588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0136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60982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22122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71688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03327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4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1906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7705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50"/>
            <a:ext cx="3795373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9059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8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8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5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9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20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64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1"/>
            <a:ext cx="2780167" cy="182191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20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4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0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5" y="763702"/>
            <a:ext cx="2456813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0"/>
            <a:ext cx="4451212" cy="337613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4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4" y="547807"/>
            <a:ext cx="7606349" cy="3816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3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7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098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9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8244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7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4492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36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3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9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7"/>
            <a:ext cx="2319276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5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3"/>
            <a:ext cx="2319276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5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4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65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1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1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85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524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5:1-20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耶稣看见这许多的人，就上了山，既已坐下，门徒到他跟前来，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他就开口教训他们，说：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哀恸的人有福了！因为他们必得安慰。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温柔的人有福了！因为他们必承受地土。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怜恤人的人有福了！因为他们必蒙怜恤。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清心的人有福了！因为他们必得见上帝。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使人和睦的人有福了！因为他们必称为上帝的儿子。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81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「人若因我辱骂你们，逼迫你们，捏造各样坏话毁谤你们，你们就有福了！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应当欢喜快乐，因为你们在天上的赏赐是大的。在你们以前的先知，人也是这样逼迫他们。」</a:t>
            </a:r>
          </a:p>
        </p:txBody>
      </p:sp>
    </p:spTree>
    <p:extLst>
      <p:ext uri="{BB962C8B-B14F-4D97-AF65-F5344CB8AC3E}">
        <p14:creationId xmlns:p14="http://schemas.microsoft.com/office/powerpoint/2010/main" val="1438531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「你们是世上的盐。盐若失了味，怎能叫它再咸呢？以后无用，不过丢在外面，被人践踏了。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你们是世上的光。城造在山上是不能隐藏的。</a:t>
            </a:r>
          </a:p>
        </p:txBody>
      </p:sp>
    </p:spTree>
    <p:extLst>
      <p:ext uri="{BB962C8B-B14F-4D97-AF65-F5344CB8AC3E}">
        <p14:creationId xmlns:p14="http://schemas.microsoft.com/office/powerpoint/2010/main" val="2226018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人点灯，不放在斗底下，是放在灯台上，就照亮一家的人。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你们的光也当这样照在人前，叫他们看见你们的好行为，便将荣耀归给你们在天上的父。」</a:t>
            </a:r>
          </a:p>
        </p:txBody>
      </p:sp>
    </p:spTree>
    <p:extLst>
      <p:ext uri="{BB962C8B-B14F-4D97-AF65-F5344CB8AC3E}">
        <p14:creationId xmlns:p14="http://schemas.microsoft.com/office/powerpoint/2010/main" val="206958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「莫想我来要废掉律法和先知。我来不是要废掉，乃是要成全。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我实在告诉你们，就是到天地都废去了，律法的一点一画也不能废去，都要成全。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1736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所以，无论何人废掉这诫命中最小的一条，又教训人这样做，他在天国要称为最小的。但无论何人遵行这诫命，又教训人遵行，他在天国要称为大的。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我告诉你们，你们的义若不胜于文士和法利赛人的义，断不能进天国。」</a:t>
            </a:r>
          </a:p>
        </p:txBody>
      </p:sp>
    </p:spTree>
    <p:extLst>
      <p:ext uri="{BB962C8B-B14F-4D97-AF65-F5344CB8AC3E}">
        <p14:creationId xmlns:p14="http://schemas.microsoft.com/office/powerpoint/2010/main" val="53870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虚心的人有福了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趋福避祸系列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-1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太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：八福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太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：八祸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「莫想我来要废掉律法和先知。我来不是要废掉，乃是要成全。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我实在告诉你们，就是到天地都废去了，律法的一点一画也不能废去，都要成全。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所以，无论何人废掉这诫命中最小的一条，又教训人这样做，他在天国要称为最小的。但无论何人遵行这诫命，又教训人遵行，他在天国要称为大的。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我告诉你们，你们的义若不胜于文士和法利赛人的义，断不能进天国。」</a:t>
            </a:r>
          </a:p>
        </p:txBody>
      </p:sp>
    </p:spTree>
    <p:extLst>
      <p:ext uri="{BB962C8B-B14F-4D97-AF65-F5344CB8AC3E}">
        <p14:creationId xmlns:p14="http://schemas.microsoft.com/office/powerpoint/2010/main" val="913375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3D9BD5-A493-4B97-963D-60135D533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F759AF4-E342-4E60-8A32-C44A328F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C736F-4CB7-48EA-9CDC-F1E251DAD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991" y="1023257"/>
            <a:ext cx="2799676" cy="4570457"/>
          </a:xfrm>
          <a:effectLst/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9E2B0-9AAE-4E02-AF10-D8E3D7E100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46" y="1023257"/>
            <a:ext cx="4519234" cy="4570457"/>
          </a:xfrm>
          <a:effectLst/>
        </p:spPr>
        <p:txBody>
          <a:bodyPr anchor="ctr">
            <a:norm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9B2805-6469-407A-A68A-BB85AC8A8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17722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B6D5479-BD2E-4671-9983-C3F4A45B8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2133600"/>
            <a:ext cx="86360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91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一、虚心的人有福了。</a:t>
            </a:r>
          </a:p>
        </p:txBody>
      </p:sp>
    </p:spTree>
    <p:extLst>
      <p:ext uri="{BB962C8B-B14F-4D97-AF65-F5344CB8AC3E}">
        <p14:creationId xmlns:p14="http://schemas.microsoft.com/office/powerpoint/2010/main" val="785890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虚心的人有福了！因为天国是他们的。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Blessed are the poor in spirit, for theirs is the kingdom of heaven. (NIV/ESV)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心灵贫乏的人有福了，因为天国是他们的。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新译本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承认自己灵性贫乏的人多么有福啊；他们是天国的子民！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现代中文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自知灵性贫穷的人有福了，因为天国是属于他们的。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当代圣经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710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61:1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主耶和华的灵在我身上；因为耶和华用膏膏我，叫我传好信息给谦卑的人（或作：传福音给贫穷的人），差遣我医好伤心的人，报告被掳的得释放，被囚的出监牢；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66:2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耶和华说：这一切都是我手所造的，所以就都有了。但我所看顾的，就是虚心（原文作贫穷）痛悔、因我话而战兢的人。</a:t>
            </a:r>
          </a:p>
        </p:txBody>
      </p:sp>
    </p:spTree>
    <p:extLst>
      <p:ext uri="{BB962C8B-B14F-4D97-AF65-F5344CB8AC3E}">
        <p14:creationId xmlns:p14="http://schemas.microsoft.com/office/powerpoint/2010/main" val="3674616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149:4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因为耶和华喜爱他的百姓；他要用救恩当作谦卑人的妆饰。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谦卑的人必吃得饱足；寻求耶和华的人必赞美他。愿你们的心永远活着！</a:t>
            </a:r>
          </a:p>
        </p:txBody>
      </p:sp>
    </p:spTree>
    <p:extLst>
      <p:ext uri="{BB962C8B-B14F-4D97-AF65-F5344CB8AC3E}">
        <p14:creationId xmlns:p14="http://schemas.microsoft.com/office/powerpoint/2010/main" val="16191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47D62E-C602-4EF1-9BA8-CDC9EA3552CF}"/>
              </a:ext>
            </a:extLst>
          </p:cNvPr>
          <p:cNvCxnSpPr/>
          <p:nvPr/>
        </p:nvCxnSpPr>
        <p:spPr>
          <a:xfrm>
            <a:off x="1430867" y="53001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08EB39-AB62-445F-B26F-ABAA94FF41BD}"/>
              </a:ext>
            </a:extLst>
          </p:cNvPr>
          <p:cNvCxnSpPr>
            <a:cxnSpLocks/>
          </p:cNvCxnSpPr>
          <p:nvPr/>
        </p:nvCxnSpPr>
        <p:spPr>
          <a:xfrm flipV="1">
            <a:off x="1430867" y="1185333"/>
            <a:ext cx="0" cy="411480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2E489DB-8DA8-4251-A6E6-B0668A83D27E}"/>
              </a:ext>
            </a:extLst>
          </p:cNvPr>
          <p:cNvCxnSpPr/>
          <p:nvPr/>
        </p:nvCxnSpPr>
        <p:spPr>
          <a:xfrm>
            <a:off x="1430867" y="18965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6B78BB0-A578-4821-A752-A974BF259265}"/>
              </a:ext>
            </a:extLst>
          </p:cNvPr>
          <p:cNvCxnSpPr/>
          <p:nvPr/>
        </p:nvCxnSpPr>
        <p:spPr>
          <a:xfrm>
            <a:off x="1430867" y="42079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15CC9576-F7D6-4F36-8E7C-5C76ACDF9B83}"/>
              </a:ext>
            </a:extLst>
          </p:cNvPr>
          <p:cNvSpPr/>
          <p:nvPr/>
        </p:nvSpPr>
        <p:spPr>
          <a:xfrm>
            <a:off x="1397000" y="5291666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17F933BB-D9ED-490A-A21C-8FAC50E1ED5E}"/>
              </a:ext>
            </a:extLst>
          </p:cNvPr>
          <p:cNvSpPr/>
          <p:nvPr/>
        </p:nvSpPr>
        <p:spPr>
          <a:xfrm>
            <a:off x="3183467" y="4161366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1E78A173-2054-42C1-A6DD-5F6BFD311749}"/>
              </a:ext>
            </a:extLst>
          </p:cNvPr>
          <p:cNvSpPr/>
          <p:nvPr/>
        </p:nvSpPr>
        <p:spPr>
          <a:xfrm>
            <a:off x="5545666" y="2671234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F2DAA984-6624-4210-8835-F8DCEF44F0B0}"/>
              </a:ext>
            </a:extLst>
          </p:cNvPr>
          <p:cNvSpPr/>
          <p:nvPr/>
        </p:nvSpPr>
        <p:spPr>
          <a:xfrm>
            <a:off x="5545666" y="1871134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866167-8E91-4D07-A764-78A8A0BCA87D}"/>
              </a:ext>
            </a:extLst>
          </p:cNvPr>
          <p:cNvCxnSpPr>
            <a:cxnSpLocks/>
            <a:stCxn id="13" idx="2"/>
          </p:cNvCxnSpPr>
          <p:nvPr/>
        </p:nvCxnSpPr>
        <p:spPr>
          <a:xfrm flipV="1">
            <a:off x="1397000" y="2700867"/>
            <a:ext cx="4233333" cy="263736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1D662C-D901-49F6-903F-0BDD09E9D64B}"/>
              </a:ext>
            </a:extLst>
          </p:cNvPr>
          <p:cNvCxnSpPr>
            <a:cxnSpLocks/>
          </p:cNvCxnSpPr>
          <p:nvPr/>
        </p:nvCxnSpPr>
        <p:spPr>
          <a:xfrm flipV="1">
            <a:off x="5596466" y="1936990"/>
            <a:ext cx="0" cy="734244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82F1481-D576-449B-856B-FC61BB4614CC}"/>
              </a:ext>
            </a:extLst>
          </p:cNvPr>
          <p:cNvSpPr txBox="1"/>
          <p:nvPr/>
        </p:nvSpPr>
        <p:spPr>
          <a:xfrm>
            <a:off x="8466" y="1043401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L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生命轴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6F0F84-90A4-48A2-AD20-511B41054242}"/>
              </a:ext>
            </a:extLst>
          </p:cNvPr>
          <p:cNvSpPr txBox="1"/>
          <p:nvPr/>
        </p:nvSpPr>
        <p:spPr>
          <a:xfrm>
            <a:off x="1295399" y="5393267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1-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出生点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165E1B-108B-4655-9D4C-D19C23F86DD5}"/>
              </a:ext>
            </a:extLst>
          </p:cNvPr>
          <p:cNvSpPr txBox="1"/>
          <p:nvPr/>
        </p:nvSpPr>
        <p:spPr>
          <a:xfrm>
            <a:off x="5410199" y="1320801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4-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成圣点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D75E29-40BF-4A9C-9CCE-6A2FBB83DDA7}"/>
              </a:ext>
            </a:extLst>
          </p:cNvPr>
          <p:cNvSpPr txBox="1"/>
          <p:nvPr/>
        </p:nvSpPr>
        <p:spPr>
          <a:xfrm>
            <a:off x="5410199" y="2820937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3-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离世点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BD6BEC-25E6-4E70-8981-7474C9EEDA9B}"/>
              </a:ext>
            </a:extLst>
          </p:cNvPr>
          <p:cNvSpPr txBox="1"/>
          <p:nvPr/>
        </p:nvSpPr>
        <p:spPr>
          <a:xfrm>
            <a:off x="3115733" y="4277666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2-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得救点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671896-1F2A-4E7A-896E-4D093FD1602E}"/>
              </a:ext>
            </a:extLst>
          </p:cNvPr>
          <p:cNvSpPr txBox="1"/>
          <p:nvPr/>
        </p:nvSpPr>
        <p:spPr>
          <a:xfrm>
            <a:off x="6900333" y="1930633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H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成圣线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193B74-F6FE-4E65-8369-723217A6528A}"/>
              </a:ext>
            </a:extLst>
          </p:cNvPr>
          <p:cNvSpPr txBox="1"/>
          <p:nvPr/>
        </p:nvSpPr>
        <p:spPr>
          <a:xfrm>
            <a:off x="6900333" y="4271201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S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得救线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554786-AEAB-4B82-BB0F-F5C6FCEE21C9}"/>
              </a:ext>
            </a:extLst>
          </p:cNvPr>
          <p:cNvSpPr txBox="1"/>
          <p:nvPr/>
        </p:nvSpPr>
        <p:spPr>
          <a:xfrm>
            <a:off x="6900333" y="5352934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时间轴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9918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47D62E-C602-4EF1-9BA8-CDC9EA3552CF}"/>
              </a:ext>
            </a:extLst>
          </p:cNvPr>
          <p:cNvCxnSpPr/>
          <p:nvPr/>
        </p:nvCxnSpPr>
        <p:spPr>
          <a:xfrm>
            <a:off x="1430867" y="53001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08EB39-AB62-445F-B26F-ABAA94FF41BD}"/>
              </a:ext>
            </a:extLst>
          </p:cNvPr>
          <p:cNvCxnSpPr>
            <a:cxnSpLocks/>
          </p:cNvCxnSpPr>
          <p:nvPr/>
        </p:nvCxnSpPr>
        <p:spPr>
          <a:xfrm flipV="1">
            <a:off x="1430867" y="1185333"/>
            <a:ext cx="0" cy="411480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2E489DB-8DA8-4251-A6E6-B0668A83D27E}"/>
              </a:ext>
            </a:extLst>
          </p:cNvPr>
          <p:cNvCxnSpPr/>
          <p:nvPr/>
        </p:nvCxnSpPr>
        <p:spPr>
          <a:xfrm>
            <a:off x="1430867" y="18965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6B78BB0-A578-4821-A752-A974BF259265}"/>
              </a:ext>
            </a:extLst>
          </p:cNvPr>
          <p:cNvCxnSpPr/>
          <p:nvPr/>
        </p:nvCxnSpPr>
        <p:spPr>
          <a:xfrm>
            <a:off x="1430867" y="42079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15CC9576-F7D6-4F36-8E7C-5C76ACDF9B83}"/>
              </a:ext>
            </a:extLst>
          </p:cNvPr>
          <p:cNvSpPr/>
          <p:nvPr/>
        </p:nvSpPr>
        <p:spPr>
          <a:xfrm>
            <a:off x="1397000" y="5291666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17F933BB-D9ED-490A-A21C-8FAC50E1ED5E}"/>
              </a:ext>
            </a:extLst>
          </p:cNvPr>
          <p:cNvSpPr/>
          <p:nvPr/>
        </p:nvSpPr>
        <p:spPr>
          <a:xfrm>
            <a:off x="3132667" y="4149095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1E78A173-2054-42C1-A6DD-5F6BFD311749}"/>
              </a:ext>
            </a:extLst>
          </p:cNvPr>
          <p:cNvSpPr/>
          <p:nvPr/>
        </p:nvSpPr>
        <p:spPr>
          <a:xfrm>
            <a:off x="5545666" y="2671234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2F1481-D576-449B-856B-FC61BB4614CC}"/>
              </a:ext>
            </a:extLst>
          </p:cNvPr>
          <p:cNvSpPr txBox="1"/>
          <p:nvPr/>
        </p:nvSpPr>
        <p:spPr>
          <a:xfrm>
            <a:off x="8466" y="1043401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L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生命轴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6F0F84-90A4-48A2-AD20-511B41054242}"/>
              </a:ext>
            </a:extLst>
          </p:cNvPr>
          <p:cNvSpPr txBox="1"/>
          <p:nvPr/>
        </p:nvSpPr>
        <p:spPr>
          <a:xfrm>
            <a:off x="1295399" y="5393267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1-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出生点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D75E29-40BF-4A9C-9CCE-6A2FBB83DDA7}"/>
              </a:ext>
            </a:extLst>
          </p:cNvPr>
          <p:cNvSpPr txBox="1"/>
          <p:nvPr/>
        </p:nvSpPr>
        <p:spPr>
          <a:xfrm>
            <a:off x="5410199" y="2820937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3-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离世点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BD6BEC-25E6-4E70-8981-7474C9EEDA9B}"/>
              </a:ext>
            </a:extLst>
          </p:cNvPr>
          <p:cNvSpPr txBox="1"/>
          <p:nvPr/>
        </p:nvSpPr>
        <p:spPr>
          <a:xfrm>
            <a:off x="3115733" y="4277666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2-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得救点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671896-1F2A-4E7A-896E-4D093FD1602E}"/>
              </a:ext>
            </a:extLst>
          </p:cNvPr>
          <p:cNvSpPr txBox="1"/>
          <p:nvPr/>
        </p:nvSpPr>
        <p:spPr>
          <a:xfrm>
            <a:off x="6900333" y="1930633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H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成圣线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193B74-F6FE-4E65-8369-723217A6528A}"/>
              </a:ext>
            </a:extLst>
          </p:cNvPr>
          <p:cNvSpPr txBox="1"/>
          <p:nvPr/>
        </p:nvSpPr>
        <p:spPr>
          <a:xfrm>
            <a:off x="6900333" y="4271201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S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得救线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554786-AEAB-4B82-BB0F-F5C6FCEE21C9}"/>
              </a:ext>
            </a:extLst>
          </p:cNvPr>
          <p:cNvSpPr txBox="1"/>
          <p:nvPr/>
        </p:nvSpPr>
        <p:spPr>
          <a:xfrm>
            <a:off x="6900333" y="5352934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时间轴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CEB938E-A1EE-438F-A47C-A642246E2B19}"/>
              </a:ext>
            </a:extLst>
          </p:cNvPr>
          <p:cNvSpPr/>
          <p:nvPr/>
        </p:nvSpPr>
        <p:spPr>
          <a:xfrm>
            <a:off x="1442301" y="2684632"/>
            <a:ext cx="4157221" cy="2650939"/>
          </a:xfrm>
          <a:custGeom>
            <a:avLst/>
            <a:gdLst>
              <a:gd name="connsiteX0" fmla="*/ 0 w 4157221"/>
              <a:gd name="connsiteY0" fmla="*/ 2650939 h 2650939"/>
              <a:gd name="connsiteX1" fmla="*/ 433633 w 4157221"/>
              <a:gd name="connsiteY1" fmla="*/ 1859088 h 2650939"/>
              <a:gd name="connsiteX2" fmla="*/ 1498862 w 4157221"/>
              <a:gd name="connsiteY2" fmla="*/ 2047624 h 2650939"/>
              <a:gd name="connsiteX3" fmla="*/ 1951348 w 4157221"/>
              <a:gd name="connsiteY3" fmla="*/ 812712 h 2650939"/>
              <a:gd name="connsiteX4" fmla="*/ 3026004 w 4157221"/>
              <a:gd name="connsiteY4" fmla="*/ 916407 h 2650939"/>
              <a:gd name="connsiteX5" fmla="*/ 3431357 w 4157221"/>
              <a:gd name="connsiteY5" fmla="*/ 247104 h 2650939"/>
              <a:gd name="connsiteX6" fmla="*/ 4025245 w 4157221"/>
              <a:gd name="connsiteY6" fmla="*/ 369653 h 2650939"/>
              <a:gd name="connsiteX7" fmla="*/ 4157221 w 4157221"/>
              <a:gd name="connsiteY7" fmla="*/ 20861 h 2650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7221" h="2650939">
                <a:moveTo>
                  <a:pt x="0" y="2650939"/>
                </a:moveTo>
                <a:cubicBezTo>
                  <a:pt x="91911" y="2305289"/>
                  <a:pt x="183823" y="1959640"/>
                  <a:pt x="433633" y="1859088"/>
                </a:cubicBezTo>
                <a:cubicBezTo>
                  <a:pt x="683443" y="1758536"/>
                  <a:pt x="1245910" y="2222020"/>
                  <a:pt x="1498862" y="2047624"/>
                </a:cubicBezTo>
                <a:cubicBezTo>
                  <a:pt x="1751814" y="1873228"/>
                  <a:pt x="1696824" y="1001248"/>
                  <a:pt x="1951348" y="812712"/>
                </a:cubicBezTo>
                <a:cubicBezTo>
                  <a:pt x="2205872" y="624176"/>
                  <a:pt x="2779336" y="1010675"/>
                  <a:pt x="3026004" y="916407"/>
                </a:cubicBezTo>
                <a:cubicBezTo>
                  <a:pt x="3272672" y="822139"/>
                  <a:pt x="3264817" y="338230"/>
                  <a:pt x="3431357" y="247104"/>
                </a:cubicBezTo>
                <a:cubicBezTo>
                  <a:pt x="3597897" y="155978"/>
                  <a:pt x="3904268" y="407360"/>
                  <a:pt x="4025245" y="369653"/>
                </a:cubicBezTo>
                <a:cubicBezTo>
                  <a:pt x="4146222" y="331946"/>
                  <a:pt x="4138367" y="-98545"/>
                  <a:pt x="4157221" y="20861"/>
                </a:cubicBezTo>
              </a:path>
            </a:pathLst>
          </a:cu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304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一、虚心的人有福了。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二、骄傲的人有祸了。</a:t>
            </a: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「你们这假冒为善的文士和法利赛人有祸了！因为你们正当人前，把天国的门关了，自己不进去，正要进去的人，你们也不容他们进去。</a:t>
            </a: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他们一切所做的事都是要叫人看见，所以将佩戴的经文做宽了，衣裳的缀子做长了，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喜爱筵席上的首座，会堂里的高位，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又喜爱人在街市上问他安，称呼他拉比（拉比就是夫子）。</a:t>
            </a:r>
          </a:p>
        </p:txBody>
      </p:sp>
    </p:spTree>
    <p:extLst>
      <p:ext uri="{BB962C8B-B14F-4D97-AF65-F5344CB8AC3E}">
        <p14:creationId xmlns:p14="http://schemas.microsoft.com/office/powerpoint/2010/main" val="1817165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「你们这假冒为善的文士和法利赛人有祸了！因为你们正当人前，把天国的门关了，自己不进去，正要进去的人，你们也不容他们进去。</a:t>
            </a:r>
          </a:p>
        </p:txBody>
      </p:sp>
    </p:spTree>
    <p:extLst>
      <p:ext uri="{BB962C8B-B14F-4D97-AF65-F5344CB8AC3E}">
        <p14:creationId xmlns:p14="http://schemas.microsoft.com/office/powerpoint/2010/main" val="1152036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文士和法利赛人坐在摩西的位上，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凡他们所吩咐你们的，你们都要谨守遵行。但不要效法他们的行为；因为他们能说，不能行。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他们把难担的重担捆起来，搁在人的肩上，但自己一个指头也不肯动。</a:t>
            </a:r>
          </a:p>
        </p:txBody>
      </p:sp>
    </p:spTree>
    <p:extLst>
      <p:ext uri="{BB962C8B-B14F-4D97-AF65-F5344CB8AC3E}">
        <p14:creationId xmlns:p14="http://schemas.microsoft.com/office/powerpoint/2010/main" val="3410323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一、虚心的人有福了。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二、骄傲的人有祸了。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三、在基督里作一个谦卑的人。</a:t>
            </a:r>
          </a:p>
        </p:txBody>
      </p:sp>
    </p:spTree>
    <p:extLst>
      <p:ext uri="{BB962C8B-B14F-4D97-AF65-F5344CB8AC3E}">
        <p14:creationId xmlns:p14="http://schemas.microsoft.com/office/powerpoint/2010/main" val="3256105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你们中间谁为大，谁就要作你们的用人。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凡自高的，必降为卑；自卑的，必升为高。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败坏之先，人心骄傲；尊荣以前，必有谦卑。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32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、存谦卑的心，与自己的上帝同行。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弥迦书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世人哪，耶和华已指示你何为善。他向你所要的是什么呢？只要你行公义，好怜悯，存谦卑的心，与你的上帝同行。</a:t>
            </a:r>
          </a:p>
        </p:txBody>
      </p:sp>
    </p:spTree>
    <p:extLst>
      <p:ext uri="{BB962C8B-B14F-4D97-AF65-F5344CB8AC3E}">
        <p14:creationId xmlns:p14="http://schemas.microsoft.com/office/powerpoint/2010/main" val="2791527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、看别人比自己强，学习团队精神。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凡事不可结党，不可贪图虚浮的荣耀；只要存心谦卑，各人看别人比自己强。</a:t>
            </a:r>
          </a:p>
        </p:txBody>
      </p:sp>
    </p:spTree>
    <p:extLst>
      <p:ext uri="{BB962C8B-B14F-4D97-AF65-F5344CB8AC3E}">
        <p14:creationId xmlns:p14="http://schemas.microsoft.com/office/powerpoint/2010/main" val="10507162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「你们是世上的盐。盐若失了味，怎能叫它再咸呢？以后无用，不过丢在外面，被人践踏了。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你们是世上的光。城造在山上是不能隐藏的。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人点灯，不放在斗底下，是放在灯台上，就照亮一家的人。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你们的光也当这样照在人前，叫他们看见你们的好行为，便将荣耀归给你们在天上的父。」</a:t>
            </a:r>
          </a:p>
        </p:txBody>
      </p:sp>
    </p:spTree>
    <p:extLst>
      <p:ext uri="{BB962C8B-B14F-4D97-AF65-F5344CB8AC3E}">
        <p14:creationId xmlns:p14="http://schemas.microsoft.com/office/powerpoint/2010/main" val="327024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20668</TotalTime>
  <Words>1683</Words>
  <Application>Microsoft Office PowerPoint</Application>
  <PresentationFormat>On-screen Show (4:3)</PresentationFormat>
  <Paragraphs>102</Paragraphs>
  <Slides>29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PMingLiU</vt:lpstr>
      <vt:lpstr>SimSun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Chunping Xu</cp:lastModifiedBy>
  <cp:revision>80</cp:revision>
  <dcterms:created xsi:type="dcterms:W3CDTF">2010-03-20T17:46:04Z</dcterms:created>
  <dcterms:modified xsi:type="dcterms:W3CDTF">2021-09-25T17:52:05Z</dcterms:modified>
</cp:coreProperties>
</file>