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471" r:id="rId2"/>
    <p:sldId id="486" r:id="rId3"/>
    <p:sldId id="343" r:id="rId4"/>
    <p:sldId id="473" r:id="rId5"/>
    <p:sldId id="286" r:id="rId6"/>
    <p:sldId id="477" r:id="rId7"/>
    <p:sldId id="478" r:id="rId8"/>
    <p:sldId id="479" r:id="rId9"/>
    <p:sldId id="482" r:id="rId10"/>
    <p:sldId id="483" r:id="rId11"/>
    <p:sldId id="432" r:id="rId12"/>
    <p:sldId id="484" r:id="rId13"/>
    <p:sldId id="487" r:id="rId1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bw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A797"/>
    <a:srgbClr val="FFFF66"/>
    <a:srgbClr val="D11C0E"/>
    <a:srgbClr val="FC0107"/>
    <a:srgbClr val="996633"/>
    <a:srgbClr val="804002"/>
    <a:srgbClr val="375820"/>
    <a:srgbClr val="E8E8E8"/>
    <a:srgbClr val="4B4A43"/>
    <a:srgbClr val="615F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4386" autoAdjust="0"/>
    <p:restoredTop sz="86681" autoAdjust="0"/>
  </p:normalViewPr>
  <p:slideViewPr>
    <p:cSldViewPr snapToGrid="0" snapToObjects="1">
      <p:cViewPr varScale="1">
        <p:scale>
          <a:sx n="71" d="100"/>
          <a:sy n="71" d="100"/>
        </p:scale>
        <p:origin x="-128" y="-9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6" d="100"/>
        <a:sy n="46" d="100"/>
      </p:scale>
      <p:origin x="0" y="0"/>
    </p:cViewPr>
  </p:sorterViewPr>
  <p:notesViewPr>
    <p:cSldViewPr snapToGrid="0" snapToObjects="1">
      <p:cViewPr varScale="1">
        <p:scale>
          <a:sx n="65" d="100"/>
          <a:sy n="65" d="100"/>
        </p:scale>
        <p:origin x="3744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040142-7B6F-5747-B802-402D14A433FC}" type="doc">
      <dgm:prSet loTypeId="urn:microsoft.com/office/officeart/2005/8/layout/process1" loCatId="" qsTypeId="urn:microsoft.com/office/officeart/2005/8/quickstyle/simple4" qsCatId="simple" csTypeId="urn:microsoft.com/office/officeart/2005/8/colors/accent1_2" csCatId="accent1" phldr="1"/>
      <dgm:spPr/>
    </dgm:pt>
    <dgm:pt modelId="{CE49AAE4-EA60-BB41-AA87-19070D682CE2}">
      <dgm:prSet phldrT="[Text]" custT="1"/>
      <dgm:spPr>
        <a:solidFill>
          <a:srgbClr val="C0504D"/>
        </a:solidFill>
      </dgm:spPr>
      <dgm:t>
        <a:bodyPr/>
        <a:lstStyle/>
        <a:p>
          <a:r>
            <a:rPr lang="en-US" sz="1300" b="0" i="0" dirty="0">
              <a:latin typeface="Montserrat-Regular"/>
              <a:cs typeface="Montserrat-Regular"/>
            </a:rPr>
            <a:t>Identifying </a:t>
          </a:r>
          <a:r>
            <a:rPr lang="en-US" sz="1400" b="0" i="0" dirty="0">
              <a:latin typeface="Montserrat-Regular"/>
              <a:cs typeface="Montserrat-Regular"/>
            </a:rPr>
            <a:t>Our False Pictures</a:t>
          </a:r>
          <a:endParaRPr lang="zh-CN" altLang="en-US" sz="1400" b="0" i="0" dirty="0">
            <a:latin typeface="Montserrat-Regular"/>
            <a:cs typeface="Montserrat-Regular"/>
          </a:endParaRPr>
        </a:p>
        <a:p>
          <a:r>
            <a:rPr lang="zh-TW" altLang="zh-CN" sz="1400" b="0" i="0" dirty="0">
              <a:latin typeface="新細明體"/>
              <a:ea typeface="新細明體"/>
              <a:cs typeface="新細明體"/>
            </a:rPr>
            <a:t>辨識我們的錯誤圖像</a:t>
          </a:r>
          <a:r>
            <a:rPr lang="en-US" sz="1400" b="0" i="0" dirty="0">
              <a:latin typeface="Montserrat  "/>
              <a:ea typeface="SimSun" panose="02010600030101010101" pitchFamily="2" charset="-122"/>
              <a:cs typeface="Montserrat  "/>
            </a:rPr>
            <a:t>(2-4)</a:t>
          </a:r>
        </a:p>
      </dgm:t>
    </dgm:pt>
    <dgm:pt modelId="{5B6EE83B-73CE-3446-9ECE-2744DE192660}" type="parTrans" cxnId="{A415402E-231F-6C4B-90FB-8C7F59DBB5DE}">
      <dgm:prSet/>
      <dgm:spPr/>
      <dgm:t>
        <a:bodyPr/>
        <a:lstStyle/>
        <a:p>
          <a:endParaRPr lang="en-US" sz="2000" b="0" i="0">
            <a:latin typeface="Montserrat-Regular"/>
            <a:cs typeface="Montserrat-Regular"/>
          </a:endParaRPr>
        </a:p>
      </dgm:t>
    </dgm:pt>
    <dgm:pt modelId="{BC1B05B0-7959-A441-9D09-A15CE68CC8AB}" type="sibTrans" cxnId="{A415402E-231F-6C4B-90FB-8C7F59DBB5DE}">
      <dgm:prSet custT="1"/>
      <dgm:spPr>
        <a:solidFill>
          <a:schemeClr val="tx1"/>
        </a:solidFill>
        <a:ln>
          <a:solidFill>
            <a:srgbClr val="000000"/>
          </a:solidFill>
        </a:ln>
      </dgm:spPr>
      <dgm:t>
        <a:bodyPr/>
        <a:lstStyle/>
        <a:p>
          <a:pPr rtl="0"/>
          <a:endParaRPr lang="en-US" sz="1050" b="0" i="0">
            <a:latin typeface="Montserrat-Regular"/>
            <a:cs typeface="Montserrat-Regular"/>
          </a:endParaRPr>
        </a:p>
      </dgm:t>
    </dgm:pt>
    <dgm:pt modelId="{7D03EA88-8BB1-6F46-8E84-BCCA452B4F99}">
      <dgm:prSet phldrT="[Text]" custT="1"/>
      <dgm:spPr>
        <a:solidFill>
          <a:srgbClr val="C0504D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400" b="0" i="0" dirty="0">
              <a:latin typeface="Montserrat-Regular"/>
              <a:cs typeface="Montserrat-Regular"/>
            </a:rPr>
            <a:t>The New Family</a:t>
          </a:r>
          <a:endParaRPr lang="en-US" altLang="zh-CN" sz="1400" b="0" i="0" dirty="0">
            <a:latin typeface="Montserrat-Regular"/>
            <a:cs typeface="Montserrat-Regular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zh-CN" altLang="en-US" sz="1400" b="0" i="0" dirty="0">
              <a:latin typeface="新細明體"/>
              <a:ea typeface="新細明體"/>
              <a:cs typeface="新細明體"/>
            </a:rPr>
            <a:t>新的家庭</a:t>
          </a:r>
          <a:endParaRPr lang="en-US" sz="800" b="0" i="0" dirty="0">
            <a:latin typeface="Montserrat-Regular"/>
            <a:cs typeface="Montserrat-Regular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b="0" i="0" dirty="0">
              <a:latin typeface="Montserrat-Regular"/>
              <a:cs typeface="Montserrat-Regular"/>
            </a:rPr>
            <a:t>(5-11)</a:t>
          </a:r>
        </a:p>
      </dgm:t>
    </dgm:pt>
    <dgm:pt modelId="{948BD73B-B1BE-584A-A9C2-3100CF56FC2A}" type="parTrans" cxnId="{4F4B34AC-2E1F-144B-9B67-8F2550E5EC56}">
      <dgm:prSet/>
      <dgm:spPr/>
      <dgm:t>
        <a:bodyPr/>
        <a:lstStyle/>
        <a:p>
          <a:endParaRPr lang="en-US" sz="2000" b="0" i="0">
            <a:latin typeface="Montserrat-Regular"/>
            <a:cs typeface="Montserrat-Regular"/>
          </a:endParaRPr>
        </a:p>
      </dgm:t>
    </dgm:pt>
    <dgm:pt modelId="{D0B3085F-91C3-A14A-826B-B17FCAE84E68}" type="sibTrans" cxnId="{4F4B34AC-2E1F-144B-9B67-8F2550E5EC56}">
      <dgm:prSet custT="1"/>
      <dgm:spPr>
        <a:solidFill>
          <a:schemeClr val="tx1"/>
        </a:solidFill>
        <a:ln>
          <a:solidFill>
            <a:srgbClr val="000000"/>
          </a:solidFill>
        </a:ln>
      </dgm:spPr>
      <dgm:t>
        <a:bodyPr/>
        <a:lstStyle/>
        <a:p>
          <a:pPr rtl="0"/>
          <a:endParaRPr lang="en-US" sz="1050" b="0" i="0">
            <a:latin typeface="Montserrat-Regular"/>
            <a:cs typeface="Montserrat-Regular"/>
          </a:endParaRPr>
        </a:p>
      </dgm:t>
    </dgm:pt>
    <dgm:pt modelId="{71AE6992-D707-C44B-A5A9-5CD70BF09586}">
      <dgm:prSet phldrT="[Text]" custT="1"/>
      <dgm:spPr>
        <a:solidFill>
          <a:srgbClr val="C0504D"/>
        </a:solidFill>
      </dgm:spPr>
      <dgm:t>
        <a:bodyPr/>
        <a:lstStyle/>
        <a:p>
          <a:pPr>
            <a:spcAft>
              <a:spcPct val="35000"/>
            </a:spcAft>
          </a:pPr>
          <a:r>
            <a:rPr lang="en-US" sz="1400" b="0" i="0" dirty="0">
              <a:latin typeface="Montserrat-Regular"/>
              <a:cs typeface="Montserrat-Regular"/>
            </a:rPr>
            <a:t>Your Identity</a:t>
          </a:r>
          <a:endParaRPr lang="zh-CN" altLang="en-US" sz="1400" b="0" i="0" dirty="0">
            <a:latin typeface="Montserrat-Regular"/>
            <a:cs typeface="Montserrat-Regular"/>
          </a:endParaRPr>
        </a:p>
        <a:p>
          <a:pPr>
            <a:spcAft>
              <a:spcPts val="0"/>
            </a:spcAft>
          </a:pPr>
          <a:r>
            <a:rPr lang="zh-Hant" altLang="en-US" sz="1400" b="0" i="0" dirty="0">
              <a:latin typeface="新細明體"/>
              <a:ea typeface="新細明體"/>
              <a:cs typeface="新細明體"/>
            </a:rPr>
            <a:t>妳的身份</a:t>
          </a:r>
          <a:endParaRPr lang="en-US" sz="1400" b="0" i="0" dirty="0">
            <a:latin typeface="新細明體"/>
            <a:ea typeface="新細明體"/>
            <a:cs typeface="新細明體"/>
          </a:endParaRPr>
        </a:p>
        <a:p>
          <a:pPr>
            <a:spcAft>
              <a:spcPct val="35000"/>
            </a:spcAft>
          </a:pPr>
          <a:r>
            <a:rPr lang="en-US" sz="1400" b="0" i="0" dirty="0">
              <a:latin typeface="Montserrat-Regular"/>
              <a:cs typeface="Montserrat-Regular"/>
            </a:rPr>
            <a:t> (12-13)</a:t>
          </a:r>
        </a:p>
      </dgm:t>
    </dgm:pt>
    <dgm:pt modelId="{DAF10E30-AD62-E946-B69E-7DAC7A8135AD}" type="parTrans" cxnId="{03DDA494-CB40-B74A-8E87-19703A575BE0}">
      <dgm:prSet/>
      <dgm:spPr/>
      <dgm:t>
        <a:bodyPr/>
        <a:lstStyle/>
        <a:p>
          <a:endParaRPr lang="en-US" sz="2000" b="0" i="0">
            <a:latin typeface="Montserrat-Regular"/>
            <a:cs typeface="Montserrat-Regular"/>
          </a:endParaRPr>
        </a:p>
      </dgm:t>
    </dgm:pt>
    <dgm:pt modelId="{F76F1B6C-7437-C14B-986F-CBDD041D7016}" type="sibTrans" cxnId="{03DDA494-CB40-B74A-8E87-19703A575BE0}">
      <dgm:prSet custT="1"/>
      <dgm:spPr>
        <a:solidFill>
          <a:schemeClr val="tx1"/>
        </a:solidFill>
        <a:ln>
          <a:solidFill>
            <a:srgbClr val="000000"/>
          </a:solidFill>
        </a:ln>
      </dgm:spPr>
      <dgm:t>
        <a:bodyPr/>
        <a:lstStyle/>
        <a:p>
          <a:pPr rtl="0"/>
          <a:endParaRPr lang="en-US" sz="1050" b="0" i="0">
            <a:latin typeface="Montserrat-Regular"/>
            <a:cs typeface="Montserrat-Regular"/>
          </a:endParaRPr>
        </a:p>
      </dgm:t>
    </dgm:pt>
    <dgm:pt modelId="{1F8697D1-9C8F-2749-810B-A6085785F531}">
      <dgm:prSet phldrT="[Text]" custT="1"/>
      <dgm:spPr>
        <a:solidFill>
          <a:srgbClr val="C0504D"/>
        </a:solidFill>
      </dgm:spPr>
      <dgm:t>
        <a:bodyPr/>
        <a:lstStyle/>
        <a:p>
          <a:r>
            <a:rPr lang="en-US" sz="1200" b="0" i="0" dirty="0">
              <a:latin typeface="Montserrat-Regular"/>
              <a:cs typeface="Montserrat-Regular"/>
            </a:rPr>
            <a:t>Understanding Your Emotions</a:t>
          </a:r>
          <a:endParaRPr lang="zh-CN" altLang="en-US" sz="1200" b="0" i="0" dirty="0">
            <a:latin typeface="Montserrat-Regular"/>
            <a:cs typeface="Montserrat-Regular"/>
          </a:endParaRPr>
        </a:p>
        <a:p>
          <a:r>
            <a:rPr lang="zh-Hant" altLang="en-US" sz="1400" b="0" i="0" dirty="0">
              <a:latin typeface="新細明體"/>
              <a:ea typeface="新細明體"/>
              <a:cs typeface="新細明體"/>
            </a:rPr>
            <a:t>理解妳的情緒</a:t>
          </a:r>
          <a:r>
            <a:rPr lang="en-US" sz="1400" b="0" i="0" dirty="0">
              <a:latin typeface="Montserrat-Regular"/>
              <a:cs typeface="Montserrat-Regular"/>
            </a:rPr>
            <a:t>(14-16)</a:t>
          </a:r>
        </a:p>
      </dgm:t>
    </dgm:pt>
    <dgm:pt modelId="{F5C2A2F6-F3D2-D047-8F1D-E2919D49D5AB}" type="parTrans" cxnId="{5716C590-78ED-DD43-9512-8E9624B42A7E}">
      <dgm:prSet/>
      <dgm:spPr/>
      <dgm:t>
        <a:bodyPr/>
        <a:lstStyle/>
        <a:p>
          <a:endParaRPr lang="en-US" sz="2000" b="0" i="0">
            <a:latin typeface="Montserrat-Regular"/>
            <a:cs typeface="Montserrat-Regular"/>
          </a:endParaRPr>
        </a:p>
      </dgm:t>
    </dgm:pt>
    <dgm:pt modelId="{481EE522-6495-4E4D-9F57-D8F195D244C8}" type="sibTrans" cxnId="{5716C590-78ED-DD43-9512-8E9624B42A7E}">
      <dgm:prSet custT="1"/>
      <dgm:spPr>
        <a:solidFill>
          <a:schemeClr val="tx1"/>
        </a:solidFill>
        <a:ln>
          <a:solidFill>
            <a:srgbClr val="000000"/>
          </a:solidFill>
        </a:ln>
      </dgm:spPr>
      <dgm:t>
        <a:bodyPr/>
        <a:lstStyle/>
        <a:p>
          <a:pPr rtl="0"/>
          <a:endParaRPr lang="en-US" sz="1050" b="0" i="0">
            <a:latin typeface="Montserrat-Regular"/>
            <a:cs typeface="Montserrat-Regular"/>
          </a:endParaRPr>
        </a:p>
      </dgm:t>
    </dgm:pt>
    <dgm:pt modelId="{7EA8EBA1-AA4E-444B-9202-D1F3E9E41136}">
      <dgm:prSet phldrT="[Text]" custT="1"/>
      <dgm:spPr>
        <a:solidFill>
          <a:srgbClr val="C0504D"/>
        </a:solidFill>
      </dgm:spPr>
      <dgm:t>
        <a:bodyPr/>
        <a:lstStyle/>
        <a:p>
          <a:r>
            <a:rPr lang="en-US" sz="1400" b="0" i="0" dirty="0">
              <a:latin typeface="Montserrat-Regular"/>
              <a:cs typeface="Montserrat-Regular"/>
            </a:rPr>
            <a:t>Healthy </a:t>
          </a:r>
          <a:r>
            <a:rPr lang="en-US" sz="1200" b="0" i="0" dirty="0">
              <a:latin typeface="Montserrat-Regular"/>
              <a:cs typeface="Montserrat-Regular"/>
            </a:rPr>
            <a:t>Relationships</a:t>
          </a:r>
          <a:endParaRPr lang="zh-CN" altLang="en-US" sz="1200" b="0" i="0" dirty="0">
            <a:latin typeface="Montserrat-Regular"/>
            <a:cs typeface="Montserrat-Regular"/>
          </a:endParaRPr>
        </a:p>
        <a:p>
          <a:r>
            <a:rPr lang="zh-TW" altLang="en-US" sz="1400" b="0" i="0" dirty="0">
              <a:latin typeface="新細明體"/>
              <a:ea typeface="新細明體"/>
              <a:cs typeface="新細明體"/>
            </a:rPr>
            <a:t>健康關係</a:t>
          </a:r>
          <a:r>
            <a:rPr lang="en-US" sz="1400" b="0" i="0" dirty="0">
              <a:latin typeface="SimSun" panose="02010600030101010101" pitchFamily="2" charset="-122"/>
              <a:ea typeface="SimSun" panose="02010600030101010101" pitchFamily="2" charset="-122"/>
              <a:cs typeface="Montserrat-Regular"/>
            </a:rPr>
            <a:t> </a:t>
          </a:r>
        </a:p>
        <a:p>
          <a:r>
            <a:rPr lang="en-US" sz="1400" b="0" i="0" dirty="0">
              <a:latin typeface="Montserrat-Regular"/>
              <a:cs typeface="Montserrat-Regular"/>
            </a:rPr>
            <a:t>(17-21)</a:t>
          </a:r>
        </a:p>
      </dgm:t>
    </dgm:pt>
    <dgm:pt modelId="{6C8A15F0-8A82-F148-BFEE-BB2DF2F8004A}" type="parTrans" cxnId="{9D8925B0-7752-884A-A553-7A3F4BE14477}">
      <dgm:prSet/>
      <dgm:spPr/>
      <dgm:t>
        <a:bodyPr/>
        <a:lstStyle/>
        <a:p>
          <a:endParaRPr lang="en-US" sz="2000" b="0" i="0">
            <a:latin typeface="Montserrat-Regular"/>
            <a:cs typeface="Montserrat-Regular"/>
          </a:endParaRPr>
        </a:p>
      </dgm:t>
    </dgm:pt>
    <dgm:pt modelId="{124B6AEA-3D4F-0A44-94D9-E318208B7075}" type="sibTrans" cxnId="{9D8925B0-7752-884A-A553-7A3F4BE14477}">
      <dgm:prSet custT="1"/>
      <dgm:spPr/>
      <dgm:t>
        <a:bodyPr/>
        <a:lstStyle/>
        <a:p>
          <a:endParaRPr lang="en-US" sz="1050" b="0" i="0">
            <a:latin typeface="Montserrat-Regular"/>
            <a:cs typeface="Montserrat-Regular"/>
          </a:endParaRPr>
        </a:p>
      </dgm:t>
    </dgm:pt>
    <dgm:pt modelId="{F6A00E05-5688-414A-A35B-09502727D188}">
      <dgm:prSet phldrT="[Text]" custT="1"/>
      <dgm:spPr>
        <a:solidFill>
          <a:srgbClr val="C0504D"/>
        </a:solidFill>
      </dgm:spPr>
      <dgm:t>
        <a:bodyPr/>
        <a:lstStyle/>
        <a:p>
          <a:r>
            <a:rPr lang="en-US" sz="1200" b="0" i="0" dirty="0">
              <a:latin typeface="Montserrat-Regular"/>
              <a:cs typeface="Montserrat-Regular"/>
            </a:rPr>
            <a:t>Hierarchy</a:t>
          </a:r>
          <a:r>
            <a:rPr lang="en-US" sz="1400" b="0" i="0" dirty="0">
              <a:latin typeface="Montserrat-Regular"/>
              <a:cs typeface="Montserrat-Regular"/>
            </a:rPr>
            <a:t> of the Heart</a:t>
          </a:r>
          <a:endParaRPr lang="zh-CN" altLang="en-US" sz="1400" b="0" i="0" dirty="0">
            <a:latin typeface="Montserrat-Regular"/>
            <a:cs typeface="Montserrat-Regular"/>
          </a:endParaRPr>
        </a:p>
        <a:p>
          <a:r>
            <a:rPr lang="zh-TW" altLang="en-US" sz="1400" b="0" i="0" dirty="0">
              <a:latin typeface="新細明體"/>
              <a:ea typeface="新細明體"/>
              <a:cs typeface="新細明體"/>
            </a:rPr>
            <a:t>內心的優先次序</a:t>
          </a:r>
          <a:endParaRPr lang="en-US" sz="1400" b="0" i="0" dirty="0">
            <a:latin typeface="新細明體"/>
            <a:ea typeface="新細明體"/>
            <a:cs typeface="新細明體"/>
          </a:endParaRPr>
        </a:p>
        <a:p>
          <a:r>
            <a:rPr lang="en-US" sz="1400" b="0" i="0" dirty="0">
              <a:latin typeface="Montserrat-Regular"/>
              <a:cs typeface="Montserrat-Regular"/>
            </a:rPr>
            <a:t>(1, 22)</a:t>
          </a:r>
        </a:p>
      </dgm:t>
    </dgm:pt>
    <dgm:pt modelId="{4D4D1A71-5843-3F47-A751-5B41D5B41E4E}" type="parTrans" cxnId="{0CBEADAE-594E-6446-856D-D68C5BCCCB87}">
      <dgm:prSet/>
      <dgm:spPr/>
      <dgm:t>
        <a:bodyPr/>
        <a:lstStyle/>
        <a:p>
          <a:endParaRPr lang="en-US" sz="2000" b="0" i="0">
            <a:latin typeface="Montserrat-Regular"/>
            <a:cs typeface="Montserrat-Regular"/>
          </a:endParaRPr>
        </a:p>
      </dgm:t>
    </dgm:pt>
    <dgm:pt modelId="{C0D89523-C964-3E4C-B171-C9C8AC60D240}" type="sibTrans" cxnId="{0CBEADAE-594E-6446-856D-D68C5BCCCB87}">
      <dgm:prSet custT="1"/>
      <dgm:spPr>
        <a:solidFill>
          <a:schemeClr val="tx1"/>
        </a:solidFill>
        <a:ln>
          <a:solidFill>
            <a:srgbClr val="000000"/>
          </a:solidFill>
        </a:ln>
      </dgm:spPr>
      <dgm:t>
        <a:bodyPr/>
        <a:lstStyle/>
        <a:p>
          <a:pPr rtl="0"/>
          <a:endParaRPr lang="en-US" sz="2000" b="0" i="0">
            <a:latin typeface="Montserrat-Regular"/>
            <a:cs typeface="Montserrat-Regular"/>
          </a:endParaRPr>
        </a:p>
      </dgm:t>
    </dgm:pt>
    <dgm:pt modelId="{5CE40BB8-A7AB-5146-8C5B-31DDE264F042}" type="pres">
      <dgm:prSet presAssocID="{68040142-7B6F-5747-B802-402D14A433FC}" presName="Name0" presStyleCnt="0">
        <dgm:presLayoutVars>
          <dgm:dir/>
          <dgm:resizeHandles val="exact"/>
        </dgm:presLayoutVars>
      </dgm:prSet>
      <dgm:spPr/>
    </dgm:pt>
    <dgm:pt modelId="{D36ACE7E-E646-C442-8D4E-6B38AD667AF9}" type="pres">
      <dgm:prSet presAssocID="{F6A00E05-5688-414A-A35B-09502727D188}" presName="node" presStyleLbl="node1" presStyleIdx="0" presStyleCnt="6" custLinFactNeighborX="26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7CDDAE-5252-B540-8639-E4B106F80032}" type="pres">
      <dgm:prSet presAssocID="{C0D89523-C964-3E4C-B171-C9C8AC60D240}" presName="sibTrans" presStyleLbl="sibTrans2D1" presStyleIdx="0" presStyleCnt="5" custLinFactNeighborX="2587"/>
      <dgm:spPr/>
      <dgm:t>
        <a:bodyPr/>
        <a:lstStyle/>
        <a:p>
          <a:endParaRPr lang="en-US"/>
        </a:p>
      </dgm:t>
    </dgm:pt>
    <dgm:pt modelId="{3150645E-B881-4F4C-B02E-73251044CC9D}" type="pres">
      <dgm:prSet presAssocID="{C0D89523-C964-3E4C-B171-C9C8AC60D240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A4762257-70AE-0F45-A094-4B23D15A06F6}" type="pres">
      <dgm:prSet presAssocID="{CE49AAE4-EA60-BB41-AA87-19070D682CE2}" presName="node" presStyleLbl="node1" presStyleIdx="1" presStyleCnt="6" custScaleX="1130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8E5C45-46FA-4C4E-9B8D-BC4FE2BA9B5B}" type="pres">
      <dgm:prSet presAssocID="{BC1B05B0-7959-A441-9D09-A15CE68CC8AB}" presName="sibTrans" presStyleLbl="sibTrans2D1" presStyleIdx="1" presStyleCnt="5"/>
      <dgm:spPr/>
      <dgm:t>
        <a:bodyPr/>
        <a:lstStyle/>
        <a:p>
          <a:endParaRPr lang="en-US"/>
        </a:p>
      </dgm:t>
    </dgm:pt>
    <dgm:pt modelId="{43E29EC6-5E5A-EB4A-B9BD-19C58D882B63}" type="pres">
      <dgm:prSet presAssocID="{BC1B05B0-7959-A441-9D09-A15CE68CC8AB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784F65C1-9214-8447-8D46-E788A0647043}" type="pres">
      <dgm:prSet presAssocID="{7D03EA88-8BB1-6F46-8E84-BCCA452B4F99}" presName="node" presStyleLbl="node1" presStyleIdx="2" presStyleCnt="6" custScaleX="1339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C4B86F-2EE3-1040-B344-9179456F3D75}" type="pres">
      <dgm:prSet presAssocID="{D0B3085F-91C3-A14A-826B-B17FCAE84E68}" presName="sibTrans" presStyleLbl="sibTrans2D1" presStyleIdx="2" presStyleCnt="5"/>
      <dgm:spPr/>
      <dgm:t>
        <a:bodyPr/>
        <a:lstStyle/>
        <a:p>
          <a:endParaRPr lang="en-US"/>
        </a:p>
      </dgm:t>
    </dgm:pt>
    <dgm:pt modelId="{BD774589-4D7E-3A41-B616-6586AF4B435E}" type="pres">
      <dgm:prSet presAssocID="{D0B3085F-91C3-A14A-826B-B17FCAE84E68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5C212E2D-C90D-A542-BCFC-F30D4FAB5BC2}" type="pres">
      <dgm:prSet presAssocID="{71AE6992-D707-C44B-A5A9-5CD70BF09586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E5C926-E742-7043-AC68-C53E693B619E}" type="pres">
      <dgm:prSet presAssocID="{F76F1B6C-7437-C14B-986F-CBDD041D7016}" presName="sibTrans" presStyleLbl="sibTrans2D1" presStyleIdx="3" presStyleCnt="5"/>
      <dgm:spPr/>
      <dgm:t>
        <a:bodyPr/>
        <a:lstStyle/>
        <a:p>
          <a:endParaRPr lang="en-US"/>
        </a:p>
      </dgm:t>
    </dgm:pt>
    <dgm:pt modelId="{3C4A86BB-0730-2441-BBB8-05FAEA5528D2}" type="pres">
      <dgm:prSet presAssocID="{F76F1B6C-7437-C14B-986F-CBDD041D7016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BB942A62-43BA-4241-BE14-2093A82CA52A}" type="pres">
      <dgm:prSet presAssocID="{1F8697D1-9C8F-2749-810B-A6085785F531}" presName="node" presStyleLbl="node1" presStyleIdx="4" presStyleCnt="6" custScaleX="1438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8677ED-BF6C-4D40-BFB3-6CDDE86C50EE}" type="pres">
      <dgm:prSet presAssocID="{481EE522-6495-4E4D-9F57-D8F195D244C8}" presName="sibTrans" presStyleLbl="sibTrans2D1" presStyleIdx="4" presStyleCnt="5"/>
      <dgm:spPr/>
      <dgm:t>
        <a:bodyPr/>
        <a:lstStyle/>
        <a:p>
          <a:endParaRPr lang="en-US"/>
        </a:p>
      </dgm:t>
    </dgm:pt>
    <dgm:pt modelId="{E9BB67F2-FB68-C040-81BD-0DEF08BD45CF}" type="pres">
      <dgm:prSet presAssocID="{481EE522-6495-4E4D-9F57-D8F195D244C8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3021AFDA-10BF-8745-B4DB-01CC9110E79C}" type="pres">
      <dgm:prSet presAssocID="{7EA8EBA1-AA4E-444B-9202-D1F3E9E41136}" presName="node" presStyleLbl="node1" presStyleIdx="5" presStyleCnt="6" custScaleX="1315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C74EB08-89AD-DE47-86C6-74D2F1611FB4}" type="presOf" srcId="{481EE522-6495-4E4D-9F57-D8F195D244C8}" destId="{E9BB67F2-FB68-C040-81BD-0DEF08BD45CF}" srcOrd="1" destOrd="0" presId="urn:microsoft.com/office/officeart/2005/8/layout/process1"/>
    <dgm:cxn modelId="{5716C590-78ED-DD43-9512-8E9624B42A7E}" srcId="{68040142-7B6F-5747-B802-402D14A433FC}" destId="{1F8697D1-9C8F-2749-810B-A6085785F531}" srcOrd="4" destOrd="0" parTransId="{F5C2A2F6-F3D2-D047-8F1D-E2919D49D5AB}" sibTransId="{481EE522-6495-4E4D-9F57-D8F195D244C8}"/>
    <dgm:cxn modelId="{3D3BDC60-F220-D24B-8269-17862E5B3980}" type="presOf" srcId="{BC1B05B0-7959-A441-9D09-A15CE68CC8AB}" destId="{4C8E5C45-46FA-4C4E-9B8D-BC4FE2BA9B5B}" srcOrd="0" destOrd="0" presId="urn:microsoft.com/office/officeart/2005/8/layout/process1"/>
    <dgm:cxn modelId="{E5832C9C-372E-2745-BC10-182B00CFF08E}" type="presOf" srcId="{D0B3085F-91C3-A14A-826B-B17FCAE84E68}" destId="{AAC4B86F-2EE3-1040-B344-9179456F3D75}" srcOrd="0" destOrd="0" presId="urn:microsoft.com/office/officeart/2005/8/layout/process1"/>
    <dgm:cxn modelId="{55B4CED1-C350-8B47-BD8D-6F61CCA11527}" type="presOf" srcId="{C0D89523-C964-3E4C-B171-C9C8AC60D240}" destId="{6F7CDDAE-5252-B540-8639-E4B106F80032}" srcOrd="0" destOrd="0" presId="urn:microsoft.com/office/officeart/2005/8/layout/process1"/>
    <dgm:cxn modelId="{75540540-B4FD-934B-BC4D-AFA47E284F32}" type="presOf" srcId="{1F8697D1-9C8F-2749-810B-A6085785F531}" destId="{BB942A62-43BA-4241-BE14-2093A82CA52A}" srcOrd="0" destOrd="0" presId="urn:microsoft.com/office/officeart/2005/8/layout/process1"/>
    <dgm:cxn modelId="{E7A500AB-0C04-B940-84B7-80561BD6F295}" type="presOf" srcId="{71AE6992-D707-C44B-A5A9-5CD70BF09586}" destId="{5C212E2D-C90D-A542-BCFC-F30D4FAB5BC2}" srcOrd="0" destOrd="0" presId="urn:microsoft.com/office/officeart/2005/8/layout/process1"/>
    <dgm:cxn modelId="{A1F724AE-9C33-F94E-AE2B-5E769756BF5B}" type="presOf" srcId="{BC1B05B0-7959-A441-9D09-A15CE68CC8AB}" destId="{43E29EC6-5E5A-EB4A-B9BD-19C58D882B63}" srcOrd="1" destOrd="0" presId="urn:microsoft.com/office/officeart/2005/8/layout/process1"/>
    <dgm:cxn modelId="{0CBEADAE-594E-6446-856D-D68C5BCCCB87}" srcId="{68040142-7B6F-5747-B802-402D14A433FC}" destId="{F6A00E05-5688-414A-A35B-09502727D188}" srcOrd="0" destOrd="0" parTransId="{4D4D1A71-5843-3F47-A751-5B41D5B41E4E}" sibTransId="{C0D89523-C964-3E4C-B171-C9C8AC60D240}"/>
    <dgm:cxn modelId="{B7900590-E42E-8643-8D66-618203688D7B}" type="presOf" srcId="{481EE522-6495-4E4D-9F57-D8F195D244C8}" destId="{F28677ED-BF6C-4D40-BFB3-6CDDE86C50EE}" srcOrd="0" destOrd="0" presId="urn:microsoft.com/office/officeart/2005/8/layout/process1"/>
    <dgm:cxn modelId="{F3102B09-7680-3B42-9846-F007A8221524}" type="presOf" srcId="{D0B3085F-91C3-A14A-826B-B17FCAE84E68}" destId="{BD774589-4D7E-3A41-B616-6586AF4B435E}" srcOrd="1" destOrd="0" presId="urn:microsoft.com/office/officeart/2005/8/layout/process1"/>
    <dgm:cxn modelId="{A415402E-231F-6C4B-90FB-8C7F59DBB5DE}" srcId="{68040142-7B6F-5747-B802-402D14A433FC}" destId="{CE49AAE4-EA60-BB41-AA87-19070D682CE2}" srcOrd="1" destOrd="0" parTransId="{5B6EE83B-73CE-3446-9ECE-2744DE192660}" sibTransId="{BC1B05B0-7959-A441-9D09-A15CE68CC8AB}"/>
    <dgm:cxn modelId="{1C648C82-A915-434F-8A74-CFDCED583276}" type="presOf" srcId="{CE49AAE4-EA60-BB41-AA87-19070D682CE2}" destId="{A4762257-70AE-0F45-A094-4B23D15A06F6}" srcOrd="0" destOrd="0" presId="urn:microsoft.com/office/officeart/2005/8/layout/process1"/>
    <dgm:cxn modelId="{8E53F142-2754-8942-8360-44B0F8C1ACD9}" type="presOf" srcId="{7EA8EBA1-AA4E-444B-9202-D1F3E9E41136}" destId="{3021AFDA-10BF-8745-B4DB-01CC9110E79C}" srcOrd="0" destOrd="0" presId="urn:microsoft.com/office/officeart/2005/8/layout/process1"/>
    <dgm:cxn modelId="{62F5A0F0-200A-9648-B9D4-DE6080F54245}" type="presOf" srcId="{F76F1B6C-7437-C14B-986F-CBDD041D7016}" destId="{3C4A86BB-0730-2441-BBB8-05FAEA5528D2}" srcOrd="1" destOrd="0" presId="urn:microsoft.com/office/officeart/2005/8/layout/process1"/>
    <dgm:cxn modelId="{29E9DA50-06A7-CB4F-978C-6164E87142BB}" type="presOf" srcId="{C0D89523-C964-3E4C-B171-C9C8AC60D240}" destId="{3150645E-B881-4F4C-B02E-73251044CC9D}" srcOrd="1" destOrd="0" presId="urn:microsoft.com/office/officeart/2005/8/layout/process1"/>
    <dgm:cxn modelId="{03DDA494-CB40-B74A-8E87-19703A575BE0}" srcId="{68040142-7B6F-5747-B802-402D14A433FC}" destId="{71AE6992-D707-C44B-A5A9-5CD70BF09586}" srcOrd="3" destOrd="0" parTransId="{DAF10E30-AD62-E946-B69E-7DAC7A8135AD}" sibTransId="{F76F1B6C-7437-C14B-986F-CBDD041D7016}"/>
    <dgm:cxn modelId="{4F4B34AC-2E1F-144B-9B67-8F2550E5EC56}" srcId="{68040142-7B6F-5747-B802-402D14A433FC}" destId="{7D03EA88-8BB1-6F46-8E84-BCCA452B4F99}" srcOrd="2" destOrd="0" parTransId="{948BD73B-B1BE-584A-A9C2-3100CF56FC2A}" sibTransId="{D0B3085F-91C3-A14A-826B-B17FCAE84E68}"/>
    <dgm:cxn modelId="{9D8925B0-7752-884A-A553-7A3F4BE14477}" srcId="{68040142-7B6F-5747-B802-402D14A433FC}" destId="{7EA8EBA1-AA4E-444B-9202-D1F3E9E41136}" srcOrd="5" destOrd="0" parTransId="{6C8A15F0-8A82-F148-BFEE-BB2DF2F8004A}" sibTransId="{124B6AEA-3D4F-0A44-94D9-E318208B7075}"/>
    <dgm:cxn modelId="{E91DAC19-316A-7647-9D8D-E4E929ADF51F}" type="presOf" srcId="{68040142-7B6F-5747-B802-402D14A433FC}" destId="{5CE40BB8-A7AB-5146-8C5B-31DDE264F042}" srcOrd="0" destOrd="0" presId="urn:microsoft.com/office/officeart/2005/8/layout/process1"/>
    <dgm:cxn modelId="{D2FCFC0D-58B6-0840-A6B1-5B5653A4163F}" type="presOf" srcId="{F76F1B6C-7437-C14B-986F-CBDD041D7016}" destId="{01E5C926-E742-7043-AC68-C53E693B619E}" srcOrd="0" destOrd="0" presId="urn:microsoft.com/office/officeart/2005/8/layout/process1"/>
    <dgm:cxn modelId="{57161686-D1C4-E740-A40A-29B18AC67BD0}" type="presOf" srcId="{7D03EA88-8BB1-6F46-8E84-BCCA452B4F99}" destId="{784F65C1-9214-8447-8D46-E788A0647043}" srcOrd="0" destOrd="0" presId="urn:microsoft.com/office/officeart/2005/8/layout/process1"/>
    <dgm:cxn modelId="{CA1A1BBC-6B6D-EB46-98C4-9D1B1AE23871}" type="presOf" srcId="{F6A00E05-5688-414A-A35B-09502727D188}" destId="{D36ACE7E-E646-C442-8D4E-6B38AD667AF9}" srcOrd="0" destOrd="0" presId="urn:microsoft.com/office/officeart/2005/8/layout/process1"/>
    <dgm:cxn modelId="{648CB08A-A5FD-8B4C-BF84-C99886B7A143}" type="presParOf" srcId="{5CE40BB8-A7AB-5146-8C5B-31DDE264F042}" destId="{D36ACE7E-E646-C442-8D4E-6B38AD667AF9}" srcOrd="0" destOrd="0" presId="urn:microsoft.com/office/officeart/2005/8/layout/process1"/>
    <dgm:cxn modelId="{2A73A1FF-919A-C64E-AFC9-C1DBF13B9352}" type="presParOf" srcId="{5CE40BB8-A7AB-5146-8C5B-31DDE264F042}" destId="{6F7CDDAE-5252-B540-8639-E4B106F80032}" srcOrd="1" destOrd="0" presId="urn:microsoft.com/office/officeart/2005/8/layout/process1"/>
    <dgm:cxn modelId="{28F57469-92A7-DB4C-B162-C10AF4E341C5}" type="presParOf" srcId="{6F7CDDAE-5252-B540-8639-E4B106F80032}" destId="{3150645E-B881-4F4C-B02E-73251044CC9D}" srcOrd="0" destOrd="0" presId="urn:microsoft.com/office/officeart/2005/8/layout/process1"/>
    <dgm:cxn modelId="{459EAF95-3731-4A40-BBA5-E44E07B7169C}" type="presParOf" srcId="{5CE40BB8-A7AB-5146-8C5B-31DDE264F042}" destId="{A4762257-70AE-0F45-A094-4B23D15A06F6}" srcOrd="2" destOrd="0" presId="urn:microsoft.com/office/officeart/2005/8/layout/process1"/>
    <dgm:cxn modelId="{6A9DF48A-C9D8-6844-BBF7-D77C5F54CD7B}" type="presParOf" srcId="{5CE40BB8-A7AB-5146-8C5B-31DDE264F042}" destId="{4C8E5C45-46FA-4C4E-9B8D-BC4FE2BA9B5B}" srcOrd="3" destOrd="0" presId="urn:microsoft.com/office/officeart/2005/8/layout/process1"/>
    <dgm:cxn modelId="{5617F02B-23F5-D946-8CE1-BF59770BA864}" type="presParOf" srcId="{4C8E5C45-46FA-4C4E-9B8D-BC4FE2BA9B5B}" destId="{43E29EC6-5E5A-EB4A-B9BD-19C58D882B63}" srcOrd="0" destOrd="0" presId="urn:microsoft.com/office/officeart/2005/8/layout/process1"/>
    <dgm:cxn modelId="{B5E2D93B-019E-5C4C-9714-9D2B65EB347B}" type="presParOf" srcId="{5CE40BB8-A7AB-5146-8C5B-31DDE264F042}" destId="{784F65C1-9214-8447-8D46-E788A0647043}" srcOrd="4" destOrd="0" presId="urn:microsoft.com/office/officeart/2005/8/layout/process1"/>
    <dgm:cxn modelId="{D0936D4D-2DA6-C845-AF2E-73B6CB2E11F9}" type="presParOf" srcId="{5CE40BB8-A7AB-5146-8C5B-31DDE264F042}" destId="{AAC4B86F-2EE3-1040-B344-9179456F3D75}" srcOrd="5" destOrd="0" presId="urn:microsoft.com/office/officeart/2005/8/layout/process1"/>
    <dgm:cxn modelId="{EEE80613-4A58-BA49-BB88-58285516AFB7}" type="presParOf" srcId="{AAC4B86F-2EE3-1040-B344-9179456F3D75}" destId="{BD774589-4D7E-3A41-B616-6586AF4B435E}" srcOrd="0" destOrd="0" presId="urn:microsoft.com/office/officeart/2005/8/layout/process1"/>
    <dgm:cxn modelId="{D60868C2-30AA-9743-A3B4-6233206496D8}" type="presParOf" srcId="{5CE40BB8-A7AB-5146-8C5B-31DDE264F042}" destId="{5C212E2D-C90D-A542-BCFC-F30D4FAB5BC2}" srcOrd="6" destOrd="0" presId="urn:microsoft.com/office/officeart/2005/8/layout/process1"/>
    <dgm:cxn modelId="{51F087CC-7906-CB4F-AE4B-DE0E9C19DF03}" type="presParOf" srcId="{5CE40BB8-A7AB-5146-8C5B-31DDE264F042}" destId="{01E5C926-E742-7043-AC68-C53E693B619E}" srcOrd="7" destOrd="0" presId="urn:microsoft.com/office/officeart/2005/8/layout/process1"/>
    <dgm:cxn modelId="{7F1703F5-4E06-154E-BA16-0FCD9E93DEBC}" type="presParOf" srcId="{01E5C926-E742-7043-AC68-C53E693B619E}" destId="{3C4A86BB-0730-2441-BBB8-05FAEA5528D2}" srcOrd="0" destOrd="0" presId="urn:microsoft.com/office/officeart/2005/8/layout/process1"/>
    <dgm:cxn modelId="{983C05AD-3E64-254B-A066-BF1190C41868}" type="presParOf" srcId="{5CE40BB8-A7AB-5146-8C5B-31DDE264F042}" destId="{BB942A62-43BA-4241-BE14-2093A82CA52A}" srcOrd="8" destOrd="0" presId="urn:microsoft.com/office/officeart/2005/8/layout/process1"/>
    <dgm:cxn modelId="{A30B48C5-59A3-8A4A-9F67-4C88E27DCE2D}" type="presParOf" srcId="{5CE40BB8-A7AB-5146-8C5B-31DDE264F042}" destId="{F28677ED-BF6C-4D40-BFB3-6CDDE86C50EE}" srcOrd="9" destOrd="0" presId="urn:microsoft.com/office/officeart/2005/8/layout/process1"/>
    <dgm:cxn modelId="{4E618EE5-B624-674B-854A-195899AA7372}" type="presParOf" srcId="{F28677ED-BF6C-4D40-BFB3-6CDDE86C50EE}" destId="{E9BB67F2-FB68-C040-81BD-0DEF08BD45CF}" srcOrd="0" destOrd="0" presId="urn:microsoft.com/office/officeart/2005/8/layout/process1"/>
    <dgm:cxn modelId="{8B61447E-ED42-6E44-9EF8-5F7DC1E4ABA6}" type="presParOf" srcId="{5CE40BB8-A7AB-5146-8C5B-31DDE264F042}" destId="{3021AFDA-10BF-8745-B4DB-01CC9110E79C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6ACE7E-E646-C442-8D4E-6B38AD667AF9}">
      <dsp:nvSpPr>
        <dsp:cNvPr id="0" name=""/>
        <dsp:cNvSpPr/>
      </dsp:nvSpPr>
      <dsp:spPr>
        <a:xfrm>
          <a:off x="14420" y="112146"/>
          <a:ext cx="942843" cy="1414743"/>
        </a:xfrm>
        <a:prstGeom prst="roundRect">
          <a:avLst>
            <a:gd name="adj" fmla="val 10000"/>
          </a:avLst>
        </a:prstGeom>
        <a:solidFill>
          <a:srgbClr val="C0504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i="0" kern="1200" dirty="0">
              <a:latin typeface="Montserrat-Regular"/>
              <a:cs typeface="Montserrat-Regular"/>
            </a:rPr>
            <a:t>Hierarchy</a:t>
          </a:r>
          <a:r>
            <a:rPr lang="en-US" sz="1400" b="0" i="0" kern="1200" dirty="0">
              <a:latin typeface="Montserrat-Regular"/>
              <a:cs typeface="Montserrat-Regular"/>
            </a:rPr>
            <a:t> of the Heart</a:t>
          </a:r>
          <a:endParaRPr lang="zh-CN" altLang="en-US" sz="1400" b="0" i="0" kern="1200" dirty="0">
            <a:latin typeface="Montserrat-Regular"/>
            <a:cs typeface="Montserrat-Regular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b="0" i="0" kern="1200" dirty="0">
              <a:latin typeface="新細明體"/>
              <a:ea typeface="新細明體"/>
              <a:cs typeface="新細明體"/>
            </a:rPr>
            <a:t>內心的優先次序</a:t>
          </a:r>
          <a:endParaRPr lang="en-US" sz="1400" b="0" i="0" kern="1200" dirty="0">
            <a:latin typeface="新細明體"/>
            <a:ea typeface="新細明體"/>
            <a:cs typeface="新細明體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i="0" kern="1200" dirty="0">
              <a:latin typeface="Montserrat-Regular"/>
              <a:cs typeface="Montserrat-Regular"/>
            </a:rPr>
            <a:t>(1, 22)</a:t>
          </a:r>
        </a:p>
      </dsp:txBody>
      <dsp:txXfrm>
        <a:off x="42035" y="139761"/>
        <a:ext cx="887613" cy="1359513"/>
      </dsp:txXfrm>
    </dsp:sp>
    <dsp:sp modelId="{6F7CDDAE-5252-B540-8639-E4B106F80032}">
      <dsp:nvSpPr>
        <dsp:cNvPr id="0" name=""/>
        <dsp:cNvSpPr/>
      </dsp:nvSpPr>
      <dsp:spPr>
        <a:xfrm>
          <a:off x="1054062" y="702605"/>
          <a:ext cx="194542" cy="233825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solidFill>
            <a:srgbClr val="0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0" i="0" kern="1200">
            <a:latin typeface="Montserrat-Regular"/>
            <a:cs typeface="Montserrat-Regular"/>
          </a:endParaRPr>
        </a:p>
      </dsp:txBody>
      <dsp:txXfrm>
        <a:off x="1054062" y="749370"/>
        <a:ext cx="136179" cy="140295"/>
      </dsp:txXfrm>
    </dsp:sp>
    <dsp:sp modelId="{A4762257-70AE-0F45-A094-4B23D15A06F6}">
      <dsp:nvSpPr>
        <dsp:cNvPr id="0" name=""/>
        <dsp:cNvSpPr/>
      </dsp:nvSpPr>
      <dsp:spPr>
        <a:xfrm>
          <a:off x="1324324" y="112146"/>
          <a:ext cx="1065894" cy="1414743"/>
        </a:xfrm>
        <a:prstGeom prst="roundRect">
          <a:avLst>
            <a:gd name="adj" fmla="val 10000"/>
          </a:avLst>
        </a:prstGeom>
        <a:solidFill>
          <a:srgbClr val="C0504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0" i="0" kern="1200" dirty="0">
              <a:latin typeface="Montserrat-Regular"/>
              <a:cs typeface="Montserrat-Regular"/>
            </a:rPr>
            <a:t>Identifying </a:t>
          </a:r>
          <a:r>
            <a:rPr lang="en-US" sz="1400" b="0" i="0" kern="1200" dirty="0">
              <a:latin typeface="Montserrat-Regular"/>
              <a:cs typeface="Montserrat-Regular"/>
            </a:rPr>
            <a:t>Our False Pictures</a:t>
          </a:r>
          <a:endParaRPr lang="zh-CN" altLang="en-US" sz="1400" b="0" i="0" kern="1200" dirty="0">
            <a:latin typeface="Montserrat-Regular"/>
            <a:cs typeface="Montserrat-Regular"/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zh-CN" sz="1400" b="0" i="0" kern="1200" dirty="0">
              <a:latin typeface="新細明體"/>
              <a:ea typeface="新細明體"/>
              <a:cs typeface="新細明體"/>
            </a:rPr>
            <a:t>辨識我們的錯誤圖像</a:t>
          </a:r>
          <a:r>
            <a:rPr lang="en-US" sz="1400" b="0" i="0" kern="1200" dirty="0">
              <a:latin typeface="Montserrat  "/>
              <a:ea typeface="SimSun" panose="02010600030101010101" pitchFamily="2" charset="-122"/>
              <a:cs typeface="Montserrat  "/>
            </a:rPr>
            <a:t>(2-4)</a:t>
          </a:r>
        </a:p>
      </dsp:txBody>
      <dsp:txXfrm>
        <a:off x="1355543" y="143365"/>
        <a:ext cx="1003456" cy="1352305"/>
      </dsp:txXfrm>
    </dsp:sp>
    <dsp:sp modelId="{4C8E5C45-46FA-4C4E-9B8D-BC4FE2BA9B5B}">
      <dsp:nvSpPr>
        <dsp:cNvPr id="0" name=""/>
        <dsp:cNvSpPr/>
      </dsp:nvSpPr>
      <dsp:spPr>
        <a:xfrm>
          <a:off x="2484503" y="702605"/>
          <a:ext cx="199882" cy="233825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solidFill>
            <a:srgbClr val="0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b="0" i="0" kern="1200">
            <a:latin typeface="Montserrat-Regular"/>
            <a:cs typeface="Montserrat-Regular"/>
          </a:endParaRPr>
        </a:p>
      </dsp:txBody>
      <dsp:txXfrm>
        <a:off x="2484503" y="749370"/>
        <a:ext cx="139917" cy="140295"/>
      </dsp:txXfrm>
    </dsp:sp>
    <dsp:sp modelId="{784F65C1-9214-8447-8D46-E788A0647043}">
      <dsp:nvSpPr>
        <dsp:cNvPr id="0" name=""/>
        <dsp:cNvSpPr/>
      </dsp:nvSpPr>
      <dsp:spPr>
        <a:xfrm>
          <a:off x="2767356" y="112146"/>
          <a:ext cx="1263344" cy="1414743"/>
        </a:xfrm>
        <a:prstGeom prst="roundRect">
          <a:avLst>
            <a:gd name="adj" fmla="val 10000"/>
          </a:avLst>
        </a:prstGeom>
        <a:solidFill>
          <a:srgbClr val="C0504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b="0" i="0" kern="1200" dirty="0">
              <a:latin typeface="Montserrat-Regular"/>
              <a:cs typeface="Montserrat-Regular"/>
            </a:rPr>
            <a:t>The New Family</a:t>
          </a:r>
          <a:endParaRPr lang="en-US" altLang="zh-CN" sz="1400" b="0" i="0" kern="1200" dirty="0">
            <a:latin typeface="Montserrat-Regular"/>
            <a:cs typeface="Montserrat-Regular"/>
          </a:endParaRP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400" b="0" i="0" kern="1200" dirty="0">
              <a:latin typeface="新細明體"/>
              <a:ea typeface="新細明體"/>
              <a:cs typeface="新細明體"/>
            </a:rPr>
            <a:t>新的家庭</a:t>
          </a:r>
          <a:endParaRPr lang="en-US" sz="800" b="0" i="0" kern="1200" dirty="0">
            <a:latin typeface="Montserrat-Regular"/>
            <a:cs typeface="Montserrat-Regular"/>
          </a:endParaRP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b="0" i="0" kern="1200" dirty="0">
              <a:latin typeface="Montserrat-Regular"/>
              <a:cs typeface="Montserrat-Regular"/>
            </a:rPr>
            <a:t>(5-11)</a:t>
          </a:r>
        </a:p>
      </dsp:txBody>
      <dsp:txXfrm>
        <a:off x="2804358" y="149148"/>
        <a:ext cx="1189340" cy="1340739"/>
      </dsp:txXfrm>
    </dsp:sp>
    <dsp:sp modelId="{AAC4B86F-2EE3-1040-B344-9179456F3D75}">
      <dsp:nvSpPr>
        <dsp:cNvPr id="0" name=""/>
        <dsp:cNvSpPr/>
      </dsp:nvSpPr>
      <dsp:spPr>
        <a:xfrm>
          <a:off x="4124985" y="702605"/>
          <a:ext cx="199882" cy="233825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solidFill>
            <a:srgbClr val="0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b="0" i="0" kern="1200">
            <a:latin typeface="Montserrat-Regular"/>
            <a:cs typeface="Montserrat-Regular"/>
          </a:endParaRPr>
        </a:p>
      </dsp:txBody>
      <dsp:txXfrm>
        <a:off x="4124985" y="749370"/>
        <a:ext cx="139917" cy="140295"/>
      </dsp:txXfrm>
    </dsp:sp>
    <dsp:sp modelId="{5C212E2D-C90D-A542-BCFC-F30D4FAB5BC2}">
      <dsp:nvSpPr>
        <dsp:cNvPr id="0" name=""/>
        <dsp:cNvSpPr/>
      </dsp:nvSpPr>
      <dsp:spPr>
        <a:xfrm>
          <a:off x="4407838" y="112146"/>
          <a:ext cx="942843" cy="1414743"/>
        </a:xfrm>
        <a:prstGeom prst="roundRect">
          <a:avLst>
            <a:gd name="adj" fmla="val 10000"/>
          </a:avLst>
        </a:prstGeom>
        <a:solidFill>
          <a:srgbClr val="C0504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i="0" kern="1200" dirty="0">
              <a:latin typeface="Montserrat-Regular"/>
              <a:cs typeface="Montserrat-Regular"/>
            </a:rPr>
            <a:t>Your Identity</a:t>
          </a:r>
          <a:endParaRPr lang="zh-CN" altLang="en-US" sz="1400" b="0" i="0" kern="1200" dirty="0">
            <a:latin typeface="Montserrat-Regular"/>
            <a:cs typeface="Montserrat-Regular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zh-Hant" altLang="en-US" sz="1400" b="0" i="0" kern="1200" dirty="0">
              <a:latin typeface="新細明體"/>
              <a:ea typeface="新細明體"/>
              <a:cs typeface="新細明體"/>
            </a:rPr>
            <a:t>妳的身份</a:t>
          </a:r>
          <a:endParaRPr lang="en-US" sz="1400" b="0" i="0" kern="1200" dirty="0">
            <a:latin typeface="新細明體"/>
            <a:ea typeface="新細明體"/>
            <a:cs typeface="新細明體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i="0" kern="1200" dirty="0">
              <a:latin typeface="Montserrat-Regular"/>
              <a:cs typeface="Montserrat-Regular"/>
            </a:rPr>
            <a:t> (12-13)</a:t>
          </a:r>
        </a:p>
      </dsp:txBody>
      <dsp:txXfrm>
        <a:off x="4435453" y="139761"/>
        <a:ext cx="887613" cy="1359513"/>
      </dsp:txXfrm>
    </dsp:sp>
    <dsp:sp modelId="{01E5C926-E742-7043-AC68-C53E693B619E}">
      <dsp:nvSpPr>
        <dsp:cNvPr id="0" name=""/>
        <dsp:cNvSpPr/>
      </dsp:nvSpPr>
      <dsp:spPr>
        <a:xfrm>
          <a:off x="5444966" y="702605"/>
          <a:ext cx="199882" cy="233825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solidFill>
            <a:srgbClr val="0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b="0" i="0" kern="1200">
            <a:latin typeface="Montserrat-Regular"/>
            <a:cs typeface="Montserrat-Regular"/>
          </a:endParaRPr>
        </a:p>
      </dsp:txBody>
      <dsp:txXfrm>
        <a:off x="5444966" y="749370"/>
        <a:ext cx="139917" cy="140295"/>
      </dsp:txXfrm>
    </dsp:sp>
    <dsp:sp modelId="{BB942A62-43BA-4241-BE14-2093A82CA52A}">
      <dsp:nvSpPr>
        <dsp:cNvPr id="0" name=""/>
        <dsp:cNvSpPr/>
      </dsp:nvSpPr>
      <dsp:spPr>
        <a:xfrm>
          <a:off x="5727820" y="112146"/>
          <a:ext cx="1356459" cy="1414743"/>
        </a:xfrm>
        <a:prstGeom prst="roundRect">
          <a:avLst>
            <a:gd name="adj" fmla="val 10000"/>
          </a:avLst>
        </a:prstGeom>
        <a:solidFill>
          <a:srgbClr val="C0504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i="0" kern="1200" dirty="0">
              <a:latin typeface="Montserrat-Regular"/>
              <a:cs typeface="Montserrat-Regular"/>
            </a:rPr>
            <a:t>Understanding Your Emotions</a:t>
          </a:r>
          <a:endParaRPr lang="zh-CN" altLang="en-US" sz="1200" b="0" i="0" kern="1200" dirty="0">
            <a:latin typeface="Montserrat-Regular"/>
            <a:cs typeface="Montserrat-Regular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Hant" altLang="en-US" sz="1400" b="0" i="0" kern="1200" dirty="0">
              <a:latin typeface="新細明體"/>
              <a:ea typeface="新細明體"/>
              <a:cs typeface="新細明體"/>
            </a:rPr>
            <a:t>理解妳的情緒</a:t>
          </a:r>
          <a:r>
            <a:rPr lang="en-US" sz="1400" b="0" i="0" kern="1200" dirty="0">
              <a:latin typeface="Montserrat-Regular"/>
              <a:cs typeface="Montserrat-Regular"/>
            </a:rPr>
            <a:t>(14-16)</a:t>
          </a:r>
        </a:p>
      </dsp:txBody>
      <dsp:txXfrm>
        <a:off x="5767549" y="151875"/>
        <a:ext cx="1277001" cy="1335285"/>
      </dsp:txXfrm>
    </dsp:sp>
    <dsp:sp modelId="{F28677ED-BF6C-4D40-BFB3-6CDDE86C50EE}">
      <dsp:nvSpPr>
        <dsp:cNvPr id="0" name=""/>
        <dsp:cNvSpPr/>
      </dsp:nvSpPr>
      <dsp:spPr>
        <a:xfrm>
          <a:off x="7178564" y="702605"/>
          <a:ext cx="199882" cy="233825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solidFill>
            <a:srgbClr val="0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b="0" i="0" kern="1200">
            <a:latin typeface="Montserrat-Regular"/>
            <a:cs typeface="Montserrat-Regular"/>
          </a:endParaRPr>
        </a:p>
      </dsp:txBody>
      <dsp:txXfrm>
        <a:off x="7178564" y="749370"/>
        <a:ext cx="139917" cy="140295"/>
      </dsp:txXfrm>
    </dsp:sp>
    <dsp:sp modelId="{3021AFDA-10BF-8745-B4DB-01CC9110E79C}">
      <dsp:nvSpPr>
        <dsp:cNvPr id="0" name=""/>
        <dsp:cNvSpPr/>
      </dsp:nvSpPr>
      <dsp:spPr>
        <a:xfrm>
          <a:off x="7461417" y="112146"/>
          <a:ext cx="1240688" cy="1414743"/>
        </a:xfrm>
        <a:prstGeom prst="roundRect">
          <a:avLst>
            <a:gd name="adj" fmla="val 10000"/>
          </a:avLst>
        </a:prstGeom>
        <a:solidFill>
          <a:srgbClr val="C0504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i="0" kern="1200" dirty="0">
              <a:latin typeface="Montserrat-Regular"/>
              <a:cs typeface="Montserrat-Regular"/>
            </a:rPr>
            <a:t>Healthy </a:t>
          </a:r>
          <a:r>
            <a:rPr lang="en-US" sz="1200" b="0" i="0" kern="1200" dirty="0">
              <a:latin typeface="Montserrat-Regular"/>
              <a:cs typeface="Montserrat-Regular"/>
            </a:rPr>
            <a:t>Relationships</a:t>
          </a:r>
          <a:endParaRPr lang="zh-CN" altLang="en-US" sz="1200" b="0" i="0" kern="1200" dirty="0">
            <a:latin typeface="Montserrat-Regular"/>
            <a:cs typeface="Montserrat-Regular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b="0" i="0" kern="1200" dirty="0">
              <a:latin typeface="新細明體"/>
              <a:ea typeface="新細明體"/>
              <a:cs typeface="新細明體"/>
            </a:rPr>
            <a:t>健康關係</a:t>
          </a:r>
          <a:r>
            <a:rPr lang="en-US" sz="1400" b="0" i="0" kern="1200" dirty="0">
              <a:latin typeface="SimSun" panose="02010600030101010101" pitchFamily="2" charset="-122"/>
              <a:ea typeface="SimSun" panose="02010600030101010101" pitchFamily="2" charset="-122"/>
              <a:cs typeface="Montserrat-Regular"/>
            </a:rPr>
            <a:t>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i="0" kern="1200" dirty="0">
              <a:latin typeface="Montserrat-Regular"/>
              <a:cs typeface="Montserrat-Regular"/>
            </a:rPr>
            <a:t>(17-21)</a:t>
          </a:r>
        </a:p>
      </dsp:txBody>
      <dsp:txXfrm>
        <a:off x="7497756" y="148485"/>
        <a:ext cx="1168010" cy="13420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1A8000-071E-9B47-B571-65B2C4AB7FED}" type="datetime1">
              <a:rPr lang="en-US" smtClean="0"/>
              <a:t>7/11/2019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/>
              <a:t>DAVID ECKMAN, Ph.D. © </a:t>
            </a:r>
            <a:r>
              <a:rPr lang="is-IS" dirty="0"/>
              <a:t>2017</a:t>
            </a:r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="" xmlns:a16="http://schemas.microsoft.com/office/drawing/2014/main" id="{B0C38A94-9D90-AD47-A0CF-0ECE664143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F1E0F51-3E1B-AA45-A2CA-2640172DFAC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C7B3C0-EDEC-4149-B972-D3A8C9B64E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10346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BWGI Ministries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D9C42B-FDEB-0D47-BB2F-E866DF302098}" type="datetime1">
              <a:rPr lang="en-US" smtClean="0"/>
              <a:t>7/11/2019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/>
              <a:t>DAVID ECKMAN, Ph.D. © </a:t>
            </a:r>
            <a:r>
              <a:rPr lang="is-IS" dirty="0"/>
              <a:t>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0DF93-7B6B-C34A-AB69-5701252B01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295718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0DF93-7B6B-C34A-AB69-5701252B01E3}" type="slidenum">
              <a:rPr lang="en-US" smtClean="0">
                <a:uFillTx/>
              </a:rPr>
              <a:pPr/>
              <a:t>0</a:t>
            </a:fld>
            <a:endParaRPr lang="en-US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uFillTx/>
              </a:rPr>
              <a:t>DAVID ECKMAN, Ph.D. © </a:t>
            </a:r>
            <a:r>
              <a:rPr lang="is-IS" dirty="0">
                <a:uFillTx/>
              </a:rPr>
              <a:t>2017</a:t>
            </a:r>
            <a:endParaRPr lang="en-US" dirty="0">
              <a:uFillTx/>
            </a:endParaRP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>
                <a:uFillTx/>
              </a:rPr>
              <a:t>BWGI Ministries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</a:t>
            </a:r>
            <a:r>
              <a:rPr lang="en-US" baseline="0" dirty="0"/>
              <a:t> Eckman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BWGI Ministries 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DAVID ECKMAN, Ph.D. © 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660DF93-7B6B-C34A-AB69-5701252B01E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01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 read passages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BWGI Ministries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DAVID ECKMAN, Ph.D. © </a:t>
            </a:r>
            <a:r>
              <a:rPr lang="is-IS"/>
              <a:t>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DF93-7B6B-C34A-AB69-5701252B01E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519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uFillTx/>
              </a:rPr>
              <a:t>Describe Adam and Eve’s emotions</a:t>
            </a:r>
            <a:endParaRPr lang="en-US" baseline="0" dirty="0">
              <a:uFillTx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>
                <a:uFillTx/>
              </a:rPr>
              <a:t>DAVID ECKMAN, Ph.D. © </a:t>
            </a:r>
            <a:r>
              <a:rPr lang="is-IS" dirty="0">
                <a:uFillTx/>
              </a:rPr>
              <a:t>2017</a:t>
            </a:r>
            <a:endParaRPr lang="en-US" dirty="0"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60DF93-7B6B-C34A-AB69-5701252B01E3}" type="slidenum">
              <a:rPr lang="en-US" smtClean="0">
                <a:uFillTx/>
              </a:rPr>
              <a:pPr/>
              <a:t>3</a:t>
            </a:fld>
            <a:endParaRPr lang="en-US">
              <a:uFillTx/>
            </a:endParaRP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>
                <a:uFillTx/>
              </a:rPr>
              <a:t>BWGI Ministries</a:t>
            </a:r>
          </a:p>
        </p:txBody>
      </p:sp>
    </p:spTree>
    <p:extLst>
      <p:ext uri="{BB962C8B-B14F-4D97-AF65-F5344CB8AC3E}">
        <p14:creationId xmlns:p14="http://schemas.microsoft.com/office/powerpoint/2010/main" val="29462326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uFillTx/>
              </a:rPr>
              <a:t>Describe Adam and Eve’s emotions</a:t>
            </a:r>
            <a:endParaRPr lang="en-US" baseline="0" dirty="0">
              <a:uFillTx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>
                <a:uFillTx/>
              </a:rPr>
              <a:t>DAVID ECKMAN, Ph.D. © </a:t>
            </a:r>
            <a:r>
              <a:rPr lang="is-IS" dirty="0">
                <a:uFillTx/>
              </a:rPr>
              <a:t>2017</a:t>
            </a:r>
            <a:endParaRPr lang="en-US" dirty="0"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60DF93-7B6B-C34A-AB69-5701252B01E3}" type="slidenum">
              <a:rPr lang="en-US" smtClean="0">
                <a:uFillTx/>
              </a:rPr>
              <a:pPr/>
              <a:t>5</a:t>
            </a:fld>
            <a:endParaRPr lang="en-US">
              <a:uFillTx/>
            </a:endParaRP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>
                <a:uFillTx/>
              </a:rPr>
              <a:t>BWGI Ministries</a:t>
            </a:r>
          </a:p>
        </p:txBody>
      </p:sp>
    </p:spTree>
    <p:extLst>
      <p:ext uri="{BB962C8B-B14F-4D97-AF65-F5344CB8AC3E}">
        <p14:creationId xmlns:p14="http://schemas.microsoft.com/office/powerpoint/2010/main" val="29462326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uFillTx/>
              </a:rPr>
              <a:t>Describe Adam and Eve’s emotions</a:t>
            </a:r>
            <a:endParaRPr lang="en-US" baseline="0" dirty="0">
              <a:uFillTx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>
                <a:uFillTx/>
              </a:rPr>
              <a:t>DAVID ECKMAN, Ph.D. © </a:t>
            </a:r>
            <a:r>
              <a:rPr lang="is-IS" dirty="0">
                <a:uFillTx/>
              </a:rPr>
              <a:t>2017</a:t>
            </a:r>
            <a:endParaRPr lang="en-US" dirty="0"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60DF93-7B6B-C34A-AB69-5701252B01E3}" type="slidenum">
              <a:rPr lang="en-US" smtClean="0">
                <a:uFillTx/>
              </a:rPr>
              <a:pPr/>
              <a:t>6</a:t>
            </a:fld>
            <a:endParaRPr lang="en-US">
              <a:uFillTx/>
            </a:endParaRP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>
                <a:uFillTx/>
              </a:rPr>
              <a:t>BWGI Ministries</a:t>
            </a:r>
          </a:p>
        </p:txBody>
      </p:sp>
    </p:spTree>
    <p:extLst>
      <p:ext uri="{BB962C8B-B14F-4D97-AF65-F5344CB8AC3E}">
        <p14:creationId xmlns:p14="http://schemas.microsoft.com/office/powerpoint/2010/main" val="2946232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uFillTx/>
              </a:rPr>
              <a:t>Describe Adam and Eve’s emotions</a:t>
            </a:r>
            <a:endParaRPr lang="en-US" baseline="0" dirty="0">
              <a:uFillTx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>
                <a:uFillTx/>
              </a:rPr>
              <a:t>DAVID ECKMAN, Ph.D. © </a:t>
            </a:r>
            <a:r>
              <a:rPr lang="is-IS" dirty="0">
                <a:uFillTx/>
              </a:rPr>
              <a:t>2017</a:t>
            </a:r>
            <a:endParaRPr lang="en-US" dirty="0"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60DF93-7B6B-C34A-AB69-5701252B01E3}" type="slidenum">
              <a:rPr lang="en-US" smtClean="0">
                <a:uFillTx/>
              </a:rPr>
              <a:pPr/>
              <a:t>7</a:t>
            </a:fld>
            <a:endParaRPr lang="en-US">
              <a:uFillTx/>
            </a:endParaRP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>
                <a:uFillTx/>
              </a:rPr>
              <a:t>BWGI Ministries</a:t>
            </a:r>
          </a:p>
        </p:txBody>
      </p:sp>
    </p:spTree>
    <p:extLst>
      <p:ext uri="{BB962C8B-B14F-4D97-AF65-F5344CB8AC3E}">
        <p14:creationId xmlns:p14="http://schemas.microsoft.com/office/powerpoint/2010/main" val="29462326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uFillTx/>
              </a:rPr>
              <a:t>Describe Adam and Eve’s emotions</a:t>
            </a:r>
            <a:endParaRPr lang="en-US" baseline="0" dirty="0">
              <a:uFillTx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>
                <a:uFillTx/>
              </a:rPr>
              <a:t>DAVID ECKMAN, Ph.D. © </a:t>
            </a:r>
            <a:r>
              <a:rPr lang="is-IS" dirty="0">
                <a:uFillTx/>
              </a:rPr>
              <a:t>2017</a:t>
            </a:r>
            <a:endParaRPr lang="en-US" dirty="0"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60DF93-7B6B-C34A-AB69-5701252B01E3}" type="slidenum">
              <a:rPr lang="en-US" smtClean="0">
                <a:uFillTx/>
              </a:rPr>
              <a:pPr/>
              <a:t>8</a:t>
            </a:fld>
            <a:endParaRPr lang="en-US">
              <a:uFillTx/>
            </a:endParaRP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>
                <a:uFillTx/>
              </a:rPr>
              <a:t>BWGI Ministries</a:t>
            </a:r>
          </a:p>
        </p:txBody>
      </p:sp>
    </p:spTree>
    <p:extLst>
      <p:ext uri="{BB962C8B-B14F-4D97-AF65-F5344CB8AC3E}">
        <p14:creationId xmlns:p14="http://schemas.microsoft.com/office/powerpoint/2010/main" val="29462326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uFillTx/>
              </a:rPr>
              <a:t>Describe Adam and Eve’s emotions</a:t>
            </a:r>
            <a:endParaRPr lang="en-US" baseline="0" dirty="0">
              <a:uFillTx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>
                <a:uFillTx/>
              </a:rPr>
              <a:t>DAVID ECKMAN, Ph.D. © </a:t>
            </a:r>
            <a:r>
              <a:rPr lang="is-IS" dirty="0">
                <a:uFillTx/>
              </a:rPr>
              <a:t>2017</a:t>
            </a:r>
            <a:endParaRPr lang="en-US" dirty="0"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60DF93-7B6B-C34A-AB69-5701252B01E3}" type="slidenum">
              <a:rPr lang="en-US" smtClean="0">
                <a:uFillTx/>
              </a:rPr>
              <a:pPr/>
              <a:t>9</a:t>
            </a:fld>
            <a:endParaRPr lang="en-US">
              <a:uFillTx/>
            </a:endParaRP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>
                <a:uFillTx/>
              </a:rPr>
              <a:t>BWGI Ministries</a:t>
            </a:r>
          </a:p>
        </p:txBody>
      </p:sp>
    </p:spTree>
    <p:extLst>
      <p:ext uri="{BB962C8B-B14F-4D97-AF65-F5344CB8AC3E}">
        <p14:creationId xmlns:p14="http://schemas.microsoft.com/office/powerpoint/2010/main" val="29462326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uFillTx/>
              </a:rPr>
              <a:t>Describe Adam and Eve’s emotions</a:t>
            </a:r>
            <a:endParaRPr lang="en-US" baseline="0" dirty="0">
              <a:uFillTx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>
                <a:uFillTx/>
              </a:rPr>
              <a:t>DAVID ECKMAN, Ph.D. © </a:t>
            </a:r>
            <a:r>
              <a:rPr lang="is-IS" dirty="0">
                <a:uFillTx/>
              </a:rPr>
              <a:t>2017</a:t>
            </a:r>
            <a:endParaRPr lang="en-US" dirty="0"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60DF93-7B6B-C34A-AB69-5701252B01E3}" type="slidenum">
              <a:rPr lang="en-US" smtClean="0">
                <a:uFillTx/>
              </a:rPr>
              <a:pPr/>
              <a:t>11</a:t>
            </a:fld>
            <a:endParaRPr lang="en-US">
              <a:uFillTx/>
            </a:endParaRP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>
                <a:uFillTx/>
              </a:rPr>
              <a:t>BWGI Ministries</a:t>
            </a:r>
          </a:p>
        </p:txBody>
      </p:sp>
    </p:spTree>
    <p:extLst>
      <p:ext uri="{BB962C8B-B14F-4D97-AF65-F5344CB8AC3E}">
        <p14:creationId xmlns:p14="http://schemas.microsoft.com/office/powerpoint/2010/main" val="29462326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0DF93-7B6B-C34A-AB69-5701252B01E3}" type="slidenum">
              <a:rPr lang="en-US" smtClean="0">
                <a:uFillTx/>
              </a:rPr>
              <a:pPr/>
              <a:t>12</a:t>
            </a:fld>
            <a:endParaRPr lang="en-US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uFillTx/>
              </a:rPr>
              <a:t>DAVID ECKMAN, Ph.D. © </a:t>
            </a:r>
            <a:r>
              <a:rPr lang="is-IS" dirty="0">
                <a:uFillTx/>
              </a:rPr>
              <a:t>2017</a:t>
            </a:r>
            <a:endParaRPr lang="en-US" dirty="0">
              <a:uFillTx/>
            </a:endParaRP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>
                <a:uFillTx/>
              </a:rPr>
              <a:t>BWGI Ministries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>
            <a:lumMod val="85000"/>
            <a:alpha val="7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2828" y="4772261"/>
            <a:ext cx="2895600" cy="273844"/>
          </a:xfrm>
        </p:spPr>
        <p:txBody>
          <a:bodyPr/>
          <a:lstStyle/>
          <a:p>
            <a:r>
              <a:rPr lang="en-US" dirty="0"/>
              <a:t>DAVID ECKMAN, Ph.D. © </a:t>
            </a:r>
            <a:r>
              <a:rPr lang="is-IS" dirty="0"/>
              <a:t>2017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WHAT Log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3067" y="776821"/>
            <a:ext cx="3992520" cy="952988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1985966"/>
            <a:ext cx="9144000" cy="1904908"/>
          </a:xfrm>
          <a:prstGeom prst="rect">
            <a:avLst/>
          </a:prstGeom>
          <a:solidFill>
            <a:srgbClr val="BAB5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0" i="0" dirty="0">
                <a:latin typeface="Montserrat-Bold"/>
                <a:cs typeface="Montserrat-Bold"/>
              </a:rPr>
              <a:t>BWGI</a:t>
            </a:r>
            <a:r>
              <a:rPr lang="en-US" sz="4000" b="0" i="0" baseline="0" dirty="0">
                <a:latin typeface="Montserrat-Bold"/>
                <a:cs typeface="Montserrat-Bold"/>
              </a:rPr>
              <a:t> DISCIPLESHIP INTENSIVE</a:t>
            </a:r>
          </a:p>
          <a:p>
            <a:pPr algn="ctr"/>
            <a:r>
              <a:rPr lang="en-US" sz="4000" b="0" i="0" baseline="0" dirty="0">
                <a:latin typeface="Montserrat-Bold"/>
                <a:cs typeface="Montserrat-Bold"/>
              </a:rPr>
              <a:t>WEEK 1</a:t>
            </a:r>
          </a:p>
          <a:p>
            <a:pPr algn="ctr"/>
            <a:endParaRPr lang="en-US" sz="1600" b="0" i="0" baseline="0" dirty="0">
              <a:latin typeface="Montserrat-Bold"/>
              <a:cs typeface="Montserrat-Bold"/>
            </a:endParaRPr>
          </a:p>
          <a:p>
            <a:pPr algn="ctr"/>
            <a:endParaRPr lang="en-US" sz="1200" b="0" i="0" baseline="0" dirty="0">
              <a:latin typeface="Montserrat-Bold"/>
              <a:cs typeface="Montserrat-Bold"/>
            </a:endParaRPr>
          </a:p>
          <a:p>
            <a:pPr algn="ctr"/>
            <a:r>
              <a:rPr lang="en-US" sz="3200" b="0" i="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-Regular"/>
                <a:cs typeface="Montserrat-Regular"/>
              </a:rPr>
              <a:t>DAVID ECKMAN, Ph.D.</a:t>
            </a:r>
          </a:p>
        </p:txBody>
      </p:sp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5897857" y="4668135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www.WHATGODINTENDED.ORG</a:t>
            </a:r>
          </a:p>
        </p:txBody>
      </p:sp>
    </p:spTree>
    <p:extLst>
      <p:ext uri="{BB962C8B-B14F-4D97-AF65-F5344CB8AC3E}">
        <p14:creationId xmlns:p14="http://schemas.microsoft.com/office/powerpoint/2010/main" val="3513145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DAVID ECKMAN, Ph.D. © </a:t>
            </a:r>
            <a:r>
              <a:rPr lang="is-IS" dirty="0"/>
              <a:t>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67A54-72C9-014B-A08B-BF73ACA507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147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DAVID ECKMAN, Ph.D. © </a:t>
            </a:r>
            <a:r>
              <a:rPr lang="is-IS" dirty="0"/>
              <a:t>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67A54-72C9-014B-A08B-BF73ACA507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557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DAVID ECKMAN, Ph.D. © </a:t>
            </a:r>
            <a:r>
              <a:rPr lang="is-IS" dirty="0"/>
              <a:t>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67A54-72C9-014B-A08B-BF73ACA507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45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DAVID ECKMAN, Ph.D. © </a:t>
            </a:r>
            <a:r>
              <a:rPr lang="is-IS" dirty="0"/>
              <a:t>2017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67A54-72C9-014B-A08B-BF73ACA507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752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DAVID ECKMAN, Ph.D. © </a:t>
            </a:r>
            <a:r>
              <a:rPr lang="is-IS" dirty="0"/>
              <a:t>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67A54-72C9-014B-A08B-BF73ACA507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563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DAVID ECKMAN, Ph.D. © </a:t>
            </a:r>
            <a:r>
              <a:rPr lang="is-IS" dirty="0"/>
              <a:t>2017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67A54-72C9-014B-A08B-BF73ACA507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032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DAVID ECKMAN, Ph.D. © </a:t>
            </a:r>
            <a:r>
              <a:rPr lang="is-IS" dirty="0"/>
              <a:t>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67A54-72C9-014B-A08B-BF73ACA507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165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DAVID ECKMAN, Ph.D. © </a:t>
            </a:r>
            <a:r>
              <a:rPr lang="is-IS" dirty="0"/>
              <a:t>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67A54-72C9-014B-A08B-BF73ACA507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938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DAVID ECKMAN, Ph.D. © </a:t>
            </a:r>
            <a:r>
              <a:rPr lang="is-IS" dirty="0"/>
              <a:t>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67A54-72C9-014B-A08B-BF73ACA507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567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DAVID ECKMAN, Ph.D. © </a:t>
            </a:r>
            <a:r>
              <a:rPr lang="is-IS" dirty="0"/>
              <a:t>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67A54-72C9-014B-A08B-BF73ACA507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3673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WG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3056642" y="4716600"/>
            <a:ext cx="2895600" cy="273844"/>
          </a:xfrm>
        </p:spPr>
        <p:txBody>
          <a:bodyPr/>
          <a:lstStyle/>
          <a:p>
            <a:r>
              <a:rPr lang="en-US" dirty="0"/>
              <a:t>DAVID ECKMAN, Ph.D. © </a:t>
            </a:r>
            <a:r>
              <a:rPr lang="is-IS" dirty="0"/>
              <a:t>2017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553200" y="4731731"/>
            <a:ext cx="2133600" cy="273844"/>
          </a:xfrm>
        </p:spPr>
        <p:txBody>
          <a:bodyPr/>
          <a:lstStyle/>
          <a:p>
            <a:fld id="{3A867A54-72C9-014B-A08B-BF73ACA507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534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7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68377"/>
            <a:ext cx="8229600" cy="3626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 i="0">
                <a:solidFill>
                  <a:schemeClr val="tx1">
                    <a:tint val="75000"/>
                  </a:schemeClr>
                </a:solidFill>
                <a:latin typeface="Montserrat-Regular"/>
                <a:cs typeface="Montserrat-Regular"/>
              </a:defRPr>
            </a:lvl1pPr>
          </a:lstStyle>
          <a:p>
            <a:r>
              <a:rPr lang="en-US"/>
              <a:t>DAVID ECKMAN, Ph.D. © </a:t>
            </a:r>
            <a:r>
              <a:rPr lang="is-IS"/>
              <a:t>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73369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tx1">
                    <a:tint val="75000"/>
                  </a:schemeClr>
                </a:solidFill>
                <a:latin typeface="Montserrat-Regular"/>
                <a:cs typeface="Montserrat-Regular"/>
              </a:defRPr>
            </a:lvl1pPr>
          </a:lstStyle>
          <a:p>
            <a:fld id="{3A867A54-72C9-014B-A08B-BF73ACA507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9144000" cy="878416"/>
          </a:xfrm>
          <a:prstGeom prst="rect">
            <a:avLst/>
          </a:prstGeom>
          <a:solidFill>
            <a:srgbClr val="ACA6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600" dirty="0">
              <a:solidFill>
                <a:schemeClr val="bg1"/>
              </a:solidFill>
              <a:latin typeface="Montserrat-Bold"/>
              <a:cs typeface="Montserrat-Bold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4099"/>
            <a:ext cx="8229600" cy="7231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03745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l" defTabSz="457200" rtl="0" eaLnBrk="1" latinLnBrk="0" hangingPunct="1">
        <a:lnSpc>
          <a:spcPct val="80000"/>
        </a:lnSpc>
        <a:spcBef>
          <a:spcPct val="0"/>
        </a:spcBef>
        <a:buNone/>
        <a:defRPr sz="3600" b="1" i="0" kern="1200">
          <a:solidFill>
            <a:schemeClr val="tx1"/>
          </a:solidFill>
          <a:effectLst>
            <a:outerShdw blurRad="50800" dist="38100" dir="5400000" algn="t" rotWithShape="0">
              <a:schemeClr val="bg1">
                <a:alpha val="40000"/>
              </a:schemeClr>
            </a:outerShdw>
          </a:effectLst>
          <a:latin typeface="Montserrat-Bold"/>
          <a:ea typeface="+mj-ea"/>
          <a:cs typeface="Montserrat-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i="0" kern="1200">
          <a:solidFill>
            <a:schemeClr val="tx1"/>
          </a:solidFill>
          <a:latin typeface="Montserrat-Regular"/>
          <a:ea typeface="+mn-ea"/>
          <a:cs typeface="Montserrat-Regular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1" i="0" kern="1200">
          <a:solidFill>
            <a:schemeClr val="tx1"/>
          </a:solidFill>
          <a:latin typeface="Montserrat-Regular"/>
          <a:ea typeface="+mn-ea"/>
          <a:cs typeface="Montserrat-Regular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1" i="0" kern="1200">
          <a:solidFill>
            <a:schemeClr val="tx1"/>
          </a:solidFill>
          <a:latin typeface="Montserrat-Regular"/>
          <a:ea typeface="+mn-ea"/>
          <a:cs typeface="Montserrat-Regular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1" i="0" kern="1200">
          <a:solidFill>
            <a:schemeClr val="tx1"/>
          </a:solidFill>
          <a:latin typeface="Montserrat-Regular"/>
          <a:ea typeface="+mn-ea"/>
          <a:cs typeface="Montserrat-Regular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1" i="0" kern="1200">
          <a:solidFill>
            <a:schemeClr val="tx1"/>
          </a:solidFill>
          <a:latin typeface="Montserrat-Regular"/>
          <a:ea typeface="+mn-ea"/>
          <a:cs typeface="Montserrat-Regular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microsoft.com/office/2007/relationships/hdphoto" Target="../media/hdphoto3.wdp"/><Relationship Id="rId18" Type="http://schemas.microsoft.com/office/2007/relationships/hdphoto" Target="../media/hdphoto6.wdp"/><Relationship Id="rId3" Type="http://schemas.openxmlformats.org/officeDocument/2006/relationships/image" Target="../media/image6.png"/><Relationship Id="rId7" Type="http://schemas.openxmlformats.org/officeDocument/2006/relationships/diagramData" Target="../diagrams/data1.xml"/><Relationship Id="rId12" Type="http://schemas.openxmlformats.org/officeDocument/2006/relationships/image" Target="../media/image8.png"/><Relationship Id="rId17" Type="http://schemas.microsoft.com/office/2007/relationships/hdphoto" Target="../media/hdphoto5.wdp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microsoft.com/office/2007/relationships/diagramDrawing" Target="../diagrams/drawing1.xml"/><Relationship Id="rId5" Type="http://schemas.openxmlformats.org/officeDocument/2006/relationships/image" Target="../media/image7.png"/><Relationship Id="rId15" Type="http://schemas.microsoft.com/office/2007/relationships/hdphoto" Target="../media/hdphoto4.wdp"/><Relationship Id="rId10" Type="http://schemas.openxmlformats.org/officeDocument/2006/relationships/diagramColors" Target="../diagrams/colors1.xml"/><Relationship Id="rId4" Type="http://schemas.microsoft.com/office/2007/relationships/hdphoto" Target="../media/hdphoto1.wdp"/><Relationship Id="rId9" Type="http://schemas.openxmlformats.org/officeDocument/2006/relationships/diagramQuickStyle" Target="../diagrams/quickStyle1.xml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3.jp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4.jpg"/><Relationship Id="rId10" Type="http://schemas.openxmlformats.org/officeDocument/2006/relationships/image" Target="../media/image23.png"/><Relationship Id="rId4" Type="http://schemas.openxmlformats.org/officeDocument/2006/relationships/image" Target="../media/image3.png"/><Relationship Id="rId9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135"/>
            <a:ext cx="9144000" cy="5143500"/>
          </a:xfrm>
          <a:prstGeom prst="rect">
            <a:avLst/>
          </a:prstGeom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1085147" y="4026400"/>
            <a:ext cx="8041317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DC5039"/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Montserrat-Regular"/>
                <a:cs typeface="Montserrat-Regular"/>
              </a:rPr>
              <a:t>SESSION 2: </a:t>
            </a:r>
            <a:r>
              <a:rPr lang="en-US" sz="2400" b="1" dirty="0">
                <a:solidFill>
                  <a:srgbClr val="DC5039"/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uFillTx/>
                <a:latin typeface="Montserrat-Regular"/>
                <a:cs typeface="Montserrat-Regular"/>
              </a:rPr>
              <a:t> THROUGH ADAM’S EYES</a:t>
            </a:r>
          </a:p>
          <a:p>
            <a:r>
              <a:rPr lang="zh-Hant" altLang="en-US" sz="2400" b="1" dirty="0">
                <a:solidFill>
                  <a:srgbClr val="DC5039"/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新細明體"/>
                <a:ea typeface="新細明體"/>
                <a:cs typeface="新細明體"/>
              </a:rPr>
              <a:t>第二課 透過“亞當的眼睛”</a:t>
            </a:r>
            <a:r>
              <a:rPr lang="en-US" sz="2400" b="1" dirty="0">
                <a:solidFill>
                  <a:srgbClr val="DC5039"/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新細明體"/>
                <a:ea typeface="新細明體"/>
                <a:cs typeface="新細明體"/>
              </a:rPr>
              <a:t> </a:t>
            </a:r>
          </a:p>
          <a:p>
            <a:r>
              <a:rPr lang="en-US" sz="2400" b="1" dirty="0">
                <a:solidFill>
                  <a:srgbClr val="4D4D57"/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uFillTx/>
                <a:latin typeface="Montserrat-Regular"/>
                <a:cs typeface="Montserrat-Regular"/>
              </a:rPr>
              <a:t>DAVID ECKMAN, Ph.D.</a:t>
            </a:r>
          </a:p>
        </p:txBody>
      </p:sp>
      <p:pic>
        <p:nvPicPr>
          <p:cNvPr id="12" name="Picture 11" descr="H2H Logo without Experiencing the Father's Embrac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839" y="494301"/>
            <a:ext cx="5487644" cy="3318568"/>
          </a:xfrm>
          <a:prstGeom prst="rect">
            <a:avLst/>
          </a:prstGeom>
        </p:spPr>
      </p:pic>
      <p:pic>
        <p:nvPicPr>
          <p:cNvPr id="14" name="Picture 13" descr="BWHAT Logo for FB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519" y="4511370"/>
            <a:ext cx="1695490" cy="463770"/>
          </a:xfrm>
          <a:prstGeom prst="rect">
            <a:avLst/>
          </a:prstGeom>
        </p:spPr>
      </p:pic>
      <p:pic>
        <p:nvPicPr>
          <p:cNvPr id="2" name="Picture 1" descr="David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87" y="4179177"/>
            <a:ext cx="610260" cy="91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242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Heart 12">
            <a:extLst>
              <a:ext uri="{FF2B5EF4-FFF2-40B4-BE49-F238E27FC236}">
                <a16:creationId xmlns="" xmlns:a16="http://schemas.microsoft.com/office/drawing/2014/main" id="{20ED6231-F50E-9D4A-B510-8A0115FE92B1}"/>
              </a:ext>
            </a:extLst>
          </p:cNvPr>
          <p:cNvSpPr/>
          <p:nvPr/>
        </p:nvSpPr>
        <p:spPr>
          <a:xfrm>
            <a:off x="3487235" y="1688561"/>
            <a:ext cx="322854" cy="269376"/>
          </a:xfrm>
          <a:prstGeom prst="heart">
            <a:avLst/>
          </a:prstGeom>
          <a:solidFill>
            <a:srgbClr val="FFFFFF"/>
          </a:solidFill>
          <a:ln>
            <a:solidFill>
              <a:srgbClr val="C050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/>
          <p:cNvGrpSpPr/>
          <p:nvPr/>
        </p:nvGrpSpPr>
        <p:grpSpPr>
          <a:xfrm>
            <a:off x="1812074" y="1211789"/>
            <a:ext cx="324550" cy="940844"/>
            <a:chOff x="2821186" y="440077"/>
            <a:chExt cx="1549817" cy="2282667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>
              <a:alphaModFix amt="83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153" b="100000" l="1878" r="89671">
                          <a14:foregroundMark x1="32394" y1="92507" x2="34742" y2="92507"/>
                          <a14:foregroundMark x1="37559" y1="95389" x2="37559" y2="95389"/>
                          <a14:foregroundMark x1="42254" y1="97118" x2="42254" y2="9711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821186" y="440077"/>
              <a:ext cx="1549817" cy="2282667"/>
            </a:xfrm>
            <a:prstGeom prst="rect">
              <a:avLst/>
            </a:prstGeom>
          </p:spPr>
        </p:pic>
        <p:sp>
          <p:nvSpPr>
            <p:cNvPr id="41" name="Oval 40"/>
            <p:cNvSpPr/>
            <p:nvPr/>
          </p:nvSpPr>
          <p:spPr>
            <a:xfrm>
              <a:off x="3116953" y="565721"/>
              <a:ext cx="811589" cy="1978083"/>
            </a:xfrm>
            <a:prstGeom prst="ellipse">
              <a:avLst/>
            </a:prstGeom>
            <a:solidFill>
              <a:schemeClr val="accent2">
                <a:alpha val="56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D3FD2341-F82E-C745-A37F-B859734B3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ant" sz="3200" dirty="0"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Montserrat  "/>
                <a:ea typeface="宋体"/>
                <a:cs typeface="Montserrat  "/>
              </a:rPr>
              <a:t>OVERVIEW OF CONTENT:</a:t>
            </a:r>
            <a:br>
              <a:rPr lang="en-US" altLang="zh-Hant" sz="3200" dirty="0"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Montserrat  "/>
                <a:ea typeface="宋体"/>
                <a:cs typeface="Montserrat  "/>
              </a:rPr>
            </a:br>
            <a:r>
              <a:rPr lang="zh-Hant" altLang="en-US" sz="3200" dirty="0"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Montserrat  "/>
                <a:ea typeface="宋体"/>
                <a:cs typeface="Montserrat  "/>
              </a:rPr>
              <a:t>第二課 透過“亞當的眼睛</a:t>
            </a:r>
            <a:endParaRPr lang="en-US" sz="3200" dirty="0">
              <a:effectLst>
                <a:outerShdw blurRad="50800" dist="38100" dir="2700000" algn="tl" rotWithShape="0">
                  <a:schemeClr val="bg1">
                    <a:alpha val="43000"/>
                  </a:schemeClr>
                </a:outerShdw>
              </a:effectLst>
              <a:latin typeface="宋体"/>
              <a:ea typeface="宋体"/>
              <a:cs typeface="宋体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25FCF310-0B16-4845-87CC-33EB2A2AC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00" dirty="0">
                <a:latin typeface="Montserrat-Bold"/>
                <a:cs typeface="Montserrat-Bold"/>
              </a:rPr>
              <a:t>DAVID ECKMAN, Ph.D. © </a:t>
            </a:r>
            <a:r>
              <a:rPr lang="is-IS" sz="1000" dirty="0">
                <a:latin typeface="Montserrat-Bold"/>
                <a:cs typeface="Montserrat-Bold"/>
              </a:rPr>
              <a:t>2017</a:t>
            </a:r>
            <a:endParaRPr lang="en-US" sz="1000" dirty="0">
              <a:latin typeface="Montserrat-Bold"/>
              <a:cs typeface="Montserrat-Bold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C9FB587-DFD4-ED4E-AE02-E91785610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67A54-72C9-014B-A08B-BF73ACA50751}" type="slidenum">
              <a:rPr lang="en-US" smtClean="0"/>
              <a:pPr/>
              <a:t>1</a:t>
            </a:fld>
            <a:endParaRPr lang="en-US" dirty="0"/>
          </a:p>
        </p:txBody>
      </p:sp>
      <p:grpSp>
        <p:nvGrpSpPr>
          <p:cNvPr id="35" name="Group 34"/>
          <p:cNvGrpSpPr/>
          <p:nvPr/>
        </p:nvGrpSpPr>
        <p:grpSpPr>
          <a:xfrm>
            <a:off x="-4240926" y="2583692"/>
            <a:ext cx="12569785" cy="2115195"/>
            <a:chOff x="-4160783" y="3038115"/>
            <a:chExt cx="12569785" cy="2115195"/>
          </a:xfrm>
        </p:grpSpPr>
        <p:sp>
          <p:nvSpPr>
            <p:cNvPr id="8" name="Rectangle 7"/>
            <p:cNvSpPr/>
            <p:nvPr/>
          </p:nvSpPr>
          <p:spPr>
            <a:xfrm>
              <a:off x="80143" y="4410721"/>
              <a:ext cx="1860481" cy="742589"/>
            </a:xfrm>
            <a:prstGeom prst="rect">
              <a:avLst/>
            </a:prstGeom>
            <a:solidFill>
              <a:srgbClr val="E3E3E3"/>
            </a:solidFill>
            <a:ln>
              <a:solidFill>
                <a:srgbClr val="E3E3E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="" xmlns:a16="http://schemas.microsoft.com/office/drawing/2014/main" id="{FF959EE1-5FE3-EE48-9322-E7A2E2B76473}"/>
                </a:ext>
              </a:extLst>
            </p:cNvPr>
            <p:cNvSpPr/>
            <p:nvPr/>
          </p:nvSpPr>
          <p:spPr>
            <a:xfrm rot="10800000">
              <a:off x="-4160783" y="3038115"/>
              <a:ext cx="12569785" cy="1690152"/>
            </a:xfrm>
            <a:prstGeom prst="arc">
              <a:avLst>
                <a:gd name="adj1" fmla="val 10784464"/>
                <a:gd name="adj2" fmla="val 17433959"/>
              </a:avLst>
            </a:prstGeom>
            <a:noFill/>
            <a:ln w="1016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9" name="Picture 28" descr="Lightbulb.png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075" t="48432" r="1104" b="1"/>
          <a:stretch/>
        </p:blipFill>
        <p:spPr>
          <a:xfrm>
            <a:off x="234552" y="3193857"/>
            <a:ext cx="1387042" cy="1717178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="" xmlns:a16="http://schemas.microsoft.com/office/drawing/2014/main" id="{F562251D-9B04-1C46-ADC2-6CF8380486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9897176"/>
              </p:ext>
            </p:extLst>
          </p:nvPr>
        </p:nvGraphicFramePr>
        <p:xfrm>
          <a:off x="276555" y="2131899"/>
          <a:ext cx="8706449" cy="1639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28" name="Group 27"/>
          <p:cNvGrpSpPr/>
          <p:nvPr/>
        </p:nvGrpSpPr>
        <p:grpSpPr>
          <a:xfrm>
            <a:off x="336989" y="1231444"/>
            <a:ext cx="818711" cy="900456"/>
            <a:chOff x="-18521" y="782696"/>
            <a:chExt cx="1335540" cy="1481794"/>
          </a:xfrm>
        </p:grpSpPr>
        <p:pic>
          <p:nvPicPr>
            <p:cNvPr id="2" name="Picture 1">
              <a:extLst>
                <a:ext uri="{FF2B5EF4-FFF2-40B4-BE49-F238E27FC236}">
                  <a16:creationId xmlns="" xmlns:a16="http://schemas.microsoft.com/office/drawing/2014/main" id="{7053C840-A1BD-7B46-ADB9-4111BB6AFE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alphaModFix amt="48000"/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2908" b="39580" l="2147" r="76074">
                          <a14:foregroundMark x1="60429" y1="36995" x2="60429" y2="36995"/>
                          <a14:backgroundMark x1="34356" y1="21809" x2="34356" y2="21809"/>
                          <a14:backgroundMark x1="41411" y1="26494" x2="41411" y2="26494"/>
                          <a14:backgroundMark x1="41411" y1="27787" x2="41411" y2="27787"/>
                          <a14:backgroundMark x1="47546" y1="27625" x2="47546" y2="27625"/>
                          <a14:backgroundMark x1="42638" y1="24879" x2="42638" y2="24879"/>
                          <a14:backgroundMark x1="23313" y1="11632" x2="23313" y2="11632"/>
                          <a14:backgroundMark x1="40491" y1="6139" x2="40491" y2="6139"/>
                          <a14:backgroundMark x1="31595" y1="9855" x2="31595" y2="9855"/>
                          <a14:backgroundMark x1="53988" y1="10824" x2="53988" y2="10824"/>
                          <a14:backgroundMark x1="29448" y1="14378" x2="29448" y2="14378"/>
                          <a14:backgroundMark x1="43558" y1="8562" x2="43558" y2="8562"/>
                        </a14:backgroundRemoval>
                      </a14:imgEffect>
                    </a14:imgLayer>
                  </a14:imgProps>
                </a:ext>
              </a:extLst>
            </a:blip>
            <a:srcRect t="3087" r="24323" b="60359"/>
            <a:stretch/>
          </p:blipFill>
          <p:spPr>
            <a:xfrm>
              <a:off x="-18521" y="782696"/>
              <a:ext cx="1335540" cy="1481794"/>
            </a:xfrm>
            <a:prstGeom prst="rect">
              <a:avLst/>
            </a:prstGeom>
            <a:noFill/>
          </p:spPr>
        </p:pic>
        <p:grpSp>
          <p:nvGrpSpPr>
            <p:cNvPr id="27" name="Group 26"/>
            <p:cNvGrpSpPr/>
            <p:nvPr/>
          </p:nvGrpSpPr>
          <p:grpSpPr>
            <a:xfrm>
              <a:off x="319313" y="980559"/>
              <a:ext cx="842238" cy="960017"/>
              <a:chOff x="319313" y="980559"/>
              <a:chExt cx="842238" cy="960017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319313" y="980559"/>
                <a:ext cx="842238" cy="702552"/>
                <a:chOff x="319313" y="1045836"/>
                <a:chExt cx="842238" cy="702552"/>
              </a:xfrm>
            </p:grpSpPr>
            <p:sp>
              <p:nvSpPr>
                <p:cNvPr id="17" name="Rectangle 16"/>
                <p:cNvSpPr/>
                <p:nvPr/>
              </p:nvSpPr>
              <p:spPr>
                <a:xfrm>
                  <a:off x="487206" y="1045836"/>
                  <a:ext cx="530999" cy="702552"/>
                </a:xfrm>
                <a:prstGeom prst="rect">
                  <a:avLst/>
                </a:prstGeom>
                <a:solidFill>
                  <a:srgbClr val="EEEEEE"/>
                </a:solidFill>
                <a:ln>
                  <a:solidFill>
                    <a:srgbClr val="EEEEEE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0" name="Group 9"/>
                <p:cNvGrpSpPr/>
                <p:nvPr/>
              </p:nvGrpSpPr>
              <p:grpSpPr>
                <a:xfrm>
                  <a:off x="319313" y="1251275"/>
                  <a:ext cx="842238" cy="494493"/>
                  <a:chOff x="319313" y="1251275"/>
                  <a:chExt cx="842238" cy="494493"/>
                </a:xfrm>
                <a:solidFill>
                  <a:schemeClr val="bg1"/>
                </a:solidFill>
              </p:grpSpPr>
              <p:sp>
                <p:nvSpPr>
                  <p:cNvPr id="25" name="Triangle 24">
                    <a:extLst>
                      <a:ext uri="{FF2B5EF4-FFF2-40B4-BE49-F238E27FC236}">
                        <a16:creationId xmlns="" xmlns:a16="http://schemas.microsoft.com/office/drawing/2014/main" id="{90137004-8F04-5D47-9D50-644C6980494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19313" y="1251275"/>
                    <a:ext cx="842238" cy="494493"/>
                  </a:xfrm>
                  <a:prstGeom prst="triangle">
                    <a:avLst/>
                  </a:prstGeom>
                  <a:solidFill>
                    <a:srgbClr val="BAB5A6"/>
                  </a:solidFill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" name="Rectangle 8"/>
                  <p:cNvSpPr/>
                  <p:nvPr/>
                </p:nvSpPr>
                <p:spPr>
                  <a:xfrm>
                    <a:off x="499190" y="1649429"/>
                    <a:ext cx="470783" cy="95229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20" name="Heart 19"/>
              <p:cNvSpPr/>
              <p:nvPr/>
            </p:nvSpPr>
            <p:spPr>
              <a:xfrm>
                <a:off x="579462" y="1685315"/>
                <a:ext cx="307426" cy="255261"/>
              </a:xfrm>
              <a:prstGeom prst="heart">
                <a:avLst/>
              </a:prstGeom>
              <a:solidFill>
                <a:srgbClr val="C0504D"/>
              </a:solidFill>
              <a:ln>
                <a:solidFill>
                  <a:srgbClr val="A39B8C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2" name="Heart 31">
            <a:extLst>
              <a:ext uri="{FF2B5EF4-FFF2-40B4-BE49-F238E27FC236}">
                <a16:creationId xmlns="" xmlns:a16="http://schemas.microsoft.com/office/drawing/2014/main" id="{20ED6231-F50E-9D4A-B510-8A0115FE92B1}"/>
              </a:ext>
            </a:extLst>
          </p:cNvPr>
          <p:cNvSpPr/>
          <p:nvPr/>
        </p:nvSpPr>
        <p:spPr>
          <a:xfrm>
            <a:off x="6188624" y="1340158"/>
            <a:ext cx="1024976" cy="743610"/>
          </a:xfrm>
          <a:prstGeom prst="heart">
            <a:avLst/>
          </a:prstGeom>
          <a:solidFill>
            <a:srgbClr val="C0504D"/>
          </a:solidFill>
          <a:ln>
            <a:solidFill>
              <a:srgbClr val="C12C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/>
          <p:cNvGrpSpPr/>
          <p:nvPr/>
        </p:nvGrpSpPr>
        <p:grpSpPr>
          <a:xfrm>
            <a:off x="1989527" y="1211789"/>
            <a:ext cx="324550" cy="940844"/>
            <a:chOff x="3433258" y="440077"/>
            <a:chExt cx="1549817" cy="2282667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3">
              <a:alphaModFix amt="83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153" b="100000" l="1878" r="89671">
                          <a14:foregroundMark x1="32394" y1="92507" x2="34742" y2="92507"/>
                          <a14:foregroundMark x1="37559" y1="95389" x2="37559" y2="95389"/>
                          <a14:foregroundMark x1="42254" y1="97118" x2="42254" y2="9711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433258" y="440077"/>
              <a:ext cx="1549817" cy="2282667"/>
            </a:xfrm>
            <a:prstGeom prst="rect">
              <a:avLst/>
            </a:prstGeom>
          </p:spPr>
        </p:pic>
        <p:sp>
          <p:nvSpPr>
            <p:cNvPr id="31" name="Oval 30"/>
            <p:cNvSpPr/>
            <p:nvPr/>
          </p:nvSpPr>
          <p:spPr>
            <a:xfrm>
              <a:off x="3723542" y="593679"/>
              <a:ext cx="811589" cy="1920065"/>
            </a:xfrm>
            <a:prstGeom prst="ellipse">
              <a:avLst/>
            </a:prstGeom>
            <a:solidFill>
              <a:schemeClr val="accent3">
                <a:alpha val="47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181195" y="1207131"/>
            <a:ext cx="324550" cy="940844"/>
            <a:chOff x="4235227" y="435419"/>
            <a:chExt cx="1549817" cy="2282667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>
              <a:alphaModFix amt="83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153" b="100000" l="1878" r="89671">
                          <a14:foregroundMark x1="32394" y1="92507" x2="34742" y2="92507"/>
                          <a14:foregroundMark x1="37559" y1="95389" x2="37559" y2="95389"/>
                          <a14:foregroundMark x1="42254" y1="97118" x2="42254" y2="9711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235227" y="435419"/>
              <a:ext cx="1549817" cy="2282667"/>
            </a:xfrm>
            <a:prstGeom prst="rect">
              <a:avLst/>
            </a:prstGeom>
          </p:spPr>
        </p:pic>
        <p:sp>
          <p:nvSpPr>
            <p:cNvPr id="42" name="Oval 41"/>
            <p:cNvSpPr/>
            <p:nvPr/>
          </p:nvSpPr>
          <p:spPr>
            <a:xfrm>
              <a:off x="4531374" y="565721"/>
              <a:ext cx="811589" cy="1978083"/>
            </a:xfrm>
            <a:prstGeom prst="ellipse">
              <a:avLst/>
            </a:prstGeom>
            <a:solidFill>
              <a:schemeClr val="accent6">
                <a:lumMod val="75000"/>
                <a:alpha val="36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9" name="Isosceles Triangle 58"/>
          <p:cNvSpPr/>
          <p:nvPr/>
        </p:nvSpPr>
        <p:spPr>
          <a:xfrm>
            <a:off x="3029334" y="1347660"/>
            <a:ext cx="1223082" cy="736108"/>
          </a:xfrm>
          <a:prstGeom prst="triangle">
            <a:avLst>
              <a:gd name="adj" fmla="val 51167"/>
            </a:avLst>
          </a:prstGeom>
          <a:noFill/>
          <a:ln w="19050" cmpd="sng">
            <a:solidFill>
              <a:srgbClr val="C050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464" b="99054" l="0" r="99699"/>
                    </a14:imgEffect>
                  </a14:imgLayer>
                </a14:imgProps>
              </a:ext>
            </a:extLst>
          </a:blip>
          <a:srcRect b="22010"/>
          <a:stretch/>
        </p:blipFill>
        <p:spPr>
          <a:xfrm>
            <a:off x="6238010" y="1453395"/>
            <a:ext cx="937330" cy="510268"/>
          </a:xfrm>
          <a:prstGeom prst="rect">
            <a:avLst/>
          </a:prstGeom>
          <a:noFill/>
        </p:spPr>
      </p:pic>
      <p:pic>
        <p:nvPicPr>
          <p:cNvPr id="12" name="Picture 11" descr="white-gear-png-gear-icon-png-white-gear-icon-30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963" y="1523145"/>
            <a:ext cx="342310" cy="273848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464" b="99054" l="0" r="99699"/>
                    </a14:imgEffect>
                  </a14:imgLayer>
                </a14:imgProps>
              </a:ext>
            </a:extLst>
          </a:blip>
          <a:srcRect r="22875"/>
          <a:stretch/>
        </p:blipFill>
        <p:spPr>
          <a:xfrm>
            <a:off x="8205808" y="1231443"/>
            <a:ext cx="537102" cy="626180"/>
          </a:xfrm>
          <a:prstGeom prst="rect">
            <a:avLst/>
          </a:prstGeom>
          <a:noFill/>
        </p:spPr>
      </p:pic>
      <p:pic>
        <p:nvPicPr>
          <p:cNvPr id="62" name="Picture 61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464" b="99054" l="0" r="99699"/>
                    </a14:imgEffect>
                  </a14:imgLayer>
                </a14:imgProps>
              </a:ext>
            </a:extLst>
          </a:blip>
          <a:srcRect l="29059" r="-1"/>
          <a:stretch/>
        </p:blipFill>
        <p:spPr>
          <a:xfrm>
            <a:off x="7846351" y="1231443"/>
            <a:ext cx="508398" cy="644371"/>
          </a:xfrm>
          <a:prstGeom prst="rect">
            <a:avLst/>
          </a:prstGeom>
          <a:noFill/>
        </p:spPr>
      </p:pic>
      <p:sp>
        <p:nvSpPr>
          <p:cNvPr id="15" name="Frame 14"/>
          <p:cNvSpPr/>
          <p:nvPr/>
        </p:nvSpPr>
        <p:spPr>
          <a:xfrm>
            <a:off x="7840001" y="1269397"/>
            <a:ext cx="882906" cy="814370"/>
          </a:xfrm>
          <a:prstGeom prst="frame">
            <a:avLst>
              <a:gd name="adj1" fmla="val 0"/>
            </a:avLst>
          </a:prstGeom>
          <a:solidFill>
            <a:srgbClr val="C1504D"/>
          </a:solidFill>
          <a:ln w="19050" cmpd="sng">
            <a:solidFill>
              <a:srgbClr val="C150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464" b="99054" l="0" r="99699"/>
                    </a14:imgEffect>
                  </a14:imgLayer>
                </a14:imgProps>
              </a:ext>
            </a:extLst>
          </a:blip>
          <a:srcRect b="6335"/>
          <a:stretch/>
        </p:blipFill>
        <p:spPr>
          <a:xfrm>
            <a:off x="7878101" y="1381966"/>
            <a:ext cx="818223" cy="689101"/>
          </a:xfrm>
          <a:prstGeom prst="rect">
            <a:avLst/>
          </a:prstGeom>
          <a:noFill/>
        </p:spPr>
      </p:pic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464" b="99054" l="0" r="99699"/>
                    </a14:imgEffect>
                  </a14:imgLayer>
                </a14:imgProps>
              </a:ext>
            </a:extLst>
          </a:blip>
          <a:srcRect b="6331"/>
          <a:stretch/>
        </p:blipFill>
        <p:spPr>
          <a:xfrm>
            <a:off x="4741070" y="1340158"/>
            <a:ext cx="882906" cy="743609"/>
          </a:xfrm>
          <a:prstGeom prst="rect">
            <a:avLst/>
          </a:prstGeom>
          <a:noFill/>
          <a:ln w="19050" cmpd="sng">
            <a:solidFill>
              <a:srgbClr val="C1504D"/>
            </a:solidFill>
          </a:ln>
        </p:spPr>
      </p:pic>
    </p:spTree>
    <p:extLst>
      <p:ext uri="{BB962C8B-B14F-4D97-AF65-F5344CB8AC3E}">
        <p14:creationId xmlns:p14="http://schemas.microsoft.com/office/powerpoint/2010/main" val="657464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rPr>
              <a:t>THE BEGINNING </a:t>
            </a:r>
            <a:r>
              <a:rPr lang="ja-JP" altLang="en-US" sz="4000" dirty="0"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rPr>
              <a:t>起初</a:t>
            </a:r>
            <a:endParaRPr lang="en-US" sz="4000" b="1" dirty="0">
              <a:solidFill>
                <a:schemeClr val="tx1"/>
              </a:solidFill>
              <a:effectLst>
                <a:outerShdw blurRad="50800" dist="38100" dir="2700000" algn="tl" rotWithShape="0">
                  <a:schemeClr val="bg1">
                    <a:alpha val="43000"/>
                  </a:schemeClr>
                </a:outerShdw>
              </a:effectLst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97469" y="4767264"/>
            <a:ext cx="2895600" cy="273844"/>
          </a:xfrm>
        </p:spPr>
        <p:txBody>
          <a:bodyPr/>
          <a:lstStyle/>
          <a:p>
            <a:r>
              <a:rPr lang="en-US" sz="1000" dirty="0">
                <a:latin typeface="Montserrat-Regular"/>
                <a:cs typeface="Montserrat-Regular"/>
              </a:rPr>
              <a:t>DAVID ECKMAN, Ph.D. © </a:t>
            </a:r>
            <a:r>
              <a:rPr lang="is-IS" sz="1000" dirty="0">
                <a:latin typeface="Montserrat-Regular"/>
                <a:cs typeface="Montserrat-Regular"/>
              </a:rPr>
              <a:t>2017</a:t>
            </a:r>
            <a:endParaRPr lang="en-US" sz="1000" dirty="0">
              <a:latin typeface="Montserrat-Regular"/>
              <a:cs typeface="Montserrat-Regular"/>
            </a:endParaRPr>
          </a:p>
        </p:txBody>
      </p:sp>
      <p:pic>
        <p:nvPicPr>
          <p:cNvPr id="10" name="Picture 9" descr="BWGI+Ministries+Logo2-600[1] copy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155" y="4602941"/>
            <a:ext cx="1650615" cy="39169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67A54-72C9-014B-A08B-BF73ACA50751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083985C-6EF0-2C4D-89F4-39D32F4BF5DF}"/>
              </a:ext>
            </a:extLst>
          </p:cNvPr>
          <p:cNvSpPr/>
          <p:nvPr/>
        </p:nvSpPr>
        <p:spPr>
          <a:xfrm>
            <a:off x="555556" y="2693333"/>
            <a:ext cx="8283645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Montserrat-Bold"/>
                <a:cs typeface="Montserrat-Bold"/>
              </a:rPr>
              <a:t>The Couple: Genesis 2</a:t>
            </a:r>
          </a:p>
          <a:p>
            <a:r>
              <a:rPr lang="zh-Hant" altLang="en-US" sz="1600" dirty="0">
                <a:latin typeface="新細明體"/>
                <a:ea typeface="新細明體"/>
                <a:cs typeface="新細明體"/>
              </a:rPr>
              <a:t>第壹對夫妻：創世記二章</a:t>
            </a:r>
            <a:endParaRPr lang="en-US" sz="1600" b="1" dirty="0">
              <a:latin typeface="Montserrat-Bold"/>
              <a:cs typeface="Montserrat-Bold"/>
            </a:endParaRPr>
          </a:p>
          <a:p>
            <a:pPr marL="342900" indent="-342900">
              <a:buFont typeface="Arial"/>
              <a:buChar char="•"/>
            </a:pPr>
            <a:r>
              <a:rPr lang="en-US" sz="1600" dirty="0">
                <a:latin typeface="Montserrat-Regular"/>
                <a:cs typeface="Montserrat-Regular"/>
              </a:rPr>
              <a:t>2:15 Then the Lord God took the man and put him into the garden of Eden to cultivate it and keep it.</a:t>
            </a:r>
          </a:p>
          <a:p>
            <a:pPr marL="342900" indent="-342900">
              <a:buFont typeface="Arial"/>
              <a:buChar char="•"/>
            </a:pPr>
            <a:r>
              <a:rPr lang="en-US" sz="1600" dirty="0">
                <a:latin typeface="Montserrat-Regular"/>
                <a:cs typeface="Montserrat-Regular"/>
              </a:rPr>
              <a:t>2:25 And the man and his wife were both naked and were not ashamed</a:t>
            </a:r>
          </a:p>
          <a:p>
            <a:pPr marL="285750" indent="-285750">
              <a:buFont typeface="Arial"/>
              <a:buChar char="•"/>
            </a:pPr>
            <a:r>
              <a:rPr lang="zh-Hant" altLang="en-US" sz="1600" dirty="0"/>
              <a:t> </a:t>
            </a:r>
            <a:r>
              <a:rPr lang="en-US" altLang="zh-Hant" sz="1600" spc="100" dirty="0">
                <a:latin typeface="新細明體"/>
                <a:ea typeface="新細明體"/>
                <a:cs typeface="新細明體"/>
              </a:rPr>
              <a:t>2:15 </a:t>
            </a:r>
            <a:r>
              <a:rPr lang="zh-Hant" altLang="en-US" sz="1600" spc="100" dirty="0">
                <a:latin typeface="新細明體"/>
                <a:ea typeface="新細明體"/>
                <a:cs typeface="新細明體"/>
              </a:rPr>
              <a:t>耶和華神將那人安置在伊甸園，使他修理，看守。</a:t>
            </a:r>
          </a:p>
          <a:p>
            <a:pPr marL="285750" indent="-285750">
              <a:buFont typeface="Arial"/>
              <a:buChar char="•"/>
            </a:pPr>
            <a:r>
              <a:rPr lang="zh-Hant" altLang="en-US" sz="1600" spc="100" dirty="0">
                <a:latin typeface="新細明體"/>
                <a:ea typeface="新細明體"/>
                <a:cs typeface="新細明體"/>
              </a:rPr>
              <a:t> </a:t>
            </a:r>
            <a:r>
              <a:rPr lang="en-US" altLang="zh-Hant" sz="1600" spc="100" dirty="0">
                <a:latin typeface="新細明體"/>
                <a:ea typeface="新細明體"/>
                <a:cs typeface="新細明體"/>
              </a:rPr>
              <a:t>2:25 </a:t>
            </a:r>
            <a:r>
              <a:rPr lang="zh-Hant" altLang="en-US" sz="1600" spc="100" dirty="0">
                <a:latin typeface="新細明體"/>
                <a:ea typeface="新細明體"/>
                <a:cs typeface="新細明體"/>
              </a:rPr>
              <a:t>當時夫妻二人赤身露體，並不羞恥。</a:t>
            </a:r>
          </a:p>
          <a:p>
            <a:endParaRPr lang="en-US" sz="1600" dirty="0">
              <a:latin typeface="Montserrat-Bold"/>
              <a:cs typeface="Montserrat-Bold"/>
            </a:endParaRP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069" y="290511"/>
            <a:ext cx="3148194" cy="2344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6083985C-6EF0-2C4D-89F4-39D32F4BF5DF}"/>
              </a:ext>
            </a:extLst>
          </p:cNvPr>
          <p:cNvSpPr/>
          <p:nvPr/>
        </p:nvSpPr>
        <p:spPr>
          <a:xfrm>
            <a:off x="555556" y="980200"/>
            <a:ext cx="5537514" cy="1756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Montserrat-Bold"/>
                <a:cs typeface="Montserrat-Bold"/>
              </a:rPr>
              <a:t>The Creation:   Genesis 1</a:t>
            </a:r>
          </a:p>
          <a:p>
            <a:r>
              <a:rPr lang="zh-Hant" altLang="en-US" b="1" dirty="0">
                <a:latin typeface="新細明體"/>
                <a:ea typeface="新細明體"/>
                <a:cs typeface="新細明體"/>
              </a:rPr>
              <a:t>創造：創世記壹章</a:t>
            </a:r>
          </a:p>
          <a:p>
            <a:pPr>
              <a:lnSpc>
                <a:spcPts val="980"/>
              </a:lnSpc>
            </a:pPr>
            <a:endParaRPr lang="pt-BR" sz="1600" b="1" dirty="0">
              <a:latin typeface="Montserrat-Bold"/>
              <a:cs typeface="Montserrat-Bold"/>
            </a:endParaRPr>
          </a:p>
          <a:p>
            <a:pPr marL="342900" indent="-342900">
              <a:buFont typeface="Arial"/>
              <a:buChar char="•"/>
            </a:pPr>
            <a:r>
              <a:rPr lang="en-US" sz="1600" dirty="0">
                <a:latin typeface="Montserrat-Regular"/>
                <a:cs typeface="Montserrat-Regular"/>
              </a:rPr>
              <a:t>1:26 Let us make humanity in our image, according to our likeness</a:t>
            </a:r>
          </a:p>
          <a:p>
            <a:pPr marL="342900" indent="-342900">
              <a:buFont typeface="Arial"/>
              <a:buChar char="•"/>
            </a:pPr>
            <a:r>
              <a:rPr lang="en-US" altLang="zh-Hant" sz="1600" spc="100" dirty="0">
                <a:latin typeface="新細明體"/>
                <a:ea typeface="新細明體"/>
                <a:cs typeface="新細明體"/>
              </a:rPr>
              <a:t>1:26 </a:t>
            </a:r>
            <a:r>
              <a:rPr lang="zh-Hant" altLang="en-US" sz="1600" spc="100" dirty="0">
                <a:latin typeface="新細明體"/>
                <a:ea typeface="新細明體"/>
                <a:cs typeface="新細明體"/>
              </a:rPr>
              <a:t>神說：我們要照著我們的形像、按著我們的樣式造人</a:t>
            </a:r>
          </a:p>
        </p:txBody>
      </p:sp>
    </p:spTree>
    <p:extLst>
      <p:ext uri="{BB962C8B-B14F-4D97-AF65-F5344CB8AC3E}">
        <p14:creationId xmlns:p14="http://schemas.microsoft.com/office/powerpoint/2010/main" val="145465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93D9017D-FF5F-594C-8222-430A60350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BEGINNING: ADAM &amp; EVE</a:t>
            </a:r>
            <a:br>
              <a:rPr lang="en-US" dirty="0"/>
            </a:br>
            <a:r>
              <a:rPr lang="zh-Hant" altLang="en-US" dirty="0">
                <a:latin typeface="新細明體"/>
                <a:ea typeface="新細明體"/>
                <a:cs typeface="新細明體"/>
              </a:rPr>
              <a:t>起初：亞當和夏娃</a:t>
            </a:r>
            <a:endParaRPr lang="en-US" dirty="0">
              <a:latin typeface="新細明體"/>
              <a:ea typeface="新細明體"/>
              <a:cs typeface="新細明體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00" dirty="0">
                <a:uFillTx/>
                <a:latin typeface="Montserrat-Regular"/>
                <a:cs typeface="Montserrat-Regular"/>
              </a:rPr>
              <a:t>DAVID ECKMAN, Ph.D. © </a:t>
            </a:r>
            <a:r>
              <a:rPr lang="is-IS" sz="1000" dirty="0">
                <a:uFillTx/>
                <a:latin typeface="Montserrat-Regular"/>
                <a:cs typeface="Montserrat-Regular"/>
              </a:rPr>
              <a:t>2017</a:t>
            </a:r>
            <a:endParaRPr lang="en-US" sz="1000" dirty="0">
              <a:uFillTx/>
              <a:latin typeface="Montserrat-Regular"/>
              <a:cs typeface="Montserrat-Regular"/>
            </a:endParaRPr>
          </a:p>
        </p:txBody>
      </p:sp>
      <p:sp>
        <p:nvSpPr>
          <p:cNvPr id="15" name="Slide Number Placeholder 4">
            <a:extLst>
              <a:ext uri="{FF2B5EF4-FFF2-40B4-BE49-F238E27FC236}">
                <a16:creationId xmlns="" xmlns:a16="http://schemas.microsoft.com/office/drawing/2014/main" id="{305EB86B-B428-994F-AEF0-0A63E313A7B9}"/>
              </a:ext>
            </a:extLst>
          </p:cNvPr>
          <p:cNvSpPr txBox="1">
            <a:spLocks/>
          </p:cNvSpPr>
          <p:nvPr/>
        </p:nvSpPr>
        <p:spPr>
          <a:xfrm>
            <a:off x="6553200" y="4822215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A867A54-72C9-014B-A08B-BF73ACA50751}" type="slidenum">
              <a:rPr lang="en-US" sz="900" smtClean="0">
                <a:solidFill>
                  <a:srgbClr val="898989"/>
                </a:solidFill>
                <a:latin typeface="Montserrat-Regular"/>
                <a:cs typeface="Montserrat-Regular"/>
              </a:rPr>
              <a:pPr algn="r"/>
              <a:t>3</a:t>
            </a:fld>
            <a:endParaRPr lang="en-US" sz="900" dirty="0">
              <a:solidFill>
                <a:srgbClr val="898989"/>
              </a:solidFill>
              <a:latin typeface="Montserrat-Regular"/>
              <a:cs typeface="Montserrat-Regular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457200" y="2641381"/>
            <a:ext cx="3026447" cy="1713480"/>
            <a:chOff x="320761" y="1473795"/>
            <a:chExt cx="3026447" cy="1713480"/>
          </a:xfrm>
        </p:grpSpPr>
        <p:pic>
          <p:nvPicPr>
            <p:cNvPr id="6" name="Picture 5" descr="AdobeStock_52151802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761" y="2014791"/>
              <a:ext cx="1096099" cy="68292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35" name="Rounded Rectangle 34"/>
            <p:cNvSpPr/>
            <p:nvPr/>
          </p:nvSpPr>
          <p:spPr>
            <a:xfrm>
              <a:off x="1337221" y="2712941"/>
              <a:ext cx="2009987" cy="474334"/>
            </a:xfrm>
            <a:prstGeom prst="roundRect">
              <a:avLst/>
            </a:prstGeom>
            <a:noFill/>
            <a:ln w="19050" cmpd="sng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Montserrat-Bold"/>
                  <a:cs typeface="Montserrat-Bold"/>
                </a:rPr>
                <a:t>THEMSELVES </a:t>
              </a:r>
            </a:p>
            <a:p>
              <a:pPr algn="ctr">
                <a:lnSpc>
                  <a:spcPct val="80000"/>
                </a:lnSpc>
              </a:pPr>
              <a:r>
                <a:rPr lang="zh-Hant" altLang="en-US" dirty="0">
                  <a:solidFill>
                    <a:schemeClr val="tx1"/>
                  </a:solidFill>
                  <a:latin typeface="新細明體"/>
                  <a:ea typeface="新細明體"/>
                  <a:cs typeface="新細明體"/>
                </a:rPr>
                <a:t>他們自己</a:t>
              </a:r>
            </a:p>
          </p:txBody>
        </p:sp>
        <p:cxnSp>
          <p:nvCxnSpPr>
            <p:cNvPr id="13" name="Straight Connector 12"/>
            <p:cNvCxnSpPr>
              <a:stCxn id="6" idx="7"/>
              <a:endCxn id="84" idx="1"/>
            </p:cNvCxnSpPr>
            <p:nvPr/>
          </p:nvCxnSpPr>
          <p:spPr>
            <a:xfrm flipV="1">
              <a:off x="1256340" y="1473795"/>
              <a:ext cx="1029858" cy="641008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6" idx="6"/>
            </p:cNvCxnSpPr>
            <p:nvPr/>
          </p:nvCxnSpPr>
          <p:spPr>
            <a:xfrm flipV="1">
              <a:off x="1416860" y="2299370"/>
              <a:ext cx="517845" cy="5688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6" idx="4"/>
              <a:endCxn id="35" idx="1"/>
            </p:cNvCxnSpPr>
            <p:nvPr/>
          </p:nvCxnSpPr>
          <p:spPr>
            <a:xfrm>
              <a:off x="868811" y="2697714"/>
              <a:ext cx="468410" cy="252394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Rounded Rectangle 46"/>
          <p:cNvSpPr/>
          <p:nvPr/>
        </p:nvSpPr>
        <p:spPr>
          <a:xfrm>
            <a:off x="3603180" y="1928425"/>
            <a:ext cx="5404374" cy="475789"/>
          </a:xfrm>
          <a:prstGeom prst="roundRect">
            <a:avLst/>
          </a:prstGeom>
          <a:noFill/>
          <a:ln w="190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523248" y="2322601"/>
            <a:ext cx="592060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Montserrat-Bold"/>
                <a:cs typeface="Montserrat-Bold"/>
              </a:rPr>
              <a:t>enjoying His presence, His provision, His protection</a:t>
            </a:r>
          </a:p>
          <a:p>
            <a:r>
              <a:rPr lang="zh-Hant" altLang="en-US" sz="1600" dirty="0">
                <a:solidFill>
                  <a:schemeClr val="accent2">
                    <a:lumMod val="75000"/>
                  </a:schemeClr>
                </a:solidFill>
                <a:latin typeface="新細明體"/>
                <a:ea typeface="新細明體"/>
                <a:cs typeface="新細明體"/>
              </a:rPr>
              <a:t>享受祂的同在，祂的供應，祂的保護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3626860" y="2616727"/>
            <a:ext cx="5380693" cy="626936"/>
          </a:xfrm>
          <a:prstGeom prst="roundRect">
            <a:avLst/>
          </a:prstGeom>
          <a:noFill/>
          <a:ln w="190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523248" y="3039520"/>
            <a:ext cx="562075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Montserrat-Bold"/>
                <a:cs typeface="Montserrat-Bold"/>
              </a:rPr>
              <a:t>The world is a blessing, and work is enjoyable and with purpose</a:t>
            </a:r>
          </a:p>
          <a:p>
            <a:r>
              <a:rPr lang="zh-Hant" altLang="en-US" sz="1600" dirty="0">
                <a:solidFill>
                  <a:schemeClr val="accent1">
                    <a:lumMod val="75000"/>
                  </a:schemeClr>
                </a:solidFill>
                <a:latin typeface="新細明體"/>
                <a:ea typeface="新細明體"/>
                <a:cs typeface="新細明體"/>
              </a:rPr>
              <a:t>世界是壹個祝福，工作是令人享受的，並具有其目的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3626860" y="3466956"/>
            <a:ext cx="5380693" cy="474334"/>
          </a:xfrm>
          <a:prstGeom prst="roundRect">
            <a:avLst/>
          </a:prstGeom>
          <a:noFill/>
          <a:ln w="190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3523248" y="3830412"/>
            <a:ext cx="455079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Montserrat-Bold"/>
                <a:cs typeface="Montserrat-Bold"/>
              </a:rPr>
              <a:t>unashamed, united as one flesh</a:t>
            </a:r>
          </a:p>
          <a:p>
            <a:r>
              <a:rPr lang="zh-Hant" altLang="en-US" sz="1600" dirty="0">
                <a:solidFill>
                  <a:schemeClr val="accent3">
                    <a:lumMod val="50000"/>
                  </a:schemeClr>
                </a:solidFill>
                <a:latin typeface="新細明體"/>
                <a:ea typeface="新細明體"/>
                <a:cs typeface="新細明體"/>
              </a:rPr>
              <a:t>不感到羞恥，聯合成為壹體 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404587" y="2460525"/>
            <a:ext cx="941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Montserrat-Bold"/>
                <a:cs typeface="Montserrat-Bold"/>
              </a:rPr>
              <a:t>GOD</a:t>
            </a:r>
            <a:r>
              <a:rPr lang="ja-JP" altLang="en-US" dirty="0">
                <a:latin typeface="新細明體"/>
                <a:ea typeface="新細明體"/>
                <a:cs typeface="新細明體"/>
              </a:rPr>
              <a:t>神</a:t>
            </a:r>
            <a:endParaRPr lang="en-US" dirty="0">
              <a:latin typeface="新細明體"/>
              <a:ea typeface="新細明體"/>
              <a:cs typeface="新細明體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920571" y="3164632"/>
            <a:ext cx="1602677" cy="494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600" dirty="0">
                <a:latin typeface="Montserrat-Bold"/>
                <a:cs typeface="Montserrat-Bold"/>
              </a:rPr>
              <a:t>THE WORLD</a:t>
            </a:r>
          </a:p>
          <a:p>
            <a:pPr algn="ctr">
              <a:lnSpc>
                <a:spcPct val="80000"/>
              </a:lnSpc>
            </a:pPr>
            <a:r>
              <a:rPr lang="zh-CN" altLang="en-US" sz="1600" dirty="0">
                <a:latin typeface="新細明體"/>
                <a:ea typeface="新細明體"/>
                <a:cs typeface="新細明體"/>
              </a:rPr>
              <a:t>世界</a:t>
            </a:r>
            <a:endParaRPr lang="en-US" sz="1600" dirty="0">
              <a:latin typeface="新細明體"/>
              <a:ea typeface="新細明體"/>
              <a:cs typeface="新細明體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2054394" y="3177812"/>
            <a:ext cx="1370683" cy="474334"/>
          </a:xfrm>
          <a:prstGeom prst="roundRect">
            <a:avLst/>
          </a:prstGeom>
          <a:noFill/>
          <a:ln w="19050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Montserrat-Bold"/>
              <a:cs typeface="Montserrat-Bold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2422637" y="2404214"/>
            <a:ext cx="940136" cy="474334"/>
          </a:xfrm>
          <a:prstGeom prst="roundRect">
            <a:avLst/>
          </a:prstGeom>
          <a:noFill/>
          <a:ln w="19050" cmpd="sng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Montserrat-Bold"/>
              <a:cs typeface="Montserrat-Bold"/>
            </a:endParaRPr>
          </a:p>
        </p:txBody>
      </p:sp>
      <p:sp>
        <p:nvSpPr>
          <p:cNvPr id="88" name="Bevel 87"/>
          <p:cNvSpPr/>
          <p:nvPr/>
        </p:nvSpPr>
        <p:spPr>
          <a:xfrm>
            <a:off x="2494390" y="1231489"/>
            <a:ext cx="6214383" cy="637024"/>
          </a:xfrm>
          <a:prstGeom prst="bevel">
            <a:avLst>
              <a:gd name="adj" fmla="val 8294"/>
            </a:avLst>
          </a:prstGeom>
          <a:solidFill>
            <a:srgbClr val="BAB5A6"/>
          </a:solidFill>
          <a:ln>
            <a:solidFill>
              <a:srgbClr val="8989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20000"/>
              </a:spcBef>
            </a:pPr>
            <a:r>
              <a:rPr lang="en-US" sz="1400" b="1" dirty="0">
                <a:solidFill>
                  <a:prstClr val="black"/>
                </a:solidFill>
                <a:latin typeface="Montserrat-Regular"/>
                <a:cs typeface="Montserrat-Regular"/>
              </a:rPr>
              <a:t>Healthy perspectives of God, themselves, and the world</a:t>
            </a:r>
          </a:p>
          <a:p>
            <a:pPr lvl="0" algn="ctr">
              <a:spcBef>
                <a:spcPct val="20000"/>
              </a:spcBef>
            </a:pPr>
            <a:r>
              <a:rPr lang="zh-Hant" altLang="en-US" sz="1400" b="1" spc="100" dirty="0">
                <a:solidFill>
                  <a:prstClr val="black"/>
                </a:solidFill>
                <a:latin typeface="新細明體"/>
                <a:ea typeface="新細明體"/>
                <a:cs typeface="新細明體"/>
              </a:rPr>
              <a:t>健康的視角，對神、他們自己和世界</a:t>
            </a:r>
          </a:p>
        </p:txBody>
      </p:sp>
      <p:sp>
        <p:nvSpPr>
          <p:cNvPr id="23" name="Triangle 5"/>
          <p:cNvSpPr/>
          <p:nvPr/>
        </p:nvSpPr>
        <p:spPr>
          <a:xfrm>
            <a:off x="176196" y="990963"/>
            <a:ext cx="1894948" cy="1202097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Graphic 3" descr="ManAndWoman">
            <a:extLst>
              <a:ext uri="{FF2B5EF4-FFF2-40B4-BE49-F238E27FC236}">
                <a16:creationId xmlns="" xmlns:a16="http://schemas.microsoft.com/office/drawing/2014/main" id="{D4D4A3AD-4D3F-C04E-9720-165854E481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1077" y="1237088"/>
            <a:ext cx="784525" cy="68281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76196" y="1791551"/>
            <a:ext cx="1948000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-Bold"/>
                <a:cs typeface="Montserrat-Bold"/>
              </a:rPr>
              <a:t>Adam &amp; Eve</a:t>
            </a:r>
          </a:p>
          <a:p>
            <a:pPr algn="ctr"/>
            <a:r>
              <a:rPr lang="zh-Hant" altLang="en-US" sz="1200" dirty="0">
                <a:solidFill>
                  <a:schemeClr val="bg1"/>
                </a:solidFill>
                <a:latin typeface="新細明體"/>
                <a:ea typeface="新細明體"/>
                <a:cs typeface="新細明體"/>
              </a:rPr>
              <a:t>亞當和夏娃</a:t>
            </a:r>
          </a:p>
        </p:txBody>
      </p:sp>
    </p:spTree>
    <p:extLst>
      <p:ext uri="{BB962C8B-B14F-4D97-AF65-F5344CB8AC3E}">
        <p14:creationId xmlns:p14="http://schemas.microsoft.com/office/powerpoint/2010/main" val="1366590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65782FEF-1FAD-1049-AAFE-415FCA58F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 OF THE BEGINNING</a:t>
            </a:r>
            <a:br>
              <a:rPr lang="en-US" dirty="0"/>
            </a:br>
            <a:r>
              <a:rPr lang="zh-Hant" altLang="en-US" dirty="0">
                <a:latin typeface="新細明體"/>
                <a:ea typeface="新細明體"/>
                <a:cs typeface="新細明體"/>
              </a:rPr>
              <a:t>起初的結尾</a:t>
            </a:r>
            <a:endParaRPr lang="en-US" dirty="0">
              <a:latin typeface="新細明體"/>
              <a:ea typeface="新細明體"/>
              <a:cs typeface="新細明體"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00" dirty="0">
                <a:latin typeface="Montserrat-Regular"/>
                <a:cs typeface="Montserrat-Regular"/>
              </a:rPr>
              <a:t>DAVID ECKMAN, Ph.D. © </a:t>
            </a:r>
            <a:r>
              <a:rPr lang="is-IS" sz="1000" dirty="0">
                <a:latin typeface="Montserrat-Regular"/>
                <a:cs typeface="Montserrat-Regular"/>
              </a:rPr>
              <a:t>2017</a:t>
            </a:r>
            <a:endParaRPr lang="en-US" sz="1000" dirty="0">
              <a:latin typeface="Montserrat-Regular"/>
              <a:cs typeface="Montserrat-Regular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67A54-72C9-014B-A08B-BF73ACA50751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3995" y="1075505"/>
            <a:ext cx="3744421" cy="2788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F4259C81-E2FA-834B-BD00-D5D51A66C7C2}"/>
              </a:ext>
            </a:extLst>
          </p:cNvPr>
          <p:cNvSpPr/>
          <p:nvPr/>
        </p:nvSpPr>
        <p:spPr>
          <a:xfrm>
            <a:off x="457200" y="949125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dirty="0">
                <a:latin typeface="Montserrat SemiBold" pitchFamily="2" charset="77"/>
                <a:cs typeface="Montserrat-Bold"/>
              </a:rPr>
              <a:t>The Collapse </a:t>
            </a:r>
            <a:r>
              <a:rPr lang="zh-CN" altLang="en-US" sz="2800" b="1" dirty="0">
                <a:latin typeface="新細明體"/>
                <a:ea typeface="新細明體"/>
                <a:cs typeface="新細明體"/>
              </a:rPr>
              <a:t>墮落</a:t>
            </a:r>
            <a:r>
              <a:rPr lang="en-US" sz="2800" b="1" dirty="0">
                <a:latin typeface="Montserrat SemiBold" pitchFamily="2" charset="77"/>
                <a:cs typeface="Montserrat-Bold"/>
              </a:rPr>
              <a:t> </a:t>
            </a:r>
          </a:p>
          <a:p>
            <a:r>
              <a:rPr lang="en-US" sz="2800" b="1" dirty="0">
                <a:latin typeface="Montserrat SemiBold" pitchFamily="2" charset="77"/>
                <a:cs typeface="Montserrat-Bold"/>
              </a:rPr>
              <a:t>Genesis 3 </a:t>
            </a:r>
            <a:r>
              <a:rPr lang="ja-JP" altLang="en-US" sz="2800" b="1" dirty="0">
                <a:latin typeface="新細明體"/>
                <a:ea typeface="新細明體"/>
                <a:cs typeface="新細明體"/>
              </a:rPr>
              <a:t>創世記三章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880641F3-655C-8449-AED5-C572EDB628B2}"/>
              </a:ext>
            </a:extLst>
          </p:cNvPr>
          <p:cNvSpPr/>
          <p:nvPr/>
        </p:nvSpPr>
        <p:spPr>
          <a:xfrm>
            <a:off x="457200" y="1993351"/>
            <a:ext cx="4932759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Montserrat SemiBold" pitchFamily="2" charset="77"/>
                <a:cs typeface="Montserrat-Bold"/>
              </a:rPr>
              <a:t>. . .she took from its fruit and ate; and she gave also to her husband with her, and he ate.</a:t>
            </a:r>
            <a:r>
              <a:rPr lang="en-US" sz="1600" b="1" baseline="30000" dirty="0">
                <a:latin typeface="Montserrat SemiBold" pitchFamily="2" charset="77"/>
                <a:cs typeface="Montserrat-Bold"/>
              </a:rPr>
              <a:t>7</a:t>
            </a:r>
            <a:r>
              <a:rPr lang="en-US" sz="1600" b="1" dirty="0">
                <a:latin typeface="Montserrat SemiBold" pitchFamily="2" charset="77"/>
                <a:cs typeface="Montserrat-Bold"/>
              </a:rPr>
              <a:t> Then </a:t>
            </a:r>
            <a:r>
              <a:rPr lang="en-US" sz="1600" b="1" dirty="0">
                <a:solidFill>
                  <a:schemeClr val="accent2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Montserrat SemiBold" pitchFamily="2" charset="77"/>
                <a:cs typeface="Montserrat-Bold"/>
              </a:rPr>
              <a:t>the eyes of both of them were opened,</a:t>
            </a:r>
            <a:r>
              <a:rPr lang="en-US" sz="1600" b="1" dirty="0">
                <a:latin typeface="Montserrat SemiBold" pitchFamily="2" charset="77"/>
                <a:cs typeface="Montserrat-Bold"/>
              </a:rPr>
              <a:t> and they knew that they were naked;  (Gen 3:6-7)</a:t>
            </a:r>
          </a:p>
          <a:p>
            <a:endParaRPr lang="en-US" sz="1600" b="1" dirty="0">
              <a:latin typeface="Montserrat SemiBold" pitchFamily="2" charset="77"/>
              <a:cs typeface="Montserrat-Bold"/>
            </a:endParaRPr>
          </a:p>
          <a:p>
            <a:r>
              <a:rPr lang="is-IS" altLang="zh-TW" sz="2000" spc="100" dirty="0">
                <a:latin typeface="新細明體"/>
                <a:ea typeface="新細明體"/>
                <a:cs typeface="新細明體"/>
              </a:rPr>
              <a:t>...</a:t>
            </a:r>
            <a:r>
              <a:rPr lang="zh-Hant" altLang="en-US" sz="2000" spc="100" dirty="0">
                <a:latin typeface="新細明體"/>
                <a:ea typeface="新細明體"/>
                <a:cs typeface="新細明體"/>
              </a:rPr>
              <a:t> 就摘下果子來吃了，又給他丈夫，他丈夫也吃了。</a:t>
            </a:r>
            <a:r>
              <a:rPr lang="zh-Hant" altLang="en-US" sz="2000" b="1" spc="100" dirty="0">
                <a:solidFill>
                  <a:schemeClr val="accent2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新細明體"/>
                <a:ea typeface="新細明體"/>
                <a:cs typeface="新細明體"/>
              </a:rPr>
              <a:t>二人的眼睛就開了</a:t>
            </a:r>
            <a:r>
              <a:rPr lang="zh-Hant" altLang="en-US" sz="2000" spc="100" dirty="0">
                <a:latin typeface="新細明體"/>
                <a:ea typeface="新細明體"/>
                <a:cs typeface="新細明體"/>
              </a:rPr>
              <a:t>，</a:t>
            </a:r>
            <a:endParaRPr lang="en-US" altLang="zh-Hant" sz="2000" spc="100" dirty="0">
              <a:latin typeface="新細明體"/>
              <a:ea typeface="新細明體"/>
              <a:cs typeface="新細明體"/>
            </a:endParaRPr>
          </a:p>
          <a:p>
            <a:r>
              <a:rPr lang="zh-Hant" altLang="en-US" sz="2000" spc="100" dirty="0">
                <a:latin typeface="新細明體"/>
                <a:ea typeface="新細明體"/>
                <a:cs typeface="新細明體"/>
              </a:rPr>
              <a:t>才知道自己是赤身露體</a:t>
            </a:r>
            <a:r>
              <a:rPr lang="en-US" altLang="zh-Hant" sz="2000" spc="100" dirty="0">
                <a:latin typeface="新細明體"/>
                <a:ea typeface="新細明體"/>
                <a:cs typeface="新細明體"/>
              </a:rPr>
              <a:t> ...</a:t>
            </a:r>
            <a:r>
              <a:rPr lang="zh-Hant" altLang="en-US" sz="2000" spc="100" dirty="0">
                <a:latin typeface="新細明體"/>
                <a:ea typeface="新細明體"/>
                <a:cs typeface="新細明體"/>
              </a:rPr>
              <a:t>。（創 </a:t>
            </a:r>
            <a:r>
              <a:rPr lang="en-US" altLang="zh-Hant" sz="2000" spc="100" dirty="0">
                <a:latin typeface="新細明體"/>
                <a:ea typeface="新細明體"/>
                <a:cs typeface="新細明體"/>
              </a:rPr>
              <a:t>3:6-7</a:t>
            </a:r>
            <a:r>
              <a:rPr lang="zh-Hant" altLang="en-US" sz="2000" spc="100" dirty="0">
                <a:latin typeface="新細明體"/>
                <a:ea typeface="新細明體"/>
                <a:cs typeface="新細明體"/>
              </a:rPr>
              <a:t>）</a:t>
            </a:r>
            <a:endParaRPr lang="en-US" sz="2000" b="1" spc="100" dirty="0">
              <a:latin typeface="新細明體"/>
              <a:ea typeface="新細明體"/>
              <a:cs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val="3321118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HOW THEY SAW GOD</a:t>
            </a:r>
            <a:br>
              <a:rPr lang="en-US" dirty="0"/>
            </a:br>
            <a:r>
              <a:rPr lang="en-US" dirty="0"/>
              <a:t>1. </a:t>
            </a:r>
            <a:r>
              <a:rPr lang="zh-Hant" altLang="en-US" dirty="0">
                <a:latin typeface="新細明體"/>
                <a:ea typeface="新細明體"/>
                <a:cs typeface="新細明體"/>
              </a:rPr>
              <a:t>他們如何看神</a:t>
            </a:r>
            <a:endParaRPr lang="en-US" dirty="0">
              <a:latin typeface="新細明體"/>
              <a:ea typeface="新細明體"/>
              <a:cs typeface="新細明體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00" dirty="0">
                <a:uFillTx/>
                <a:latin typeface="Montserrat-Regular"/>
                <a:cs typeface="Montserrat-Regular"/>
              </a:rPr>
              <a:t>DAVID ECKMAN, Ph.D. © </a:t>
            </a:r>
            <a:r>
              <a:rPr lang="is-IS" sz="1000" dirty="0">
                <a:uFillTx/>
                <a:latin typeface="Montserrat-Regular"/>
                <a:cs typeface="Montserrat-Regular"/>
              </a:rPr>
              <a:t>2017</a:t>
            </a:r>
            <a:endParaRPr lang="en-US" sz="1000" dirty="0">
              <a:uFillTx/>
              <a:latin typeface="Montserrat-Regular"/>
              <a:cs typeface="Montserrat-Regular"/>
            </a:endParaRPr>
          </a:p>
        </p:txBody>
      </p:sp>
      <p:sp>
        <p:nvSpPr>
          <p:cNvPr id="15" name="Slide Number Placeholder 4">
            <a:extLst>
              <a:ext uri="{FF2B5EF4-FFF2-40B4-BE49-F238E27FC236}">
                <a16:creationId xmlns="" xmlns:a16="http://schemas.microsoft.com/office/drawing/2014/main" id="{305EB86B-B428-994F-AEF0-0A63E313A7B9}"/>
              </a:ext>
            </a:extLst>
          </p:cNvPr>
          <p:cNvSpPr txBox="1">
            <a:spLocks/>
          </p:cNvSpPr>
          <p:nvPr/>
        </p:nvSpPr>
        <p:spPr>
          <a:xfrm>
            <a:off x="6553200" y="4822215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A867A54-72C9-014B-A08B-BF73ACA50751}" type="slidenum">
              <a:rPr lang="en-US" sz="900" smtClean="0">
                <a:solidFill>
                  <a:srgbClr val="898989"/>
                </a:solidFill>
                <a:latin typeface="Montserrat-Regular"/>
                <a:cs typeface="Montserrat-Regular"/>
              </a:rPr>
              <a:pPr algn="r"/>
              <a:t>5</a:t>
            </a:fld>
            <a:endParaRPr lang="en-US" sz="900" dirty="0">
              <a:solidFill>
                <a:srgbClr val="898989"/>
              </a:solidFill>
              <a:latin typeface="Montserrat-Regular"/>
              <a:cs typeface="Montserrat-Regular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3603180" y="1928425"/>
            <a:ext cx="5404374" cy="475789"/>
          </a:xfrm>
          <a:prstGeom prst="roundRect">
            <a:avLst/>
          </a:prstGeom>
          <a:noFill/>
          <a:ln w="190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435038" y="2402101"/>
            <a:ext cx="5920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Montserrat-Bold"/>
                <a:cs typeface="Montserrat-Bold"/>
              </a:rPr>
              <a:t>God is untrustworthy – I doubt God</a:t>
            </a:r>
          </a:p>
          <a:p>
            <a:r>
              <a:rPr lang="zh-Hant" altLang="en-US" sz="2000" dirty="0">
                <a:solidFill>
                  <a:schemeClr val="accent2">
                    <a:lumMod val="75000"/>
                  </a:schemeClr>
                </a:solidFill>
                <a:latin typeface="新細明體"/>
                <a:ea typeface="新細明體"/>
                <a:cs typeface="新細明體"/>
              </a:rPr>
              <a:t>神是靠不住的－我懷疑神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3626860" y="2616727"/>
            <a:ext cx="5380693" cy="626936"/>
          </a:xfrm>
          <a:prstGeom prst="roundRect">
            <a:avLst/>
          </a:prstGeom>
          <a:noFill/>
          <a:ln w="190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3626860" y="3466956"/>
            <a:ext cx="5380693" cy="474334"/>
          </a:xfrm>
          <a:prstGeom prst="roundRect">
            <a:avLst/>
          </a:prstGeom>
          <a:noFill/>
          <a:ln w="190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403153" y="2584139"/>
            <a:ext cx="3125316" cy="1918888"/>
            <a:chOff x="403153" y="2584139"/>
            <a:chExt cx="3125316" cy="1918888"/>
          </a:xfrm>
        </p:grpSpPr>
        <p:grpSp>
          <p:nvGrpSpPr>
            <p:cNvPr id="40" name="Group 39"/>
            <p:cNvGrpSpPr/>
            <p:nvPr/>
          </p:nvGrpSpPr>
          <p:grpSpPr>
            <a:xfrm>
              <a:off x="403153" y="2768805"/>
              <a:ext cx="3026447" cy="1734222"/>
              <a:chOff x="320761" y="1453053"/>
              <a:chExt cx="3026447" cy="1734222"/>
            </a:xfrm>
          </p:grpSpPr>
          <p:pic>
            <p:nvPicPr>
              <p:cNvPr id="6" name="Picture 5" descr="AdobeStock_52151802.jp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61" y="2014791"/>
                <a:ext cx="1096099" cy="682923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35" name="Rounded Rectangle 34"/>
              <p:cNvSpPr/>
              <p:nvPr/>
            </p:nvSpPr>
            <p:spPr>
              <a:xfrm>
                <a:off x="1337221" y="2712941"/>
                <a:ext cx="2009987" cy="474334"/>
              </a:xfrm>
              <a:prstGeom prst="roundRect">
                <a:avLst/>
              </a:prstGeom>
              <a:noFill/>
              <a:ln w="19050" cmpd="sng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latin typeface="Montserrat-Bold"/>
                    <a:cs typeface="Montserrat-Bold"/>
                  </a:rPr>
                  <a:t>THEMSELVES</a:t>
                </a:r>
              </a:p>
              <a:p>
                <a:pPr algn="ctr">
                  <a:lnSpc>
                    <a:spcPct val="80000"/>
                  </a:lnSpc>
                </a:pPr>
                <a:r>
                  <a:rPr lang="zh-Hant" altLang="en-US" dirty="0">
                    <a:solidFill>
                      <a:schemeClr val="tx1"/>
                    </a:solidFill>
                    <a:latin typeface="新細明體"/>
                    <a:ea typeface="新細明體"/>
                    <a:cs typeface="新細明體"/>
                  </a:rPr>
                  <a:t>他們自己</a:t>
                </a:r>
              </a:p>
            </p:txBody>
          </p:sp>
          <p:cxnSp>
            <p:nvCxnSpPr>
              <p:cNvPr id="13" name="Straight Connector 12"/>
              <p:cNvCxnSpPr>
                <a:stCxn id="6" idx="7"/>
                <a:endCxn id="84" idx="1"/>
              </p:cNvCxnSpPr>
              <p:nvPr/>
            </p:nvCxnSpPr>
            <p:spPr>
              <a:xfrm flipV="1">
                <a:off x="1256340" y="1453053"/>
                <a:ext cx="1083905" cy="66175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stCxn id="6" idx="6"/>
              </p:cNvCxnSpPr>
              <p:nvPr/>
            </p:nvCxnSpPr>
            <p:spPr>
              <a:xfrm flipV="1">
                <a:off x="1416860" y="2186631"/>
                <a:ext cx="592910" cy="169622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>
                <a:stCxn id="6" idx="4"/>
                <a:endCxn id="35" idx="1"/>
              </p:cNvCxnSpPr>
              <p:nvPr/>
            </p:nvCxnSpPr>
            <p:spPr>
              <a:xfrm>
                <a:off x="868811" y="2697714"/>
                <a:ext cx="468410" cy="252394"/>
              </a:xfrm>
              <a:prstGeom prst="line">
                <a:avLst/>
              </a:prstGeom>
              <a:ln>
                <a:solidFill>
                  <a:schemeClr val="accent3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2" name="TextBox 71"/>
            <p:cNvSpPr txBox="1"/>
            <p:nvPr/>
          </p:nvSpPr>
          <p:spPr>
            <a:xfrm>
              <a:off x="2395608" y="2584139"/>
              <a:ext cx="10054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Montserrat-Bold"/>
                  <a:cs typeface="Montserrat-Bold"/>
                </a:rPr>
                <a:t>GOD </a:t>
              </a:r>
              <a:r>
                <a:rPr lang="zh-CN" altLang="en-US" dirty="0">
                  <a:latin typeface="新細明體"/>
                  <a:ea typeface="新細明體"/>
                  <a:cs typeface="新細明體"/>
                </a:rPr>
                <a:t>神</a:t>
              </a:r>
              <a:endParaRPr lang="en-US" dirty="0">
                <a:latin typeface="新細明體"/>
                <a:ea typeface="新細明體"/>
                <a:cs typeface="新細明體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925792" y="3240671"/>
              <a:ext cx="1602677" cy="4944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600" dirty="0">
                  <a:latin typeface="Montserrat-Bold"/>
                  <a:cs typeface="Montserrat-Bold"/>
                </a:rPr>
                <a:t>THE WORLD</a:t>
              </a:r>
            </a:p>
            <a:p>
              <a:pPr algn="ctr">
                <a:lnSpc>
                  <a:spcPct val="80000"/>
                </a:lnSpc>
              </a:pPr>
              <a:r>
                <a:rPr lang="zh-CN" altLang="en-US" sz="1600" dirty="0">
                  <a:latin typeface="新細明體"/>
                  <a:ea typeface="新細明體"/>
                  <a:cs typeface="新細明體"/>
                </a:rPr>
                <a:t>世界</a:t>
              </a:r>
              <a:endParaRPr lang="en-US" sz="1600" dirty="0">
                <a:latin typeface="新細明體"/>
                <a:ea typeface="新細明體"/>
                <a:cs typeface="新細明體"/>
              </a:endParaRPr>
            </a:p>
          </p:txBody>
        </p:sp>
      </p:grpSp>
      <p:sp>
        <p:nvSpPr>
          <p:cNvPr id="83" name="Rounded Rectangle 82"/>
          <p:cNvSpPr/>
          <p:nvPr/>
        </p:nvSpPr>
        <p:spPr>
          <a:xfrm>
            <a:off x="2116698" y="3263032"/>
            <a:ext cx="1246075" cy="474334"/>
          </a:xfrm>
          <a:prstGeom prst="roundRect">
            <a:avLst/>
          </a:prstGeom>
          <a:noFill/>
          <a:ln w="19050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Montserrat-Bold"/>
              <a:cs typeface="Montserrat-Bold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2422637" y="2531638"/>
            <a:ext cx="940136" cy="474334"/>
          </a:xfrm>
          <a:prstGeom prst="roundRect">
            <a:avLst/>
          </a:prstGeom>
          <a:noFill/>
          <a:ln w="19050" cmpd="sng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Montserrat-Bold"/>
              <a:cs typeface="Montserrat-Bold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6318" y="944990"/>
            <a:ext cx="821612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Montserrat SemiBold" pitchFamily="2" charset="77"/>
                <a:cs typeface="Montserrat-Regular"/>
              </a:rPr>
              <a:t>They heard the sound of the LORD God walking in the </a:t>
            </a:r>
          </a:p>
          <a:p>
            <a:r>
              <a:rPr lang="en-US" sz="1600" b="1" dirty="0">
                <a:latin typeface="Montserrat SemiBold" pitchFamily="2" charset="77"/>
                <a:cs typeface="Montserrat-Regular"/>
              </a:rPr>
              <a:t>garden in the cool of the day, and the man and his wife </a:t>
            </a:r>
            <a:r>
              <a:rPr lang="en-US" sz="1600" b="1" dirty="0">
                <a:solidFill>
                  <a:schemeClr val="accent2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Montserrat SemiBold" pitchFamily="2" charset="77"/>
                <a:cs typeface="Montserrat-Regular"/>
              </a:rPr>
              <a:t>hid themselves from the presence of the LORD</a:t>
            </a:r>
            <a:r>
              <a:rPr lang="en-US" sz="1600" b="1" dirty="0">
                <a:latin typeface="Montserrat SemiBold" pitchFamily="2" charset="77"/>
                <a:cs typeface="Montserrat-Regular"/>
              </a:rPr>
              <a:t> God among the trees of the garden. (Gen 3:8)</a:t>
            </a:r>
          </a:p>
          <a:p>
            <a:r>
              <a:rPr lang="zh-Hant" altLang="en-US" spc="100" dirty="0">
                <a:latin typeface="新細明體"/>
                <a:ea typeface="新細明體"/>
                <a:cs typeface="新細明體"/>
              </a:rPr>
              <a:t>天起了涼風，耶和華神在園中行走。那人和他妻子聽見神的聲音，就</a:t>
            </a:r>
            <a:r>
              <a:rPr lang="zh-Hant" altLang="en-US" b="1" spc="100" dirty="0">
                <a:solidFill>
                  <a:schemeClr val="accent2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新細明體"/>
                <a:ea typeface="新細明體"/>
                <a:cs typeface="新細明體"/>
              </a:rPr>
              <a:t>藏在</a:t>
            </a:r>
            <a:r>
              <a:rPr lang="zh-Hant" altLang="en-US" spc="100" dirty="0">
                <a:latin typeface="新細明體"/>
                <a:ea typeface="新細明體"/>
                <a:cs typeface="新細明體"/>
              </a:rPr>
              <a:t>園裏的樹木中，</a:t>
            </a:r>
            <a:r>
              <a:rPr lang="zh-Hant" altLang="en-US" b="1" spc="100" dirty="0">
                <a:solidFill>
                  <a:schemeClr val="accent2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新細明體"/>
                <a:ea typeface="新細明體"/>
                <a:cs typeface="新細明體"/>
              </a:rPr>
              <a:t>躲避耶和華神的面。</a:t>
            </a:r>
            <a:r>
              <a:rPr lang="zh-Hant" altLang="en-US" spc="100" dirty="0">
                <a:latin typeface="新細明體"/>
                <a:ea typeface="新細明體"/>
                <a:cs typeface="新細明體"/>
              </a:rPr>
              <a:t>（創 </a:t>
            </a:r>
            <a:r>
              <a:rPr lang="en-US" altLang="zh-Hant" spc="100" dirty="0">
                <a:latin typeface="新細明體"/>
                <a:ea typeface="新細明體"/>
                <a:cs typeface="新細明體"/>
              </a:rPr>
              <a:t>3:8</a:t>
            </a:r>
            <a:r>
              <a:rPr lang="zh-Hant" altLang="en-US" spc="100" dirty="0">
                <a:latin typeface="新細明體"/>
                <a:ea typeface="新細明體"/>
                <a:cs typeface="新細明體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163080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HOW THEY SAW THE WORLD</a:t>
            </a:r>
            <a:br>
              <a:rPr lang="en-US" dirty="0"/>
            </a:br>
            <a:r>
              <a:rPr lang="en-US" altLang="zh-CN" dirty="0"/>
              <a:t>2. </a:t>
            </a:r>
            <a:r>
              <a:rPr lang="zh-Hant" altLang="en-US" dirty="0">
                <a:latin typeface="新細明體"/>
                <a:ea typeface="新細明體"/>
                <a:cs typeface="新細明體"/>
              </a:rPr>
              <a:t>他們如何看世界</a:t>
            </a:r>
            <a:endParaRPr lang="en-US" dirty="0">
              <a:latin typeface="新細明體"/>
              <a:ea typeface="新細明體"/>
              <a:cs typeface="新細明體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00" dirty="0">
                <a:uFillTx/>
                <a:latin typeface="Montserrat-Regular"/>
                <a:cs typeface="Montserrat-Regular"/>
              </a:rPr>
              <a:t>DAVID ECKMAN, Ph.D. © </a:t>
            </a:r>
            <a:r>
              <a:rPr lang="is-IS" sz="1000" dirty="0">
                <a:uFillTx/>
                <a:latin typeface="Montserrat-Regular"/>
                <a:cs typeface="Montserrat-Regular"/>
              </a:rPr>
              <a:t>2017</a:t>
            </a:r>
            <a:endParaRPr lang="en-US" sz="1000" dirty="0">
              <a:uFillTx/>
              <a:latin typeface="Montserrat-Regular"/>
              <a:cs typeface="Montserrat-Regular"/>
            </a:endParaRPr>
          </a:p>
        </p:txBody>
      </p:sp>
      <p:sp>
        <p:nvSpPr>
          <p:cNvPr id="15" name="Slide Number Placeholder 4">
            <a:extLst>
              <a:ext uri="{FF2B5EF4-FFF2-40B4-BE49-F238E27FC236}">
                <a16:creationId xmlns="" xmlns:a16="http://schemas.microsoft.com/office/drawing/2014/main" id="{305EB86B-B428-994F-AEF0-0A63E313A7B9}"/>
              </a:ext>
            </a:extLst>
          </p:cNvPr>
          <p:cNvSpPr txBox="1">
            <a:spLocks/>
          </p:cNvSpPr>
          <p:nvPr/>
        </p:nvSpPr>
        <p:spPr>
          <a:xfrm>
            <a:off x="6553200" y="4822215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A867A54-72C9-014B-A08B-BF73ACA50751}" type="slidenum">
              <a:rPr lang="en-US" sz="900" smtClean="0">
                <a:solidFill>
                  <a:srgbClr val="898989"/>
                </a:solidFill>
                <a:latin typeface="Montserrat-Regular"/>
                <a:cs typeface="Montserrat-Regular"/>
              </a:rPr>
              <a:pPr algn="r"/>
              <a:t>6</a:t>
            </a:fld>
            <a:endParaRPr lang="en-US" sz="900" dirty="0">
              <a:solidFill>
                <a:srgbClr val="898989"/>
              </a:solidFill>
              <a:latin typeface="Montserrat-Regular"/>
              <a:cs typeface="Montserrat-Regular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3603180" y="1928425"/>
            <a:ext cx="5404374" cy="475789"/>
          </a:xfrm>
          <a:prstGeom prst="roundRect">
            <a:avLst/>
          </a:prstGeom>
          <a:noFill/>
          <a:ln w="190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447489" y="2589230"/>
            <a:ext cx="59206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Montserrat-Bold"/>
                <a:cs typeface="Montserrat-Bold"/>
              </a:rPr>
              <a:t>God is untrustworthy – I doubt God</a:t>
            </a:r>
          </a:p>
          <a:p>
            <a:r>
              <a:rPr lang="zh-Hant" altLang="en-US" sz="2000" dirty="0">
                <a:solidFill>
                  <a:schemeClr val="accent2">
                    <a:lumMod val="75000"/>
                  </a:schemeClr>
                </a:solidFill>
                <a:latin typeface="新細明體"/>
                <a:ea typeface="新細明體"/>
                <a:cs typeface="新細明體"/>
              </a:rPr>
              <a:t>神是靠不住的－我懷疑神</a:t>
            </a:r>
          </a:p>
          <a:p>
            <a:endParaRPr lang="en-US" sz="2000" dirty="0">
              <a:solidFill>
                <a:schemeClr val="accent2">
                  <a:lumMod val="75000"/>
                </a:schemeClr>
              </a:solidFill>
              <a:latin typeface="Montserrat-Bold"/>
              <a:cs typeface="Montserrat-Bold"/>
            </a:endParaRPr>
          </a:p>
          <a:p>
            <a:endParaRPr lang="en-US" sz="2000" dirty="0">
              <a:solidFill>
                <a:schemeClr val="accent2">
                  <a:lumMod val="75000"/>
                </a:schemeClr>
              </a:solidFill>
              <a:latin typeface="Montserrat-Bold"/>
              <a:cs typeface="Montserrat-Bold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3626860" y="2616727"/>
            <a:ext cx="5380693" cy="626936"/>
          </a:xfrm>
          <a:prstGeom prst="roundRect">
            <a:avLst/>
          </a:prstGeom>
          <a:noFill/>
          <a:ln w="190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472391" y="3334518"/>
            <a:ext cx="5535163" cy="6514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Montserrat-Bold"/>
                <a:cs typeface="Montserrat-Bold"/>
              </a:rPr>
              <a:t>The world is dangerous – I am unprotected</a:t>
            </a:r>
          </a:p>
          <a:p>
            <a:pPr>
              <a:lnSpc>
                <a:spcPct val="90000"/>
              </a:lnSpc>
            </a:pPr>
            <a:r>
              <a:rPr lang="zh-Hant" altLang="en-US" sz="2000" dirty="0">
                <a:solidFill>
                  <a:schemeClr val="accent1">
                    <a:lumMod val="75000"/>
                  </a:schemeClr>
                </a:solidFill>
                <a:latin typeface="新細明體"/>
                <a:ea typeface="新細明體"/>
                <a:cs typeface="新細明體"/>
              </a:rPr>
              <a:t>世界是危機四伏的－我是毫無保護的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3626860" y="3466956"/>
            <a:ext cx="5380693" cy="474334"/>
          </a:xfrm>
          <a:prstGeom prst="roundRect">
            <a:avLst/>
          </a:prstGeom>
          <a:noFill/>
          <a:ln w="190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57200" y="900422"/>
            <a:ext cx="82296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Montserrat-Regular"/>
                <a:cs typeface="Montserrat-Regular"/>
              </a:rPr>
              <a:t>. . . Cursed is the ground because of you; In toil you will eat of it. All the days of your life. Both </a:t>
            </a:r>
            <a:r>
              <a:rPr lang="en-US" sz="1400" b="1" dirty="0">
                <a:solidFill>
                  <a:srgbClr val="953735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Montserrat-Regular"/>
                <a:cs typeface="Montserrat-Regular"/>
              </a:rPr>
              <a:t>thorns and thistles</a:t>
            </a:r>
            <a:r>
              <a:rPr lang="en-US" sz="1400" b="1" dirty="0">
                <a:latin typeface="Montserrat-Regular"/>
                <a:cs typeface="Montserrat-Regular"/>
              </a:rPr>
              <a:t> it shall grow for you; And you will eat the plants of the field; By the sweat of your face. You will eat bread, till you return to the ground… (Gen 3:17-19)</a:t>
            </a:r>
          </a:p>
          <a:p>
            <a:r>
              <a:rPr lang="en-US" altLang="zh-Hant" sz="1600" b="1" spc="100" dirty="0">
                <a:latin typeface="新細明體"/>
                <a:ea typeface="新細明體"/>
                <a:cs typeface="新細明體"/>
              </a:rPr>
              <a:t>... </a:t>
            </a:r>
            <a:r>
              <a:rPr lang="zh-Hant" altLang="en-US" sz="1600" b="1" spc="100" dirty="0">
                <a:latin typeface="新細明體"/>
                <a:ea typeface="新細明體"/>
                <a:cs typeface="新細明體"/>
              </a:rPr>
              <a:t>地必為妳的緣故受咒詛；妳必終身勞苦才能從地裏得吃的。地必給妳長出</a:t>
            </a:r>
            <a:r>
              <a:rPr lang="zh-Hant" altLang="en-US" sz="1600" b="1" spc="100" dirty="0">
                <a:solidFill>
                  <a:srgbClr val="953735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新細明體"/>
                <a:ea typeface="新細明體"/>
                <a:cs typeface="新細明體"/>
              </a:rPr>
              <a:t>荊棘和蒺藜</a:t>
            </a:r>
            <a:r>
              <a:rPr lang="zh-Hant" altLang="en-US" sz="1600" b="1" spc="100" dirty="0">
                <a:latin typeface="新細明體"/>
                <a:ea typeface="新細明體"/>
                <a:cs typeface="新細明體"/>
              </a:rPr>
              <a:t>來；妳也要吃田間的菜蔬。妳必汗流滿面才得糊口，直到妳歸了土，因為妳是從土而出的。妳本是塵土，仍要歸於塵土。（創 </a:t>
            </a:r>
            <a:r>
              <a:rPr lang="en-US" altLang="zh-Hant" sz="1600" b="1" spc="100" dirty="0">
                <a:latin typeface="新細明體"/>
                <a:ea typeface="新細明體"/>
                <a:cs typeface="新細明體"/>
              </a:rPr>
              <a:t>3:17-19</a:t>
            </a:r>
            <a:r>
              <a:rPr lang="zh-Hant" altLang="en-US" sz="1600" b="1" spc="100" dirty="0">
                <a:latin typeface="新細明體"/>
                <a:ea typeface="新細明體"/>
                <a:cs typeface="新細明體"/>
              </a:rPr>
              <a:t>）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03153" y="2681032"/>
            <a:ext cx="3205450" cy="1982060"/>
            <a:chOff x="403153" y="2520967"/>
            <a:chExt cx="3205450" cy="1982060"/>
          </a:xfrm>
        </p:grpSpPr>
        <p:grpSp>
          <p:nvGrpSpPr>
            <p:cNvPr id="22" name="Group 21"/>
            <p:cNvGrpSpPr/>
            <p:nvPr/>
          </p:nvGrpSpPr>
          <p:grpSpPr>
            <a:xfrm>
              <a:off x="403153" y="2584139"/>
              <a:ext cx="3205450" cy="1918888"/>
              <a:chOff x="403153" y="2584139"/>
              <a:chExt cx="3205450" cy="1918888"/>
            </a:xfrm>
          </p:grpSpPr>
          <p:grpSp>
            <p:nvGrpSpPr>
              <p:cNvPr id="23" name="Group 22"/>
              <p:cNvGrpSpPr/>
              <p:nvPr/>
            </p:nvGrpSpPr>
            <p:grpSpPr>
              <a:xfrm>
                <a:off x="403153" y="2768805"/>
                <a:ext cx="3026447" cy="1734222"/>
                <a:chOff x="320761" y="1453053"/>
                <a:chExt cx="3026447" cy="1734222"/>
              </a:xfrm>
            </p:grpSpPr>
            <p:pic>
              <p:nvPicPr>
                <p:cNvPr id="27" name="Picture 26" descr="AdobeStock_52151802.jpg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20761" y="2014791"/>
                  <a:ext cx="1096099" cy="682923"/>
                </a:xfrm>
                <a:prstGeom prst="ellipse">
                  <a:avLst/>
                </a:prstGeom>
                <a:ln>
                  <a:noFill/>
                </a:ln>
                <a:effectLst>
                  <a:softEdge rad="112500"/>
                </a:effectLst>
              </p:spPr>
            </p:pic>
            <p:sp>
              <p:nvSpPr>
                <p:cNvPr id="28" name="Rounded Rectangle 27"/>
                <p:cNvSpPr/>
                <p:nvPr/>
              </p:nvSpPr>
              <p:spPr>
                <a:xfrm>
                  <a:off x="1337221" y="2712941"/>
                  <a:ext cx="2009987" cy="474334"/>
                </a:xfrm>
                <a:prstGeom prst="roundRect">
                  <a:avLst/>
                </a:prstGeom>
                <a:noFill/>
                <a:ln w="19050" cmpd="sng"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latin typeface="Montserrat-Bold"/>
                      <a:cs typeface="Montserrat-Bold"/>
                    </a:rPr>
                    <a:t>THEMSELVES</a:t>
                  </a:r>
                </a:p>
                <a:p>
                  <a:pPr algn="ctr">
                    <a:lnSpc>
                      <a:spcPct val="80000"/>
                    </a:lnSpc>
                  </a:pPr>
                  <a:r>
                    <a:rPr lang="zh-Hant" altLang="en-US" dirty="0">
                      <a:solidFill>
                        <a:schemeClr val="tx1"/>
                      </a:solidFill>
                      <a:latin typeface="新細明體"/>
                      <a:ea typeface="新細明體"/>
                      <a:cs typeface="新細明體"/>
                    </a:rPr>
                    <a:t>他們自己</a:t>
                  </a:r>
                </a:p>
              </p:txBody>
            </p:sp>
            <p:cxnSp>
              <p:nvCxnSpPr>
                <p:cNvPr id="29" name="Straight Connector 28"/>
                <p:cNvCxnSpPr>
                  <a:stCxn id="27" idx="7"/>
                </p:cNvCxnSpPr>
                <p:nvPr/>
              </p:nvCxnSpPr>
              <p:spPr>
                <a:xfrm flipV="1">
                  <a:off x="1256340" y="1453053"/>
                  <a:ext cx="1083905" cy="66175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>
                  <a:stCxn id="27" idx="6"/>
                </p:cNvCxnSpPr>
                <p:nvPr/>
              </p:nvCxnSpPr>
              <p:spPr>
                <a:xfrm flipV="1">
                  <a:off x="1416860" y="2186631"/>
                  <a:ext cx="592910" cy="169622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</a:schemeClr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>
                  <a:stCxn id="27" idx="4"/>
                  <a:endCxn id="28" idx="1"/>
                </p:cNvCxnSpPr>
                <p:nvPr/>
              </p:nvCxnSpPr>
              <p:spPr>
                <a:xfrm>
                  <a:off x="868811" y="2697714"/>
                  <a:ext cx="468410" cy="252394"/>
                </a:xfrm>
                <a:prstGeom prst="line">
                  <a:avLst/>
                </a:prstGeom>
                <a:ln>
                  <a:solidFill>
                    <a:schemeClr val="accent3">
                      <a:lumMod val="75000"/>
                    </a:schemeClr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5" name="TextBox 24"/>
              <p:cNvSpPr txBox="1"/>
              <p:nvPr/>
            </p:nvSpPr>
            <p:spPr>
              <a:xfrm>
                <a:off x="2408437" y="2584139"/>
                <a:ext cx="10054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Montserrat-Bold"/>
                    <a:cs typeface="Montserrat-Bold"/>
                  </a:rPr>
                  <a:t>GOD </a:t>
                </a:r>
                <a:r>
                  <a:rPr lang="zh-CN" altLang="en-US" dirty="0">
                    <a:latin typeface="新細明體"/>
                    <a:ea typeface="新細明體"/>
                    <a:cs typeface="新細明體"/>
                  </a:rPr>
                  <a:t>神</a:t>
                </a:r>
                <a:endParaRPr lang="en-US" dirty="0">
                  <a:latin typeface="新細明體"/>
                  <a:ea typeface="新細明體"/>
                  <a:cs typeface="新細明體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1845658" y="3240671"/>
                <a:ext cx="1762945" cy="7663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dirty="0">
                    <a:latin typeface="Montserrat-Bold"/>
                    <a:cs typeface="Montserrat-Bold"/>
                  </a:rPr>
                  <a:t>THE WORLD </a:t>
                </a:r>
                <a:r>
                  <a:rPr lang="zh-CN" altLang="en-US" dirty="0">
                    <a:latin typeface="新細明體"/>
                    <a:ea typeface="新細明體"/>
                    <a:cs typeface="新細明體"/>
                  </a:rPr>
                  <a:t>世界</a:t>
                </a:r>
                <a:endParaRPr lang="en-US" dirty="0">
                  <a:latin typeface="新細明體"/>
                  <a:ea typeface="新細明體"/>
                  <a:cs typeface="新細明體"/>
                </a:endParaRPr>
              </a:p>
            </p:txBody>
          </p:sp>
        </p:grpSp>
        <p:sp>
          <p:nvSpPr>
            <p:cNvPr id="32" name="Rounded Rectangle 31"/>
            <p:cNvSpPr/>
            <p:nvPr/>
          </p:nvSpPr>
          <p:spPr>
            <a:xfrm>
              <a:off x="1975187" y="3252361"/>
              <a:ext cx="1507751" cy="474334"/>
            </a:xfrm>
            <a:prstGeom prst="roundRect">
              <a:avLst/>
            </a:prstGeom>
            <a:noFill/>
            <a:ln w="19050" cmpd="sng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Montserrat-Bold"/>
                <a:cs typeface="Montserrat-Bold"/>
              </a:endParaRPr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2411964" y="2520967"/>
              <a:ext cx="940136" cy="474334"/>
            </a:xfrm>
            <a:prstGeom prst="roundRect">
              <a:avLst/>
            </a:prstGeom>
            <a:noFill/>
            <a:ln w="19050" cmpd="sng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Montserrat-Bold"/>
                <a:cs typeface="Montserrat-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1952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HOW THEY SAW THEMSELVES</a:t>
            </a:r>
            <a:br>
              <a:rPr lang="en-US" dirty="0"/>
            </a:br>
            <a:r>
              <a:rPr lang="en-US" altLang="zh-Hant" dirty="0">
                <a:ea typeface="新細明體"/>
              </a:rPr>
              <a:t>3. </a:t>
            </a:r>
            <a:r>
              <a:rPr lang="zh-Hant" altLang="en-US" dirty="0">
                <a:latin typeface="新細明體"/>
                <a:ea typeface="新細明體"/>
                <a:cs typeface="新細明體"/>
              </a:rPr>
              <a:t>他們如何看自己</a:t>
            </a:r>
            <a:endParaRPr lang="en-US" dirty="0">
              <a:latin typeface="新細明體"/>
              <a:ea typeface="新細明體"/>
              <a:cs typeface="新細明體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00" dirty="0">
                <a:uFillTx/>
                <a:latin typeface="Montserrat-Regular"/>
                <a:cs typeface="Montserrat-Regular"/>
              </a:rPr>
              <a:t>DAVID ECKMAN, Ph.D. © </a:t>
            </a:r>
            <a:r>
              <a:rPr lang="is-IS" sz="1000" dirty="0">
                <a:uFillTx/>
                <a:latin typeface="Montserrat-Regular"/>
                <a:cs typeface="Montserrat-Regular"/>
              </a:rPr>
              <a:t>2017</a:t>
            </a:r>
            <a:endParaRPr lang="en-US" sz="1000" dirty="0">
              <a:uFillTx/>
              <a:latin typeface="Montserrat-Regular"/>
              <a:cs typeface="Montserrat-Regular"/>
            </a:endParaRPr>
          </a:p>
        </p:txBody>
      </p:sp>
      <p:sp>
        <p:nvSpPr>
          <p:cNvPr id="15" name="Slide Number Placeholder 4">
            <a:extLst>
              <a:ext uri="{FF2B5EF4-FFF2-40B4-BE49-F238E27FC236}">
                <a16:creationId xmlns="" xmlns:a16="http://schemas.microsoft.com/office/drawing/2014/main" id="{305EB86B-B428-994F-AEF0-0A63E313A7B9}"/>
              </a:ext>
            </a:extLst>
          </p:cNvPr>
          <p:cNvSpPr txBox="1">
            <a:spLocks/>
          </p:cNvSpPr>
          <p:nvPr/>
        </p:nvSpPr>
        <p:spPr>
          <a:xfrm>
            <a:off x="6553200" y="4822215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A867A54-72C9-014B-A08B-BF73ACA50751}" type="slidenum">
              <a:rPr lang="en-US" sz="900" smtClean="0">
                <a:solidFill>
                  <a:srgbClr val="898989"/>
                </a:solidFill>
                <a:latin typeface="Montserrat-Regular"/>
                <a:cs typeface="Montserrat-Regular"/>
              </a:rPr>
              <a:pPr algn="r"/>
              <a:t>7</a:t>
            </a:fld>
            <a:endParaRPr lang="en-US" sz="900" dirty="0">
              <a:solidFill>
                <a:srgbClr val="898989"/>
              </a:solidFill>
              <a:latin typeface="Montserrat-Regular"/>
              <a:cs typeface="Montserrat-Regular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3603180" y="1928425"/>
            <a:ext cx="5404374" cy="475789"/>
          </a:xfrm>
          <a:prstGeom prst="roundRect">
            <a:avLst/>
          </a:prstGeom>
          <a:noFill/>
          <a:ln w="190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431101" y="2385123"/>
            <a:ext cx="59206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Montserrat-Bold"/>
                <a:cs typeface="Montserrat-Bold"/>
              </a:rPr>
              <a:t>God is untrustworthy – I doubt God</a:t>
            </a:r>
          </a:p>
          <a:p>
            <a:r>
              <a:rPr lang="zh-Hant" altLang="en-US" sz="2000" dirty="0">
                <a:solidFill>
                  <a:schemeClr val="accent2">
                    <a:lumMod val="75000"/>
                  </a:schemeClr>
                </a:solidFill>
                <a:latin typeface="新細明體"/>
                <a:ea typeface="新細明體"/>
                <a:cs typeface="新細明體"/>
              </a:rPr>
              <a:t>神是靠不住的－我懷疑神</a:t>
            </a:r>
          </a:p>
          <a:p>
            <a:endParaRPr lang="en-US" sz="2000" dirty="0">
              <a:solidFill>
                <a:schemeClr val="accent2">
                  <a:lumMod val="75000"/>
                </a:schemeClr>
              </a:solidFill>
              <a:latin typeface="Montserrat-Bold"/>
              <a:cs typeface="Montserrat-Bold"/>
            </a:endParaRPr>
          </a:p>
          <a:p>
            <a:endParaRPr lang="en-US" sz="2000" dirty="0">
              <a:solidFill>
                <a:schemeClr val="accent2">
                  <a:lumMod val="75000"/>
                </a:schemeClr>
              </a:solidFill>
              <a:latin typeface="Montserrat-Bold"/>
              <a:cs typeface="Montserrat-Bold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3626860" y="2616727"/>
            <a:ext cx="5380693" cy="626936"/>
          </a:xfrm>
          <a:prstGeom prst="roundRect">
            <a:avLst/>
          </a:prstGeom>
          <a:noFill/>
          <a:ln w="190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603180" y="3166876"/>
            <a:ext cx="5113772" cy="9028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Montserrat-Bold"/>
                <a:cs typeface="Montserrat-Bold"/>
              </a:rPr>
              <a:t>The world is dangerous – I am unprotected</a:t>
            </a:r>
          </a:p>
          <a:p>
            <a:pPr>
              <a:lnSpc>
                <a:spcPct val="90000"/>
              </a:lnSpc>
            </a:pPr>
            <a:r>
              <a:rPr lang="zh-Hant" altLang="en-US" sz="2000" dirty="0">
                <a:solidFill>
                  <a:schemeClr val="accent1">
                    <a:lumMod val="75000"/>
                  </a:schemeClr>
                </a:solidFill>
                <a:latin typeface="新細明體"/>
                <a:ea typeface="新細明體"/>
                <a:cs typeface="新細明體"/>
              </a:rPr>
              <a:t>世界是危機四伏的－我是毫無保護的</a:t>
            </a:r>
          </a:p>
          <a:p>
            <a:pPr>
              <a:lnSpc>
                <a:spcPct val="80000"/>
              </a:lnSpc>
            </a:pPr>
            <a:endParaRPr lang="en-US" sz="2000" dirty="0">
              <a:solidFill>
                <a:schemeClr val="accent1">
                  <a:lumMod val="75000"/>
                </a:schemeClr>
              </a:solidFill>
              <a:latin typeface="Montserrat-Bold"/>
              <a:cs typeface="Montserrat-Bold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57200" y="900422"/>
            <a:ext cx="8229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Montserrat-Regular"/>
                <a:cs typeface="Montserrat-Regular"/>
              </a:rPr>
              <a:t>Then the eyes of both of them were opened, and </a:t>
            </a:r>
            <a:r>
              <a:rPr lang="en-US" b="1" dirty="0">
                <a:solidFill>
                  <a:srgbClr val="953735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Montserrat-Regular"/>
                <a:cs typeface="Montserrat-Regular"/>
              </a:rPr>
              <a:t>they knew that they were naked</a:t>
            </a:r>
            <a:r>
              <a:rPr lang="en-US" b="1" dirty="0">
                <a:latin typeface="Montserrat-Regular"/>
                <a:cs typeface="Montserrat-Regular"/>
              </a:rPr>
              <a:t>; and they sewed fig leaves together and made themselves loin coverings. (Gen 3:7)</a:t>
            </a:r>
          </a:p>
          <a:p>
            <a:r>
              <a:rPr lang="zh-Hant" altLang="en-US" spc="-100" dirty="0">
                <a:latin typeface="新細明體"/>
                <a:ea typeface="新細明體"/>
                <a:cs typeface="新細明體"/>
              </a:rPr>
              <a:t>他 們 二 人 的 眼 睛 就 開 了 ， 才 知 道 自 己 是 赤 身 露 體 ，便 拿 無 花 果 樹 的 葉 子 為 自 己 編 作 裙 子 。（</a:t>
            </a:r>
            <a:r>
              <a:rPr lang="en-US" altLang="zh-Hant" spc="-100" dirty="0">
                <a:latin typeface="新細明體"/>
                <a:ea typeface="新細明體"/>
                <a:cs typeface="新細明體"/>
              </a:rPr>
              <a:t> </a:t>
            </a:r>
            <a:r>
              <a:rPr lang="zh-Hant" altLang="en-US" spc="-100" dirty="0">
                <a:latin typeface="新細明體"/>
                <a:ea typeface="新細明體"/>
                <a:cs typeface="新細明體"/>
              </a:rPr>
              <a:t>創 </a:t>
            </a:r>
            <a:r>
              <a:rPr lang="en-US" altLang="zh-Hant" spc="-100" dirty="0">
                <a:latin typeface="新細明體"/>
                <a:ea typeface="新細明體"/>
                <a:cs typeface="新細明體"/>
              </a:rPr>
              <a:t>3:7 </a:t>
            </a:r>
            <a:r>
              <a:rPr lang="zh-Hant" altLang="en-US" spc="-100" dirty="0">
                <a:latin typeface="新細明體"/>
                <a:ea typeface="新細明體"/>
                <a:cs typeface="新細明體"/>
              </a:rPr>
              <a:t>）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626860" y="4091009"/>
            <a:ext cx="511377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Montserrat-Bold"/>
                <a:cs typeface="Montserrat-Bold"/>
              </a:rPr>
              <a:t>I am ashamed – I hate myself</a:t>
            </a:r>
          </a:p>
          <a:p>
            <a:r>
              <a:rPr lang="zh-Hant" altLang="en-US" sz="2000" dirty="0">
                <a:solidFill>
                  <a:schemeClr val="accent3">
                    <a:lumMod val="50000"/>
                  </a:schemeClr>
                </a:solidFill>
                <a:latin typeface="新細明體"/>
                <a:ea typeface="新細明體"/>
                <a:cs typeface="新細明體"/>
              </a:rPr>
              <a:t>我感到羞恥－我厭惡自己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482154" y="2501423"/>
            <a:ext cx="3125316" cy="2232139"/>
            <a:chOff x="403153" y="2520967"/>
            <a:chExt cx="3125316" cy="2232139"/>
          </a:xfrm>
        </p:grpSpPr>
        <p:grpSp>
          <p:nvGrpSpPr>
            <p:cNvPr id="36" name="Group 35"/>
            <p:cNvGrpSpPr/>
            <p:nvPr/>
          </p:nvGrpSpPr>
          <p:grpSpPr>
            <a:xfrm>
              <a:off x="403153" y="2584139"/>
              <a:ext cx="3125316" cy="2168967"/>
              <a:chOff x="403153" y="2584139"/>
              <a:chExt cx="3125316" cy="2168967"/>
            </a:xfrm>
          </p:grpSpPr>
          <p:grpSp>
            <p:nvGrpSpPr>
              <p:cNvPr id="39" name="Group 38"/>
              <p:cNvGrpSpPr/>
              <p:nvPr/>
            </p:nvGrpSpPr>
            <p:grpSpPr>
              <a:xfrm>
                <a:off x="403153" y="2768805"/>
                <a:ext cx="3005025" cy="1984301"/>
                <a:chOff x="320761" y="1453053"/>
                <a:chExt cx="3005025" cy="1984301"/>
              </a:xfrm>
            </p:grpSpPr>
            <p:pic>
              <p:nvPicPr>
                <p:cNvPr id="42" name="Picture 41" descr="AdobeStock_52151802.jpg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20761" y="2014791"/>
                  <a:ext cx="1096099" cy="682923"/>
                </a:xfrm>
                <a:prstGeom prst="ellipse">
                  <a:avLst/>
                </a:prstGeom>
                <a:ln>
                  <a:noFill/>
                </a:ln>
                <a:effectLst>
                  <a:softEdge rad="112500"/>
                </a:effectLst>
              </p:spPr>
            </p:pic>
            <p:sp>
              <p:nvSpPr>
                <p:cNvPr id="43" name="Rounded Rectangle 42"/>
                <p:cNvSpPr/>
                <p:nvPr/>
              </p:nvSpPr>
              <p:spPr>
                <a:xfrm>
                  <a:off x="1315799" y="2863410"/>
                  <a:ext cx="2009987" cy="573944"/>
                </a:xfrm>
                <a:prstGeom prst="roundRect">
                  <a:avLst/>
                </a:prstGeom>
                <a:noFill/>
                <a:ln w="19050" cmpd="sng"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latin typeface="Montserrat-Bold"/>
                      <a:cs typeface="Montserrat-Bold"/>
                    </a:rPr>
                    <a:t>THEMSELVES</a:t>
                  </a:r>
                </a:p>
                <a:p>
                  <a:pPr algn="ctr"/>
                  <a:r>
                    <a:rPr lang="zh-Hant" altLang="en-US" dirty="0">
                      <a:solidFill>
                        <a:schemeClr val="tx1"/>
                      </a:solidFill>
                      <a:latin typeface="新細明體"/>
                      <a:ea typeface="新細明體"/>
                      <a:cs typeface="新細明體"/>
                    </a:rPr>
                    <a:t>他們自己</a:t>
                  </a:r>
                </a:p>
              </p:txBody>
            </p:sp>
            <p:cxnSp>
              <p:nvCxnSpPr>
                <p:cNvPr id="44" name="Straight Connector 43"/>
                <p:cNvCxnSpPr>
                  <a:stCxn id="42" idx="7"/>
                </p:cNvCxnSpPr>
                <p:nvPr/>
              </p:nvCxnSpPr>
              <p:spPr>
                <a:xfrm flipV="1">
                  <a:off x="1256340" y="1453053"/>
                  <a:ext cx="1083905" cy="66175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/>
                <p:cNvCxnSpPr>
                  <a:stCxn id="42" idx="6"/>
                </p:cNvCxnSpPr>
                <p:nvPr/>
              </p:nvCxnSpPr>
              <p:spPr>
                <a:xfrm flipV="1">
                  <a:off x="1416860" y="2186631"/>
                  <a:ext cx="592910" cy="169622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</a:schemeClr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>
                  <a:stCxn id="42" idx="4"/>
                  <a:endCxn id="43" idx="1"/>
                </p:cNvCxnSpPr>
                <p:nvPr/>
              </p:nvCxnSpPr>
              <p:spPr>
                <a:xfrm>
                  <a:off x="868811" y="2697714"/>
                  <a:ext cx="446988" cy="452668"/>
                </a:xfrm>
                <a:prstGeom prst="line">
                  <a:avLst/>
                </a:prstGeom>
                <a:ln>
                  <a:solidFill>
                    <a:schemeClr val="accent3">
                      <a:lumMod val="75000"/>
                    </a:schemeClr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0" name="TextBox 39"/>
              <p:cNvSpPr txBox="1"/>
              <p:nvPr/>
            </p:nvSpPr>
            <p:spPr>
              <a:xfrm>
                <a:off x="2408437" y="2584139"/>
                <a:ext cx="10054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Montserrat-Bold"/>
                    <a:cs typeface="Montserrat-Bold"/>
                  </a:rPr>
                  <a:t>GOD </a:t>
                </a:r>
                <a:r>
                  <a:rPr lang="zh-CN" altLang="en-US" spc="-100" dirty="0">
                    <a:latin typeface="新細明體"/>
                    <a:ea typeface="新細明體"/>
                    <a:cs typeface="新細明體"/>
                  </a:rPr>
                  <a:t>神</a:t>
                </a:r>
                <a:endParaRPr lang="en-US" spc="-100" dirty="0">
                  <a:latin typeface="新細明體"/>
                  <a:ea typeface="新細明體"/>
                  <a:cs typeface="新細明體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925792" y="3240671"/>
                <a:ext cx="1602677" cy="494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1600" dirty="0">
                    <a:latin typeface="Montserrat-Bold"/>
                    <a:cs typeface="Montserrat-Bold"/>
                  </a:rPr>
                  <a:t>THE WORLD</a:t>
                </a:r>
              </a:p>
              <a:p>
                <a:pPr algn="ctr">
                  <a:lnSpc>
                    <a:spcPct val="80000"/>
                  </a:lnSpc>
                </a:pPr>
                <a:r>
                  <a:rPr lang="zh-CN" altLang="en-US" sz="1600" dirty="0">
                    <a:latin typeface="新細明體"/>
                    <a:ea typeface="新細明體"/>
                    <a:cs typeface="新細明體"/>
                  </a:rPr>
                  <a:t>世界</a:t>
                </a:r>
                <a:endParaRPr lang="en-US" sz="1600" dirty="0">
                  <a:latin typeface="新細明體"/>
                  <a:ea typeface="新細明體"/>
                  <a:cs typeface="新細明體"/>
                </a:endParaRPr>
              </a:p>
            </p:txBody>
          </p:sp>
        </p:grpSp>
        <p:sp>
          <p:nvSpPr>
            <p:cNvPr id="37" name="Rounded Rectangle 36"/>
            <p:cNvSpPr/>
            <p:nvPr/>
          </p:nvSpPr>
          <p:spPr>
            <a:xfrm>
              <a:off x="2043721" y="3252361"/>
              <a:ext cx="1370683" cy="474334"/>
            </a:xfrm>
            <a:prstGeom prst="roundRect">
              <a:avLst/>
            </a:prstGeom>
            <a:noFill/>
            <a:ln w="19050" cmpd="sng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Montserrat-Bold"/>
                <a:cs typeface="Montserrat-Bold"/>
              </a:endParaRPr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2411964" y="2520967"/>
              <a:ext cx="940136" cy="474334"/>
            </a:xfrm>
            <a:prstGeom prst="roundRect">
              <a:avLst/>
            </a:prstGeom>
            <a:noFill/>
            <a:ln w="19050" cmpd="sng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Montserrat-Bold"/>
                <a:cs typeface="Montserrat-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0822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HOW THEY SAW THE OTHER</a:t>
            </a:r>
            <a:br>
              <a:rPr lang="en-US" dirty="0"/>
            </a:br>
            <a:r>
              <a:rPr lang="en-US" altLang="zh-Hant" dirty="0">
                <a:ea typeface="新細明體"/>
              </a:rPr>
              <a:t>4</a:t>
            </a:r>
            <a:r>
              <a:rPr lang="en-US" altLang="zh-Hant" dirty="0">
                <a:latin typeface="新細明體"/>
                <a:ea typeface="新細明體"/>
                <a:cs typeface="新細明體"/>
              </a:rPr>
              <a:t>. </a:t>
            </a:r>
            <a:r>
              <a:rPr lang="zh-Hant" altLang="en-US" dirty="0">
                <a:latin typeface="新細明體"/>
                <a:ea typeface="新細明體"/>
                <a:cs typeface="新細明體"/>
              </a:rPr>
              <a:t>他們如何看待他人</a:t>
            </a:r>
            <a:endParaRPr lang="en-US" dirty="0">
              <a:latin typeface="新細明體"/>
              <a:ea typeface="新細明體"/>
              <a:cs typeface="新細明體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-150735" y="4901338"/>
            <a:ext cx="2895600" cy="273844"/>
          </a:xfrm>
        </p:spPr>
        <p:txBody>
          <a:bodyPr/>
          <a:lstStyle/>
          <a:p>
            <a:r>
              <a:rPr lang="en-US" sz="1000" dirty="0">
                <a:uFillTx/>
                <a:latin typeface="Montserrat-Regular"/>
                <a:cs typeface="Montserrat-Regular"/>
              </a:rPr>
              <a:t>DAVID ECKMAN, Ph.D. © </a:t>
            </a:r>
            <a:r>
              <a:rPr lang="is-IS" sz="1000" dirty="0">
                <a:uFillTx/>
                <a:latin typeface="Montserrat-Regular"/>
                <a:cs typeface="Montserrat-Regular"/>
              </a:rPr>
              <a:t>2017</a:t>
            </a:r>
            <a:endParaRPr lang="en-US" sz="1000" dirty="0">
              <a:uFillTx/>
              <a:latin typeface="Montserrat-Regular"/>
              <a:cs typeface="Montserrat-Regular"/>
            </a:endParaRPr>
          </a:p>
        </p:txBody>
      </p:sp>
      <p:sp>
        <p:nvSpPr>
          <p:cNvPr id="15" name="Slide Number Placeholder 4">
            <a:extLst>
              <a:ext uri="{FF2B5EF4-FFF2-40B4-BE49-F238E27FC236}">
                <a16:creationId xmlns="" xmlns:a16="http://schemas.microsoft.com/office/drawing/2014/main" id="{305EB86B-B428-994F-AEF0-0A63E313A7B9}"/>
              </a:ext>
            </a:extLst>
          </p:cNvPr>
          <p:cNvSpPr txBox="1">
            <a:spLocks/>
          </p:cNvSpPr>
          <p:nvPr/>
        </p:nvSpPr>
        <p:spPr>
          <a:xfrm>
            <a:off x="6553200" y="4822215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A867A54-72C9-014B-A08B-BF73ACA50751}" type="slidenum">
              <a:rPr lang="en-US" sz="900" smtClean="0">
                <a:solidFill>
                  <a:srgbClr val="898989"/>
                </a:solidFill>
                <a:latin typeface="Montserrat-Regular"/>
                <a:cs typeface="Montserrat-Regular"/>
              </a:rPr>
              <a:pPr algn="r"/>
              <a:t>8</a:t>
            </a:fld>
            <a:endParaRPr lang="en-US" sz="900" dirty="0">
              <a:solidFill>
                <a:srgbClr val="898989"/>
              </a:solidFill>
              <a:latin typeface="Montserrat-Regular"/>
              <a:cs typeface="Montserrat-Regular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3603180" y="1928425"/>
            <a:ext cx="5404374" cy="475789"/>
          </a:xfrm>
          <a:prstGeom prst="roundRect">
            <a:avLst/>
          </a:prstGeom>
          <a:noFill/>
          <a:ln w="190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487179" y="2112677"/>
            <a:ext cx="5920602" cy="1179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Montserrat-Bold"/>
                <a:cs typeface="Montserrat-Bold"/>
              </a:rPr>
              <a:t>God is untrustworthy – I doubt God</a:t>
            </a:r>
          </a:p>
          <a:p>
            <a:r>
              <a:rPr lang="zh-Hant" altLang="en-US" sz="2000" dirty="0">
                <a:solidFill>
                  <a:schemeClr val="accent2">
                    <a:lumMod val="75000"/>
                  </a:schemeClr>
                </a:solidFill>
                <a:latin typeface="新細明體"/>
                <a:ea typeface="新細明體"/>
                <a:cs typeface="新細明體"/>
              </a:rPr>
              <a:t>神是靠不住的－我懷疑神</a:t>
            </a:r>
          </a:p>
          <a:p>
            <a:pPr>
              <a:lnSpc>
                <a:spcPct val="80000"/>
              </a:lnSpc>
            </a:pPr>
            <a:endParaRPr lang="en-US" sz="2000" dirty="0">
              <a:solidFill>
                <a:schemeClr val="accent2">
                  <a:lumMod val="75000"/>
                </a:schemeClr>
              </a:solidFill>
              <a:latin typeface="Montserrat-Bold"/>
              <a:cs typeface="Montserrat-Bold"/>
            </a:endParaRPr>
          </a:p>
          <a:p>
            <a:pPr>
              <a:lnSpc>
                <a:spcPct val="80000"/>
              </a:lnSpc>
            </a:pPr>
            <a:endParaRPr lang="en-US" sz="2000" dirty="0">
              <a:solidFill>
                <a:schemeClr val="accent2">
                  <a:lumMod val="75000"/>
                </a:schemeClr>
              </a:solidFill>
              <a:latin typeface="Montserrat-Bold"/>
              <a:cs typeface="Montserrat-Bold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3626860" y="2616727"/>
            <a:ext cx="5380693" cy="626936"/>
          </a:xfrm>
          <a:prstGeom prst="roundRect">
            <a:avLst/>
          </a:prstGeom>
          <a:noFill/>
          <a:ln w="190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445151" y="2819186"/>
            <a:ext cx="5576453" cy="6186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Montserrat-Bold"/>
                <a:cs typeface="Montserrat-Bold"/>
              </a:rPr>
              <a:t>The world is dangerous–I am unprotected</a:t>
            </a:r>
          </a:p>
          <a:p>
            <a:pPr>
              <a:lnSpc>
                <a:spcPct val="90000"/>
              </a:lnSpc>
            </a:pPr>
            <a:r>
              <a:rPr lang="zh-Hant" altLang="en-US" sz="2000" dirty="0">
                <a:solidFill>
                  <a:schemeClr val="accent1">
                    <a:lumMod val="75000"/>
                  </a:schemeClr>
                </a:solidFill>
                <a:latin typeface="新細明體"/>
                <a:ea typeface="新細明體"/>
                <a:cs typeface="新細明體"/>
              </a:rPr>
              <a:t>世界是危機四伏的－我是毫無保護的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900422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Montserrat-Regular"/>
                <a:cs typeface="Montserrat-Regular"/>
              </a:rPr>
              <a:t>And the man said, "The woman whom </a:t>
            </a:r>
            <a:r>
              <a:rPr lang="en-US" b="1" dirty="0">
                <a:solidFill>
                  <a:srgbClr val="C0504D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Montserrat-Regular"/>
                <a:cs typeface="Montserrat-Regular"/>
              </a:rPr>
              <a:t>you</a:t>
            </a:r>
            <a:r>
              <a:rPr lang="en-US" b="1" dirty="0">
                <a:latin typeface="Montserrat-Regular"/>
                <a:cs typeface="Montserrat-Regular"/>
              </a:rPr>
              <a:t> gave to be with me, </a:t>
            </a:r>
            <a:r>
              <a:rPr lang="en-US" b="1" dirty="0">
                <a:solidFill>
                  <a:schemeClr val="accent2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Montserrat-Regular"/>
                <a:cs typeface="Montserrat-Regular"/>
              </a:rPr>
              <a:t>she</a:t>
            </a:r>
            <a:r>
              <a:rPr lang="en-US" b="1" dirty="0">
                <a:latin typeface="Montserrat-Regular"/>
                <a:cs typeface="Montserrat-Regular"/>
              </a:rPr>
              <a:t> gave me from the tree, and</a:t>
            </a:r>
            <a:r>
              <a:rPr lang="en-US" b="1" dirty="0">
                <a:solidFill>
                  <a:srgbClr val="FC0107"/>
                </a:solidFill>
                <a:latin typeface="Montserrat-Regular"/>
                <a:cs typeface="Montserrat-Regular"/>
              </a:rPr>
              <a:t> </a:t>
            </a:r>
            <a:r>
              <a:rPr lang="en-US" b="1" dirty="0">
                <a:solidFill>
                  <a:srgbClr val="C0504D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Montserrat-Regular"/>
                <a:cs typeface="Montserrat-Regular"/>
              </a:rPr>
              <a:t>I</a:t>
            </a:r>
            <a:r>
              <a:rPr lang="en-US" b="1" dirty="0">
                <a:solidFill>
                  <a:srgbClr val="FC0107"/>
                </a:solidFill>
                <a:latin typeface="Montserrat-Regular"/>
                <a:cs typeface="Montserrat-Regular"/>
              </a:rPr>
              <a:t> </a:t>
            </a:r>
            <a:r>
              <a:rPr lang="en-US" b="1" dirty="0">
                <a:latin typeface="Montserrat-Regular"/>
                <a:cs typeface="Montserrat-Regular"/>
              </a:rPr>
              <a:t>ate.”  (Gen 3:12)</a:t>
            </a:r>
          </a:p>
          <a:p>
            <a:r>
              <a:rPr lang="zh-Hant" altLang="en-US" spc="-100" dirty="0">
                <a:latin typeface="新細明體"/>
                <a:ea typeface="新細明體"/>
                <a:cs typeface="新細明體"/>
              </a:rPr>
              <a:t>那 人 說 ： </a:t>
            </a:r>
            <a:r>
              <a:rPr lang="zh-Hant" altLang="en-US" b="1" spc="-100" dirty="0">
                <a:solidFill>
                  <a:srgbClr val="C0504D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新細明體"/>
                <a:ea typeface="新細明體"/>
                <a:cs typeface="新細明體"/>
              </a:rPr>
              <a:t>妳</a:t>
            </a:r>
            <a:r>
              <a:rPr lang="en-US" altLang="zh-Hant" b="1" spc="-100" dirty="0">
                <a:solidFill>
                  <a:srgbClr val="C0504D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新細明體"/>
                <a:ea typeface="新細明體"/>
                <a:cs typeface="新細明體"/>
              </a:rPr>
              <a:t> </a:t>
            </a:r>
            <a:r>
              <a:rPr lang="zh-Hant" altLang="en-US" spc="-100" dirty="0">
                <a:latin typeface="新細明體"/>
                <a:ea typeface="新細明體"/>
                <a:cs typeface="新細明體"/>
              </a:rPr>
              <a:t>所 賜 給 我 與 我 同 居 的 女 人 ， </a:t>
            </a:r>
            <a:r>
              <a:rPr lang="zh-Hant" altLang="en-US" b="1" spc="-100" dirty="0">
                <a:solidFill>
                  <a:srgbClr val="C0504D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新細明體"/>
                <a:ea typeface="新細明體"/>
                <a:cs typeface="新細明體"/>
              </a:rPr>
              <a:t>她</a:t>
            </a:r>
            <a:r>
              <a:rPr lang="en-US" altLang="zh-Hant" b="1" spc="-100" dirty="0">
                <a:solidFill>
                  <a:srgbClr val="C0504D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新細明體"/>
                <a:ea typeface="新細明體"/>
                <a:cs typeface="新細明體"/>
              </a:rPr>
              <a:t> </a:t>
            </a:r>
            <a:r>
              <a:rPr lang="zh-Hant" altLang="en-US" spc="-100" dirty="0">
                <a:latin typeface="新細明體"/>
                <a:ea typeface="新細明體"/>
                <a:cs typeface="新細明體"/>
              </a:rPr>
              <a:t>把 那 樹 上 的 果 子 給 我 ， </a:t>
            </a:r>
            <a:r>
              <a:rPr lang="zh-Hant" altLang="en-US" b="1" spc="-100" dirty="0">
                <a:solidFill>
                  <a:srgbClr val="C0504D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新細明體"/>
                <a:ea typeface="新細明體"/>
                <a:cs typeface="新細明體"/>
              </a:rPr>
              <a:t>我</a:t>
            </a:r>
            <a:r>
              <a:rPr lang="en-US" altLang="zh-Hant" b="1" spc="-100" dirty="0">
                <a:solidFill>
                  <a:srgbClr val="C0504D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新細明體"/>
                <a:ea typeface="新細明體"/>
                <a:cs typeface="新細明體"/>
              </a:rPr>
              <a:t> </a:t>
            </a:r>
            <a:r>
              <a:rPr lang="zh-Hant" altLang="en-US" spc="-100" dirty="0">
                <a:latin typeface="新細明體"/>
                <a:ea typeface="新細明體"/>
                <a:cs typeface="新細明體"/>
              </a:rPr>
              <a:t>就 吃 了 。</a:t>
            </a:r>
            <a:r>
              <a:rPr lang="zh-Hant" altLang="en-US" dirty="0">
                <a:latin typeface="宋体"/>
                <a:ea typeface="宋体"/>
                <a:cs typeface="宋体"/>
              </a:rPr>
              <a:t>（創 </a:t>
            </a:r>
            <a:r>
              <a:rPr lang="en-US" altLang="zh-Hant" dirty="0">
                <a:latin typeface="宋体"/>
                <a:ea typeface="宋体"/>
                <a:cs typeface="宋体"/>
              </a:rPr>
              <a:t>3:12</a:t>
            </a:r>
            <a:r>
              <a:rPr lang="zh-Hant" altLang="en-US" dirty="0">
                <a:latin typeface="宋体"/>
                <a:ea typeface="宋体"/>
                <a:cs typeface="宋体"/>
              </a:rPr>
              <a:t>）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93078" y="3500449"/>
            <a:ext cx="5113772" cy="6771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Montserrat-Bold"/>
                <a:cs typeface="Montserrat-Bold"/>
              </a:rPr>
              <a:t>I am ashamed – I hate myself</a:t>
            </a:r>
          </a:p>
          <a:p>
            <a:r>
              <a:rPr lang="zh-Hant" altLang="en-US" sz="2000" dirty="0">
                <a:solidFill>
                  <a:schemeClr val="accent3">
                    <a:lumMod val="50000"/>
                  </a:schemeClr>
                </a:solidFill>
                <a:latin typeface="新細明體"/>
                <a:ea typeface="新細明體"/>
                <a:cs typeface="新細明體"/>
              </a:rPr>
              <a:t>我感到羞恥－我厭惡自己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324200" y="2443322"/>
            <a:ext cx="3102281" cy="1705745"/>
            <a:chOff x="320761" y="1566487"/>
            <a:chExt cx="3102281" cy="1705745"/>
          </a:xfrm>
        </p:grpSpPr>
        <p:pic>
          <p:nvPicPr>
            <p:cNvPr id="42" name="Picture 41" descr="AdobeStock_52151802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761" y="2014791"/>
              <a:ext cx="1096099" cy="68292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3" name="Rounded Rectangle 42"/>
            <p:cNvSpPr/>
            <p:nvPr/>
          </p:nvSpPr>
          <p:spPr>
            <a:xfrm>
              <a:off x="1439866" y="2698288"/>
              <a:ext cx="1983176" cy="573944"/>
            </a:xfrm>
            <a:prstGeom prst="roundRect">
              <a:avLst/>
            </a:prstGeom>
            <a:noFill/>
            <a:ln w="19050" cmpd="sng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Montserrat-Bold"/>
                  <a:cs typeface="Montserrat-Bold"/>
                </a:rPr>
                <a:t>THEMSELVES </a:t>
              </a:r>
            </a:p>
            <a:p>
              <a:pPr algn="ctr"/>
              <a:r>
                <a:rPr lang="zh-Hant" altLang="en-US" dirty="0">
                  <a:solidFill>
                    <a:schemeClr val="tx1"/>
                  </a:solidFill>
                  <a:latin typeface="新細明體"/>
                  <a:ea typeface="新細明體"/>
                  <a:cs typeface="新細明體"/>
                </a:rPr>
                <a:t>他們自己</a:t>
              </a:r>
            </a:p>
          </p:txBody>
        </p:sp>
        <p:cxnSp>
          <p:nvCxnSpPr>
            <p:cNvPr id="44" name="Straight Connector 43"/>
            <p:cNvCxnSpPr>
              <a:stCxn id="42" idx="7"/>
              <a:endCxn id="21" idx="1"/>
            </p:cNvCxnSpPr>
            <p:nvPr/>
          </p:nvCxnSpPr>
          <p:spPr>
            <a:xfrm flipV="1">
              <a:off x="1256340" y="1566487"/>
              <a:ext cx="938179" cy="548316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42" idx="6"/>
              <a:endCxn id="30" idx="1"/>
            </p:cNvCxnSpPr>
            <p:nvPr/>
          </p:nvCxnSpPr>
          <p:spPr>
            <a:xfrm flipV="1">
              <a:off x="1416860" y="2273701"/>
              <a:ext cx="598291" cy="82552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162981" y="2497203"/>
              <a:ext cx="422785" cy="25927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ounded Rectangle 22"/>
          <p:cNvSpPr/>
          <p:nvPr/>
        </p:nvSpPr>
        <p:spPr>
          <a:xfrm>
            <a:off x="1782334" y="4324165"/>
            <a:ext cx="1609758" cy="521767"/>
          </a:xfrm>
          <a:prstGeom prst="roundRect">
            <a:avLst/>
          </a:prstGeom>
          <a:noFill/>
          <a:ln w="19050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Montserrat-Bold"/>
                <a:cs typeface="Montserrat-Bold"/>
              </a:rPr>
              <a:t>OTHERS </a:t>
            </a:r>
          </a:p>
          <a:p>
            <a:pPr algn="ctr"/>
            <a:r>
              <a:rPr lang="zh-CN" altLang="en-US" dirty="0">
                <a:solidFill>
                  <a:schemeClr val="tx1"/>
                </a:solidFill>
                <a:latin typeface="新細明體"/>
                <a:ea typeface="新細明體"/>
                <a:cs typeface="新細明體"/>
              </a:rPr>
              <a:t>他人</a:t>
            </a:r>
            <a:endParaRPr lang="en-US" dirty="0">
              <a:solidFill>
                <a:schemeClr val="tx1"/>
              </a:solidFill>
              <a:latin typeface="新細明體"/>
              <a:ea typeface="新細明體"/>
              <a:cs typeface="新細明體"/>
            </a:endParaRPr>
          </a:p>
        </p:txBody>
      </p:sp>
      <p:cxnSp>
        <p:nvCxnSpPr>
          <p:cNvPr id="25" name="Straight Connector 24"/>
          <p:cNvCxnSpPr>
            <a:stCxn id="42" idx="4"/>
            <a:endCxn id="23" idx="1"/>
          </p:cNvCxnSpPr>
          <p:nvPr/>
        </p:nvCxnSpPr>
        <p:spPr>
          <a:xfrm>
            <a:off x="872250" y="3574549"/>
            <a:ext cx="910084" cy="1010500"/>
          </a:xfrm>
          <a:prstGeom prst="line">
            <a:avLst/>
          </a:prstGeom>
          <a:ln>
            <a:solidFill>
              <a:srgbClr val="FFFF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2018590" y="2886720"/>
            <a:ext cx="1452551" cy="527632"/>
          </a:xfrm>
          <a:prstGeom prst="roundRect">
            <a:avLst/>
          </a:prstGeom>
          <a:noFill/>
          <a:ln w="19050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Montserrat-Bold"/>
                <a:cs typeface="Montserrat-Bold"/>
              </a:rPr>
              <a:t>THEWORLD</a:t>
            </a:r>
          </a:p>
          <a:p>
            <a:pPr algn="ctr"/>
            <a:r>
              <a:rPr lang="zh-CN" altLang="en-US" sz="1400" dirty="0">
                <a:solidFill>
                  <a:schemeClr val="tx1"/>
                </a:solidFill>
                <a:latin typeface="新細明體"/>
                <a:ea typeface="新細明體"/>
                <a:cs typeface="新細明體"/>
              </a:rPr>
              <a:t>世界</a:t>
            </a:r>
            <a:endParaRPr lang="en-US" sz="1400" dirty="0">
              <a:solidFill>
                <a:schemeClr val="tx1"/>
              </a:solidFill>
              <a:latin typeface="新細明體"/>
              <a:ea typeface="新細明體"/>
              <a:cs typeface="新細明體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83684" y="363330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2197958" y="2206155"/>
            <a:ext cx="1194134" cy="474334"/>
          </a:xfrm>
          <a:prstGeom prst="roundRect">
            <a:avLst/>
          </a:prstGeom>
          <a:noFill/>
          <a:ln w="19050" cmpd="sng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Montserrat-Bold"/>
                <a:cs typeface="Montserrat-Bold"/>
              </a:rPr>
              <a:t>GOD </a:t>
            </a:r>
            <a:r>
              <a:rPr lang="zh-CN" altLang="en-US" dirty="0">
                <a:solidFill>
                  <a:schemeClr val="tx1"/>
                </a:solidFill>
                <a:latin typeface="新細明體"/>
                <a:ea typeface="新細明體"/>
                <a:cs typeface="新細明體"/>
              </a:rPr>
              <a:t>神</a:t>
            </a:r>
            <a:endParaRPr lang="en-US" dirty="0">
              <a:solidFill>
                <a:schemeClr val="tx1"/>
              </a:solidFill>
              <a:latin typeface="新細明體"/>
              <a:ea typeface="新細明體"/>
              <a:cs typeface="新細明體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445151" y="4269220"/>
            <a:ext cx="5434526" cy="6514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-Bold"/>
                <a:cs typeface="Montserrat-Bold"/>
              </a:rPr>
              <a:t>The other is expendable–I hate the other</a:t>
            </a:r>
          </a:p>
          <a:p>
            <a:pPr>
              <a:lnSpc>
                <a:spcPct val="90000"/>
              </a:lnSpc>
            </a:pPr>
            <a:r>
              <a:rPr lang="zh-Hant" altLang="en-US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細明體"/>
                <a:ea typeface="新細明體"/>
                <a:cs typeface="新細明體"/>
              </a:rPr>
              <a:t>他人是可以被犧牲掉的－我厭惡他人</a:t>
            </a:r>
          </a:p>
        </p:txBody>
      </p:sp>
    </p:spTree>
    <p:extLst>
      <p:ext uri="{BB962C8B-B14F-4D97-AF65-F5344CB8AC3E}">
        <p14:creationId xmlns:p14="http://schemas.microsoft.com/office/powerpoint/2010/main" val="1774234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ADAM’S EYES BECOME OUR EYES</a:t>
            </a:r>
            <a:br>
              <a:rPr lang="en-US" sz="3200" dirty="0"/>
            </a:br>
            <a:r>
              <a:rPr lang="zh-Hant" altLang="en-US" sz="3200" dirty="0">
                <a:latin typeface="新細明體"/>
                <a:ea typeface="新細明體"/>
                <a:cs typeface="新細明體"/>
              </a:rPr>
              <a:t>“亞當的眼睛”成為了我們的眼睛</a:t>
            </a:r>
            <a:endParaRPr lang="en-US" sz="3200" dirty="0">
              <a:latin typeface="新細明體"/>
              <a:ea typeface="新細明體"/>
              <a:cs typeface="新細明體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00" dirty="0">
                <a:uFillTx/>
                <a:latin typeface="Montserrat-Regular"/>
                <a:cs typeface="Montserrat-Regular"/>
              </a:rPr>
              <a:t>DAVID ECKMAN, Ph.D. © </a:t>
            </a:r>
            <a:r>
              <a:rPr lang="is-IS" sz="1000" dirty="0">
                <a:uFillTx/>
                <a:latin typeface="Montserrat-Regular"/>
                <a:cs typeface="Montserrat-Regular"/>
              </a:rPr>
              <a:t>2017</a:t>
            </a:r>
            <a:endParaRPr lang="en-US" sz="1000" dirty="0">
              <a:uFillTx/>
              <a:latin typeface="Montserrat-Regular"/>
              <a:cs typeface="Montserrat-Regular"/>
            </a:endParaRPr>
          </a:p>
        </p:txBody>
      </p:sp>
      <p:sp>
        <p:nvSpPr>
          <p:cNvPr id="15" name="Slide Number Placeholder 4">
            <a:extLst>
              <a:ext uri="{FF2B5EF4-FFF2-40B4-BE49-F238E27FC236}">
                <a16:creationId xmlns="" xmlns:a16="http://schemas.microsoft.com/office/drawing/2014/main" id="{305EB86B-B428-994F-AEF0-0A63E313A7B9}"/>
              </a:ext>
            </a:extLst>
          </p:cNvPr>
          <p:cNvSpPr txBox="1">
            <a:spLocks/>
          </p:cNvSpPr>
          <p:nvPr/>
        </p:nvSpPr>
        <p:spPr>
          <a:xfrm>
            <a:off x="6553200" y="4822215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A867A54-72C9-014B-A08B-BF73ACA50751}" type="slidenum">
              <a:rPr lang="en-US" sz="900" smtClean="0">
                <a:solidFill>
                  <a:srgbClr val="898989"/>
                </a:solidFill>
                <a:latin typeface="Montserrat-Regular"/>
                <a:cs typeface="Montserrat-Regular"/>
              </a:rPr>
              <a:pPr algn="r"/>
              <a:t>9</a:t>
            </a:fld>
            <a:endParaRPr lang="en-US" sz="900" dirty="0">
              <a:solidFill>
                <a:srgbClr val="898989"/>
              </a:solidFill>
              <a:latin typeface="Montserrat-Regular"/>
              <a:cs typeface="Montserrat-Regular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3603180" y="1928425"/>
            <a:ext cx="5404374" cy="475789"/>
          </a:xfrm>
          <a:prstGeom prst="roundRect">
            <a:avLst/>
          </a:prstGeom>
          <a:noFill/>
          <a:ln w="190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633611" y="2265328"/>
            <a:ext cx="59206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2">
                    <a:lumMod val="75000"/>
                  </a:schemeClr>
                </a:solidFill>
                <a:latin typeface="Montserrat-Bold"/>
                <a:cs typeface="Montserrat-Bold"/>
              </a:rPr>
              <a:t>God is untrustworthy – I doubt God</a:t>
            </a:r>
          </a:p>
          <a:p>
            <a:r>
              <a:rPr lang="zh-Hant" altLang="en-US" sz="1400" dirty="0">
                <a:solidFill>
                  <a:schemeClr val="accent2">
                    <a:lumMod val="75000"/>
                  </a:schemeClr>
                </a:solidFill>
                <a:latin typeface="新細明體"/>
                <a:ea typeface="新細明體"/>
                <a:cs typeface="新細明體"/>
              </a:rPr>
              <a:t>神是靠不住的－我懷疑神</a:t>
            </a:r>
          </a:p>
          <a:p>
            <a:endParaRPr lang="en-US" sz="1400" dirty="0">
              <a:solidFill>
                <a:schemeClr val="accent2">
                  <a:lumMod val="75000"/>
                </a:schemeClr>
              </a:solidFill>
              <a:latin typeface="Montserrat-Bold"/>
              <a:cs typeface="Montserrat-Bold"/>
            </a:endParaRPr>
          </a:p>
          <a:p>
            <a:endParaRPr lang="en-US" sz="1400" dirty="0">
              <a:solidFill>
                <a:schemeClr val="accent2">
                  <a:lumMod val="75000"/>
                </a:schemeClr>
              </a:solidFill>
              <a:latin typeface="Montserrat-Bold"/>
              <a:cs typeface="Montserrat-Bold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3626860" y="2616727"/>
            <a:ext cx="5380693" cy="626936"/>
          </a:xfrm>
          <a:prstGeom prst="roundRect">
            <a:avLst/>
          </a:prstGeom>
          <a:noFill/>
          <a:ln w="190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686141" y="2818114"/>
            <a:ext cx="5113772" cy="6345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Montserrat-Bold"/>
                <a:cs typeface="Montserrat-Bold"/>
              </a:rPr>
              <a:t>The world is dangerous –</a:t>
            </a:r>
          </a:p>
          <a:p>
            <a:pPr>
              <a:lnSpc>
                <a:spcPct val="80000"/>
              </a:lnSpc>
            </a:pP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Montserrat-Bold"/>
                <a:cs typeface="Montserrat-Bold"/>
              </a:rPr>
              <a:t>I am unprotected</a:t>
            </a:r>
          </a:p>
          <a:p>
            <a:pPr>
              <a:lnSpc>
                <a:spcPct val="90000"/>
              </a:lnSpc>
            </a:pPr>
            <a:r>
              <a:rPr lang="zh-Hant" altLang="en-US" sz="1400" dirty="0">
                <a:solidFill>
                  <a:schemeClr val="accent1">
                    <a:lumMod val="75000"/>
                  </a:schemeClr>
                </a:solidFill>
                <a:latin typeface="新細明體"/>
                <a:ea typeface="新細明體"/>
                <a:cs typeface="新細明體"/>
              </a:rPr>
              <a:t>世界是危機四伏的－我是毫無保護的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901995"/>
            <a:ext cx="85503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Montserrat-Regular"/>
                <a:cs typeface="Montserrat-Regular"/>
              </a:rPr>
              <a:t>When Adam had lived one hundred and thirty years, </a:t>
            </a:r>
            <a:r>
              <a:rPr lang="en-US" b="1" dirty="0">
                <a:solidFill>
                  <a:schemeClr val="accent2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Montserrat-Regular"/>
                <a:cs typeface="Montserrat-Regular"/>
              </a:rPr>
              <a:t>he became the father of a son in his own likeness</a:t>
            </a:r>
            <a:r>
              <a:rPr lang="en-US" b="1" dirty="0">
                <a:latin typeface="Montserrat-Regular"/>
                <a:cs typeface="Montserrat-Regular"/>
              </a:rPr>
              <a:t>, according to his image, and named him Seth. (Gen 5:3)</a:t>
            </a:r>
          </a:p>
          <a:p>
            <a:r>
              <a:rPr lang="zh-Hant" altLang="en-US" spc="-100" dirty="0">
                <a:latin typeface="新細明體"/>
                <a:ea typeface="新細明體"/>
                <a:cs typeface="新細明體"/>
              </a:rPr>
              <a:t>亞 當 活 到 壹 百 三 十 歲 ， </a:t>
            </a:r>
            <a:r>
              <a:rPr lang="zh-Hant" altLang="en-US" b="1" spc="-100" dirty="0">
                <a:solidFill>
                  <a:schemeClr val="accent2"/>
                </a:solidFill>
                <a:latin typeface="新細明體"/>
                <a:ea typeface="新細明體"/>
                <a:cs typeface="新細明體"/>
              </a:rPr>
              <a:t>生 了 壹 個 兒 子 ， 形 像 樣 式 和 自 己 相 似 </a:t>
            </a:r>
            <a:r>
              <a:rPr lang="zh-Hant" altLang="en-US" spc="-100" dirty="0">
                <a:latin typeface="新細明體"/>
                <a:ea typeface="新細明體"/>
                <a:cs typeface="新細明體"/>
              </a:rPr>
              <a:t>， 就 給 他 起 名 叫 塞 特 。（創 </a:t>
            </a:r>
            <a:r>
              <a:rPr lang="en-US" altLang="zh-Hant" spc="-100" dirty="0">
                <a:latin typeface="新細明體"/>
                <a:ea typeface="新細明體"/>
                <a:cs typeface="新細明體"/>
              </a:rPr>
              <a:t>5:3</a:t>
            </a:r>
            <a:r>
              <a:rPr lang="zh-Hant" altLang="en-US" spc="-100" dirty="0">
                <a:latin typeface="新細明體"/>
                <a:ea typeface="新細明體"/>
                <a:cs typeface="新細明體"/>
              </a:rPr>
              <a:t>）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45053" y="3454813"/>
            <a:ext cx="4264577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Montserrat-Bold"/>
                <a:cs typeface="Montserrat-Bold"/>
              </a:rPr>
              <a:t>I am ashamed – I hate myself</a:t>
            </a:r>
          </a:p>
          <a:p>
            <a:r>
              <a:rPr lang="zh-Hant" altLang="en-US" sz="1400" dirty="0">
                <a:solidFill>
                  <a:schemeClr val="accent3">
                    <a:lumMod val="50000"/>
                  </a:schemeClr>
                </a:solidFill>
                <a:latin typeface="新細明體"/>
                <a:ea typeface="新細明體"/>
                <a:cs typeface="新細明體"/>
              </a:rPr>
              <a:t>我感到羞恥－我厭惡自己</a:t>
            </a:r>
          </a:p>
          <a:p>
            <a:endParaRPr lang="en-US" sz="1400" dirty="0">
              <a:solidFill>
                <a:schemeClr val="accent3">
                  <a:lumMod val="50000"/>
                </a:schemeClr>
              </a:solidFill>
              <a:latin typeface="Montserrat-Bold"/>
              <a:cs typeface="Montserrat-Bol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83684" y="363330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040436" y="2404214"/>
            <a:ext cx="2537599" cy="1952745"/>
            <a:chOff x="2239523" y="2416614"/>
            <a:chExt cx="2537599" cy="1952745"/>
          </a:xfrm>
        </p:grpSpPr>
        <p:sp>
          <p:nvSpPr>
            <p:cNvPr id="30" name="Rounded Rectangle 29"/>
            <p:cNvSpPr/>
            <p:nvPr/>
          </p:nvSpPr>
          <p:spPr>
            <a:xfrm>
              <a:off x="3588148" y="2893716"/>
              <a:ext cx="1188974" cy="349947"/>
            </a:xfrm>
            <a:prstGeom prst="roundRect">
              <a:avLst/>
            </a:prstGeom>
            <a:noFill/>
            <a:ln w="19050" cmpd="sng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  <a:latin typeface="Montserrat-Bold"/>
                  <a:cs typeface="Montserrat-Bold"/>
                </a:rPr>
                <a:t>THE WORLD </a:t>
              </a:r>
            </a:p>
            <a:p>
              <a:pPr algn="ctr"/>
              <a:r>
                <a:rPr lang="zh-CN" altLang="en-US" sz="1100" dirty="0">
                  <a:solidFill>
                    <a:schemeClr val="tx1"/>
                  </a:solidFill>
                  <a:latin typeface="新細明體"/>
                  <a:ea typeface="新細明體"/>
                  <a:cs typeface="新細明體"/>
                </a:rPr>
                <a:t>世界</a:t>
              </a:r>
              <a:endParaRPr lang="en-US" sz="1100" dirty="0">
                <a:solidFill>
                  <a:schemeClr val="tx1"/>
                </a:solidFill>
                <a:latin typeface="新細明體"/>
                <a:ea typeface="新細明體"/>
                <a:cs typeface="新細明體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2239523" y="2416614"/>
              <a:ext cx="2519843" cy="1952745"/>
              <a:chOff x="872249" y="2468070"/>
              <a:chExt cx="2519843" cy="1952745"/>
            </a:xfrm>
          </p:grpSpPr>
          <p:grpSp>
            <p:nvGrpSpPr>
              <p:cNvPr id="39" name="Group 38"/>
              <p:cNvGrpSpPr/>
              <p:nvPr/>
            </p:nvGrpSpPr>
            <p:grpSpPr>
              <a:xfrm>
                <a:off x="872249" y="2592828"/>
                <a:ext cx="2519843" cy="1340570"/>
                <a:chOff x="868810" y="1715993"/>
                <a:chExt cx="2519843" cy="1340570"/>
              </a:xfrm>
            </p:grpSpPr>
            <p:pic>
              <p:nvPicPr>
                <p:cNvPr id="42" name="Picture 41" descr="AdobeStock_52151802.jpg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68810" y="2098641"/>
                  <a:ext cx="1096099" cy="682923"/>
                </a:xfrm>
                <a:prstGeom prst="ellipse">
                  <a:avLst/>
                </a:prstGeom>
                <a:ln>
                  <a:noFill/>
                </a:ln>
                <a:effectLst>
                  <a:softEdge rad="112500"/>
                </a:effectLst>
              </p:spPr>
            </p:pic>
            <p:sp>
              <p:nvSpPr>
                <p:cNvPr id="43" name="Rounded Rectangle 42"/>
                <p:cNvSpPr/>
                <p:nvPr/>
              </p:nvSpPr>
              <p:spPr>
                <a:xfrm>
                  <a:off x="2038890" y="2683477"/>
                  <a:ext cx="1349763" cy="373086"/>
                </a:xfrm>
                <a:prstGeom prst="roundRect">
                  <a:avLst/>
                </a:prstGeom>
                <a:noFill/>
                <a:ln w="19050" cmpd="sng"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200" dirty="0">
                      <a:solidFill>
                        <a:schemeClr val="tx1"/>
                      </a:solidFill>
                      <a:latin typeface="Montserrat-Bold"/>
                      <a:cs typeface="Montserrat-Bold"/>
                    </a:rPr>
                    <a:t>THEMSELVES </a:t>
                  </a:r>
                </a:p>
                <a:p>
                  <a:pPr algn="ctr"/>
                  <a:r>
                    <a:rPr lang="zh-Hant" altLang="en-US" sz="1200" dirty="0">
                      <a:solidFill>
                        <a:schemeClr val="tx1"/>
                      </a:solidFill>
                      <a:latin typeface="新細明體"/>
                      <a:ea typeface="新細明體"/>
                      <a:cs typeface="新細明體"/>
                    </a:rPr>
                    <a:t>他們自己</a:t>
                  </a:r>
                </a:p>
              </p:txBody>
            </p:sp>
            <p:cxnSp>
              <p:nvCxnSpPr>
                <p:cNvPr id="44" name="Straight Connector 43"/>
                <p:cNvCxnSpPr>
                  <a:stCxn id="42" idx="7"/>
                  <a:endCxn id="21" idx="1"/>
                </p:cNvCxnSpPr>
                <p:nvPr/>
              </p:nvCxnSpPr>
              <p:spPr>
                <a:xfrm flipV="1">
                  <a:off x="1804389" y="1715993"/>
                  <a:ext cx="390130" cy="48266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/>
                <p:cNvCxnSpPr>
                  <a:stCxn id="42" idx="6"/>
                  <a:endCxn id="30" idx="1"/>
                </p:cNvCxnSpPr>
                <p:nvPr/>
              </p:nvCxnSpPr>
              <p:spPr>
                <a:xfrm flipV="1">
                  <a:off x="1964909" y="2243311"/>
                  <a:ext cx="252526" cy="196792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</a:schemeClr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>
                  <a:stCxn id="42" idx="5"/>
                  <a:endCxn id="43" idx="1"/>
                </p:cNvCxnSpPr>
                <p:nvPr/>
              </p:nvCxnSpPr>
              <p:spPr>
                <a:xfrm>
                  <a:off x="1804389" y="2681552"/>
                  <a:ext cx="234501" cy="188468"/>
                </a:xfrm>
                <a:prstGeom prst="line">
                  <a:avLst/>
                </a:prstGeom>
                <a:ln>
                  <a:solidFill>
                    <a:schemeClr val="accent3">
                      <a:lumMod val="75000"/>
                    </a:schemeClr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3" name="Rounded Rectangle 22"/>
              <p:cNvSpPr/>
              <p:nvPr/>
            </p:nvSpPr>
            <p:spPr>
              <a:xfrm>
                <a:off x="2145303" y="4066496"/>
                <a:ext cx="1246789" cy="354319"/>
              </a:xfrm>
              <a:prstGeom prst="roundRect">
                <a:avLst/>
              </a:prstGeom>
              <a:noFill/>
              <a:ln w="19050" cmpd="sng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Montserrat-Bold"/>
                    <a:cs typeface="Montserrat-Bold"/>
                  </a:rPr>
                  <a:t>OTHERS </a:t>
                </a:r>
                <a:r>
                  <a:rPr lang="zh-CN" altLang="en-US" sz="1200" dirty="0">
                    <a:solidFill>
                      <a:schemeClr val="tx1"/>
                    </a:solidFill>
                    <a:latin typeface="新細明體"/>
                    <a:ea typeface="新細明體"/>
                    <a:cs typeface="新細明體"/>
                  </a:rPr>
                  <a:t>他人</a:t>
                </a:r>
                <a:endParaRPr lang="en-US" sz="1200" dirty="0">
                  <a:solidFill>
                    <a:schemeClr val="tx1"/>
                  </a:solidFill>
                  <a:latin typeface="新細明體"/>
                  <a:ea typeface="新細明體"/>
                  <a:cs typeface="新細明體"/>
                </a:endParaRPr>
              </a:p>
            </p:txBody>
          </p:sp>
          <p:cxnSp>
            <p:nvCxnSpPr>
              <p:cNvPr id="25" name="Straight Connector 24"/>
              <p:cNvCxnSpPr>
                <a:stCxn id="42" idx="4"/>
                <a:endCxn id="23" idx="1"/>
              </p:cNvCxnSpPr>
              <p:nvPr/>
            </p:nvCxnSpPr>
            <p:spPr>
              <a:xfrm>
                <a:off x="1420299" y="3658399"/>
                <a:ext cx="725004" cy="585257"/>
              </a:xfrm>
              <a:prstGeom prst="line">
                <a:avLst/>
              </a:prstGeom>
              <a:ln>
                <a:solidFill>
                  <a:srgbClr val="FFFF00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Rounded Rectangle 20"/>
              <p:cNvSpPr/>
              <p:nvPr/>
            </p:nvSpPr>
            <p:spPr>
              <a:xfrm>
                <a:off x="2197958" y="2468070"/>
                <a:ext cx="1194134" cy="249515"/>
              </a:xfrm>
              <a:prstGeom prst="roundRect">
                <a:avLst/>
              </a:prstGeom>
              <a:noFill/>
              <a:ln w="19050" cmpd="sng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Montserrat-Bold"/>
                    <a:cs typeface="Montserrat-Bold"/>
                  </a:rPr>
                  <a:t>GOD </a:t>
                </a:r>
                <a:r>
                  <a:rPr lang="zh-CN" altLang="en-US" sz="1200" dirty="0">
                    <a:solidFill>
                      <a:schemeClr val="tx1"/>
                    </a:solidFill>
                    <a:latin typeface="新細明體"/>
                    <a:ea typeface="新細明體"/>
                    <a:cs typeface="新細明體"/>
                  </a:rPr>
                  <a:t>神</a:t>
                </a:r>
                <a:endParaRPr lang="en-US" sz="1200" dirty="0">
                  <a:solidFill>
                    <a:schemeClr val="tx1"/>
                  </a:solidFill>
                  <a:latin typeface="新細明體"/>
                  <a:ea typeface="新細明體"/>
                  <a:cs typeface="新細明體"/>
                </a:endParaRPr>
              </a:p>
            </p:txBody>
          </p:sp>
        </p:grpSp>
      </p:grpSp>
      <p:sp>
        <p:nvSpPr>
          <p:cNvPr id="31" name="TextBox 30"/>
          <p:cNvSpPr txBox="1"/>
          <p:nvPr/>
        </p:nvSpPr>
        <p:spPr>
          <a:xfrm>
            <a:off x="5645053" y="3945272"/>
            <a:ext cx="4626205" cy="7207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-Bold"/>
                <a:cs typeface="Montserrat-Bold"/>
              </a:rPr>
              <a:t>The other is expendable – </a:t>
            </a:r>
          </a:p>
          <a:p>
            <a:r>
              <a:rPr lang="en-US" sz="1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-Bold"/>
                <a:cs typeface="Montserrat-Bold"/>
              </a:rPr>
              <a:t>I hate the other</a:t>
            </a:r>
          </a:p>
          <a:p>
            <a:pPr>
              <a:lnSpc>
                <a:spcPct val="90000"/>
              </a:lnSpc>
            </a:pPr>
            <a:r>
              <a:rPr lang="zh-Hant" altLang="en-US" sz="1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細明體"/>
                <a:ea typeface="新細明體"/>
                <a:cs typeface="新細明體"/>
              </a:rPr>
              <a:t>他人是可以被犧牲掉的－我厭惡他人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650160" y="2295716"/>
            <a:ext cx="1830118" cy="2651695"/>
            <a:chOff x="903889" y="2204512"/>
            <a:chExt cx="1830118" cy="2651695"/>
          </a:xfrm>
        </p:grpSpPr>
        <p:grpSp>
          <p:nvGrpSpPr>
            <p:cNvPr id="48" name="Group 47"/>
            <p:cNvGrpSpPr/>
            <p:nvPr/>
          </p:nvGrpSpPr>
          <p:grpSpPr>
            <a:xfrm>
              <a:off x="966816" y="2204512"/>
              <a:ext cx="1767191" cy="2580038"/>
              <a:chOff x="-93110" y="1040679"/>
              <a:chExt cx="3100803" cy="3633085"/>
            </a:xfrm>
          </p:grpSpPr>
          <p:pic>
            <p:nvPicPr>
              <p:cNvPr id="49" name="Picture 48">
                <a:extLst>
                  <a:ext uri="{FF2B5EF4-FFF2-40B4-BE49-F238E27FC236}">
                    <a16:creationId xmlns="" xmlns:a16="http://schemas.microsoft.com/office/drawing/2014/main" id="{01D57E14-CCF7-104E-B9F9-E7809FD441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alphaModFix amt="14000"/>
              </a:blip>
              <a:srcRect l="14063" r="4010"/>
              <a:stretch/>
            </p:blipFill>
            <p:spPr>
              <a:xfrm rot="16200000">
                <a:off x="-404799" y="1667360"/>
                <a:ext cx="3582776" cy="2332337"/>
              </a:xfrm>
              <a:prstGeom prst="rect">
                <a:avLst/>
              </a:prstGeom>
              <a:solidFill>
                <a:srgbClr val="E2E2E2"/>
              </a:solidFill>
            </p:spPr>
          </p:pic>
          <p:pic>
            <p:nvPicPr>
              <p:cNvPr id="51" name="Graphic 31" descr="ManAndWoman">
                <a:extLst>
                  <a:ext uri="{FF2B5EF4-FFF2-40B4-BE49-F238E27FC236}">
                    <a16:creationId xmlns="" xmlns:a16="http://schemas.microsoft.com/office/drawing/2014/main" id="{D5D57B43-84EA-0E47-B975-AC0860C25B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10923" y="1040679"/>
                <a:ext cx="1751333" cy="1408607"/>
              </a:xfrm>
              <a:prstGeom prst="rect">
                <a:avLst/>
              </a:prstGeom>
            </p:spPr>
          </p:pic>
          <p:sp>
            <p:nvSpPr>
              <p:cNvPr id="54" name="TextBox 53">
                <a:extLst>
                  <a:ext uri="{FF2B5EF4-FFF2-40B4-BE49-F238E27FC236}">
                    <a16:creationId xmlns="" xmlns:a16="http://schemas.microsoft.com/office/drawing/2014/main" id="{C3DC4076-6A48-5647-B258-4A6F37A2D838}"/>
                  </a:ext>
                </a:extLst>
              </p:cNvPr>
              <p:cNvSpPr txBox="1"/>
              <p:nvPr/>
            </p:nvSpPr>
            <p:spPr>
              <a:xfrm>
                <a:off x="-93110" y="2219641"/>
                <a:ext cx="3100803" cy="736773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latin typeface="Montserrat-Bold"/>
                    <a:cs typeface="Montserrat-Bold"/>
                  </a:rPr>
                  <a:t>Adam and Eve</a:t>
                </a:r>
              </a:p>
              <a:p>
                <a:pPr algn="ctr"/>
                <a:r>
                  <a:rPr lang="zh-Hant" altLang="en-US" sz="1400" dirty="0">
                    <a:latin typeface="新細明體"/>
                    <a:ea typeface="新細明體"/>
                    <a:cs typeface="新細明體"/>
                  </a:rPr>
                  <a:t>亞當和夏娃</a:t>
                </a:r>
              </a:p>
            </p:txBody>
          </p:sp>
          <p:pic>
            <p:nvPicPr>
              <p:cNvPr id="55" name="Graphic 5" descr="Users">
                <a:extLst>
                  <a:ext uri="{FF2B5EF4-FFF2-40B4-BE49-F238E27FC236}">
                    <a16:creationId xmlns="" xmlns:a16="http://schemas.microsoft.com/office/drawing/2014/main" id="{05C0AB0A-6BC4-2E4C-89A0-21062F9898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599178" y="3098941"/>
                <a:ext cx="1574823" cy="1574823"/>
              </a:xfrm>
              <a:prstGeom prst="rect">
                <a:avLst/>
              </a:prstGeom>
            </p:spPr>
          </p:pic>
          <p:sp>
            <p:nvSpPr>
              <p:cNvPr id="56" name="Down Arrow 55">
                <a:extLst>
                  <a:ext uri="{FF2B5EF4-FFF2-40B4-BE49-F238E27FC236}">
                    <a16:creationId xmlns="" xmlns:a16="http://schemas.microsoft.com/office/drawing/2014/main" id="{B997E079-F93A-7749-8A37-154B5A2A22A8}"/>
                  </a:ext>
                </a:extLst>
              </p:cNvPr>
              <p:cNvSpPr/>
              <p:nvPr/>
            </p:nvSpPr>
            <p:spPr>
              <a:xfrm>
                <a:off x="1060018" y="2930165"/>
                <a:ext cx="653142" cy="518177"/>
              </a:xfrm>
              <a:prstGeom prst="downArrow">
                <a:avLst/>
              </a:prstGeom>
              <a:solidFill>
                <a:schemeClr val="bg1"/>
              </a:solidFill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="" xmlns:a16="http://schemas.microsoft.com/office/drawing/2014/main" id="{C3DC4076-6A48-5647-B258-4A6F37A2D838}"/>
                </a:ext>
              </a:extLst>
            </p:cNvPr>
            <p:cNvSpPr txBox="1"/>
            <p:nvPr/>
          </p:nvSpPr>
          <p:spPr>
            <a:xfrm>
              <a:off x="903889" y="4517653"/>
              <a:ext cx="1767191" cy="338554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Montserrat-Bold"/>
                  <a:cs typeface="Montserrat-Bold"/>
                </a:rPr>
                <a:t>Us </a:t>
              </a:r>
              <a:r>
                <a:rPr lang="zh-Hant" altLang="en-US" sz="1600" dirty="0">
                  <a:latin typeface="新細明體"/>
                  <a:ea typeface="新細明體"/>
                  <a:cs typeface="新細明體"/>
                </a:rPr>
                <a:t>我們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859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Daves\Desktop\Madonna_lil.jpg">
            <a:extLst>
              <a:ext uri="{FF2B5EF4-FFF2-40B4-BE49-F238E27FC236}">
                <a16:creationId xmlns="" xmlns:a16="http://schemas.microsoft.com/office/drawing/2014/main" id="{29E940E2-A14E-0144-AA5D-EF4F6740BE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2"/>
          <a:stretch/>
        </p:blipFill>
        <p:spPr bwMode="auto">
          <a:xfrm>
            <a:off x="2879271" y="860713"/>
            <a:ext cx="6183086" cy="40709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248DDD52-53E6-764B-A83B-808BF310F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CHRIST’S EYES </a:t>
            </a:r>
            <a:r>
              <a:rPr lang="zh-CN" altLang="en-US" sz="3200" dirty="0">
                <a:latin typeface="新細明體"/>
                <a:ea typeface="新細明體"/>
                <a:cs typeface="新細明體"/>
              </a:rPr>
              <a:t>基督的眼睛</a:t>
            </a:r>
            <a:endParaRPr lang="en-US" sz="3200" dirty="0">
              <a:latin typeface="新細明體"/>
              <a:ea typeface="新細明體"/>
              <a:cs typeface="新細明體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748A2C9E-4B8C-A348-ACAA-93EF61418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6329" y="4883842"/>
            <a:ext cx="2895600" cy="273844"/>
          </a:xfrm>
        </p:spPr>
        <p:txBody>
          <a:bodyPr/>
          <a:lstStyle/>
          <a:p>
            <a:r>
              <a:rPr lang="en-US" sz="900" dirty="0"/>
              <a:t>DAVID ECKMAN, Ph.D. © </a:t>
            </a:r>
            <a:r>
              <a:rPr lang="is-IS" sz="900" dirty="0"/>
              <a:t>2017</a:t>
            </a:r>
            <a:endParaRPr lang="en-US" sz="9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66E61C1-77C3-0A43-877F-0BADEC8AC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67A54-72C9-014B-A08B-BF73ACA50751}" type="slidenum">
              <a:rPr lang="en-US" sz="900" smtClean="0"/>
              <a:pPr/>
              <a:t>10</a:t>
            </a:fld>
            <a:endParaRPr lang="en-US" sz="900"/>
          </a:p>
        </p:txBody>
      </p:sp>
      <p:sp>
        <p:nvSpPr>
          <p:cNvPr id="5" name="Rectangle 1">
            <a:extLst>
              <a:ext uri="{FF2B5EF4-FFF2-40B4-BE49-F238E27FC236}">
                <a16:creationId xmlns="" xmlns:a16="http://schemas.microsoft.com/office/drawing/2014/main" id="{E17B3D39-CE81-394C-8836-3D7313BAD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8885" y="891478"/>
            <a:ext cx="6253471" cy="3688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 b="1" dirty="0">
                <a:latin typeface="Montserrat-Regular"/>
                <a:cs typeface="Montserrat-Regular"/>
              </a:rPr>
              <a:t> </a:t>
            </a:r>
            <a:r>
              <a:rPr lang="en-US" sz="2000" b="1" baseline="30000" dirty="0">
                <a:latin typeface="Montserrat-Regular"/>
                <a:cs typeface="Montserrat-Regular"/>
              </a:rPr>
              <a:t>28 And why are you worried about clothing? </a:t>
            </a:r>
            <a:r>
              <a:rPr lang="en-US" sz="2000" b="1" baseline="30000" dirty="0">
                <a:solidFill>
                  <a:srgbClr val="C0504D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Montserrat-Regular"/>
                <a:cs typeface="Montserrat-Regular"/>
              </a:rPr>
              <a:t>Observe</a:t>
            </a:r>
            <a:r>
              <a:rPr lang="en-US" sz="2000" b="1" baseline="30000" dirty="0">
                <a:effectLst>
                  <a:outerShdw blurRad="50800" dist="50800" dir="5400000" algn="ctr" rotWithShape="0">
                    <a:schemeClr val="bg1"/>
                  </a:outerShdw>
                </a:effectLst>
                <a:latin typeface="Montserrat-Regular"/>
                <a:cs typeface="Montserrat-Regular"/>
              </a:rPr>
              <a:t> </a:t>
            </a:r>
            <a:r>
              <a:rPr lang="en-US" sz="2000" b="1" baseline="30000" dirty="0">
                <a:latin typeface="Montserrat-Regular"/>
                <a:cs typeface="Montserrat-Regular"/>
              </a:rPr>
              <a:t>how the lilies of the field grow; they do not toil nor do they spin, 29 yet I say to you that not even Solomon in all his glory clothed himself like one of</a:t>
            </a:r>
            <a:r>
              <a:rPr lang="en-US" sz="2000" b="1" dirty="0">
                <a:latin typeface="Montserrat-Regular"/>
                <a:cs typeface="Montserrat-Regular"/>
              </a:rPr>
              <a:t> </a:t>
            </a:r>
            <a:r>
              <a:rPr lang="en-US" sz="2000" b="1" baseline="30000" dirty="0">
                <a:latin typeface="Montserrat-Regular"/>
                <a:cs typeface="Montserrat-Regular"/>
              </a:rPr>
              <a:t>these.</a:t>
            </a:r>
            <a:r>
              <a:rPr lang="en-US" altLang="zh-Hant" sz="2000" dirty="0">
                <a:latin typeface="宋体"/>
                <a:ea typeface="宋体"/>
                <a:cs typeface="宋体"/>
              </a:rPr>
              <a:t> </a:t>
            </a:r>
            <a:r>
              <a:rPr lang="en-US" altLang="zh-TW" sz="2000" spc="-100" dirty="0">
                <a:latin typeface="新細明體"/>
                <a:ea typeface="新細明體"/>
                <a:cs typeface="新細明體"/>
              </a:rPr>
              <a:t>2</a:t>
            </a:r>
            <a:r>
              <a:rPr lang="en-US" altLang="zh-CN" sz="2000" spc="-100" dirty="0">
                <a:latin typeface="新細明體"/>
                <a:ea typeface="新細明體"/>
                <a:cs typeface="新細明體"/>
              </a:rPr>
              <a:t>8 </a:t>
            </a:r>
            <a:r>
              <a:rPr lang="zh-Hant" altLang="en-US" sz="2000" spc="-100" dirty="0">
                <a:latin typeface="新細明體"/>
                <a:ea typeface="新細明體"/>
                <a:cs typeface="新細明體"/>
              </a:rPr>
              <a:t>何 必 為 衣 裳 憂 慮 呢 ？ 妳 </a:t>
            </a:r>
            <a:r>
              <a:rPr lang="zh-Hant" altLang="en-US" sz="2000" spc="-100" dirty="0">
                <a:solidFill>
                  <a:schemeClr val="accent2"/>
                </a:solidFill>
                <a:latin typeface="新細明體"/>
                <a:ea typeface="新細明體"/>
                <a:cs typeface="新細明體"/>
              </a:rPr>
              <a:t>想</a:t>
            </a:r>
            <a:r>
              <a:rPr lang="zh-Hant" altLang="en-US" sz="2000" spc="-100" dirty="0">
                <a:latin typeface="新細明體"/>
                <a:ea typeface="新細明體"/>
                <a:cs typeface="新細明體"/>
              </a:rPr>
              <a:t> 野 地 裏 的 百 合 花 怎 麼 長 起 來 ； 他 也 不 勞 苦 ， 也 不 紡 線 。</a:t>
            </a:r>
            <a:r>
              <a:rPr lang="en-US" altLang="zh-Hant" sz="2000" spc="-100" dirty="0">
                <a:latin typeface="新細明體"/>
                <a:ea typeface="新細明體"/>
                <a:cs typeface="新細明體"/>
              </a:rPr>
              <a:t>29 </a:t>
            </a:r>
            <a:r>
              <a:rPr lang="zh-Hant" altLang="en-US" sz="2000" spc="-100" dirty="0">
                <a:latin typeface="新細明體"/>
                <a:ea typeface="新細明體"/>
                <a:cs typeface="新細明體"/>
              </a:rPr>
              <a:t>然 而 我 告 訴 妳 們 ， 就 是 所 羅 門 極 榮 華 的 時 候 ， 他 所 穿 戴 的 ， 還 不 如 這 花 壹 朵 呢 ！妳 們 這 </a:t>
            </a:r>
            <a:r>
              <a:rPr lang="zh-Hant" altLang="en-US" sz="2000" spc="-100" dirty="0">
                <a:solidFill>
                  <a:srgbClr val="C0504D"/>
                </a:solidFill>
                <a:latin typeface="新細明體"/>
                <a:ea typeface="新細明體"/>
                <a:cs typeface="新細明體"/>
              </a:rPr>
              <a:t>小 信</a:t>
            </a:r>
            <a:r>
              <a:rPr lang="zh-Hant" altLang="en-US" sz="2000" spc="-100" dirty="0">
                <a:latin typeface="新細明體"/>
                <a:ea typeface="新細明體"/>
                <a:cs typeface="新細明體"/>
              </a:rPr>
              <a:t> 的 人 哪 ！ </a:t>
            </a:r>
            <a:endParaRPr lang="en-US" altLang="zh-Hant" sz="2000" spc="-100" dirty="0">
              <a:latin typeface="新細明體"/>
              <a:ea typeface="新細明體"/>
              <a:cs typeface="新細明體"/>
            </a:endParaRPr>
          </a:p>
          <a:p>
            <a:endParaRPr lang="en-US" sz="2000" b="1" spc="-400" baseline="30000" dirty="0">
              <a:latin typeface="宋体"/>
              <a:ea typeface="宋体"/>
              <a:cs typeface="宋体"/>
            </a:endParaRPr>
          </a:p>
          <a:p>
            <a:r>
              <a:rPr lang="en-US" sz="2000" b="1" baseline="30000" dirty="0">
                <a:latin typeface="Montserrat-Regular"/>
                <a:cs typeface="Montserrat-Regular"/>
              </a:rPr>
              <a:t> 30 But if God so clothes the grass of the field, which is alive today and tomorrow is thrown into the furnace, </a:t>
            </a:r>
            <a:r>
              <a:rPr lang="en-US" sz="2000" b="1" baseline="30000" dirty="0">
                <a:solidFill>
                  <a:schemeClr val="accent2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Montserrat-Regular"/>
                <a:cs typeface="Montserrat-Regular"/>
              </a:rPr>
              <a:t>will He not much more clothe you</a:t>
            </a:r>
            <a:r>
              <a:rPr lang="en-US" sz="2000" b="1" baseline="30000" dirty="0">
                <a:latin typeface="Montserrat-Regular"/>
                <a:cs typeface="Montserrat-Regular"/>
              </a:rPr>
              <a:t>? </a:t>
            </a:r>
            <a:r>
              <a:rPr lang="en-US" altLang="zh-Hant" sz="2000" spc="-100" dirty="0">
                <a:latin typeface="新細明體"/>
                <a:ea typeface="新細明體"/>
                <a:cs typeface="新細明體"/>
              </a:rPr>
              <a:t>30 </a:t>
            </a:r>
            <a:r>
              <a:rPr lang="zh-Hant" altLang="en-US" sz="2000" spc="-100" dirty="0">
                <a:latin typeface="新細明體"/>
                <a:ea typeface="新細明體"/>
                <a:cs typeface="新細明體"/>
              </a:rPr>
              <a:t>野 地 裏 的 草 今 天 還 在 ， 明 天 就 丟 在 爐 裏 ， 神 還 給 他 這 樣 的 妝 飾 ，</a:t>
            </a:r>
            <a:endParaRPr lang="en-US" altLang="zh-Hant" sz="2000" spc="-100" dirty="0">
              <a:latin typeface="新細明體"/>
              <a:ea typeface="新細明體"/>
              <a:cs typeface="新細明體"/>
            </a:endParaRPr>
          </a:p>
          <a:p>
            <a:endParaRPr lang="en-US" altLang="zh-Hant" sz="1600" spc="-100" dirty="0">
              <a:latin typeface="新細明體"/>
              <a:ea typeface="新細明體"/>
              <a:cs typeface="新細明體"/>
            </a:endParaRPr>
          </a:p>
          <a:p>
            <a:pPr>
              <a:lnSpc>
                <a:spcPct val="80000"/>
              </a:lnSpc>
            </a:pPr>
            <a:r>
              <a:rPr lang="en-US" b="1" baseline="30000" dirty="0">
                <a:latin typeface="Montserrat-Regular"/>
                <a:cs typeface="Montserrat-Regular"/>
              </a:rPr>
              <a:t>You of </a:t>
            </a:r>
            <a:r>
              <a:rPr lang="en-US" b="1" baseline="30000" dirty="0">
                <a:solidFill>
                  <a:srgbClr val="C0504D"/>
                </a:solidFill>
                <a:latin typeface="Montserrat-Regular"/>
                <a:cs typeface="Montserrat-Regular"/>
              </a:rPr>
              <a:t>little faith.</a:t>
            </a:r>
            <a:r>
              <a:rPr lang="en-US" b="1" baseline="30000" dirty="0">
                <a:latin typeface="Montserrat-Regular"/>
                <a:cs typeface="Montserrat-Regular"/>
              </a:rPr>
              <a:t> (Matthew 6:28-30)</a:t>
            </a:r>
            <a:r>
              <a:rPr lang="en-US" b="1" dirty="0">
                <a:latin typeface="Montserrat-Regular"/>
                <a:cs typeface="Montserrat-Regular"/>
              </a:rPr>
              <a:t> </a:t>
            </a:r>
            <a:r>
              <a:rPr lang="zh-Hant" altLang="en-US" spc="-100" dirty="0">
                <a:solidFill>
                  <a:srgbClr val="C0504D"/>
                </a:solidFill>
                <a:latin typeface="新細明體"/>
                <a:ea typeface="新細明體"/>
                <a:cs typeface="新細明體"/>
              </a:rPr>
              <a:t>何 況 妳 們 呢 ！</a:t>
            </a:r>
            <a:r>
              <a:rPr lang="zh-TW" altLang="en-US" dirty="0">
                <a:latin typeface="新細明體"/>
                <a:ea typeface="新細明體"/>
                <a:cs typeface="新細明體"/>
              </a:rPr>
              <a:t>（</a:t>
            </a:r>
            <a:r>
              <a:rPr lang="zh-CN" altLang="en-US" dirty="0">
                <a:latin typeface="新細明體"/>
                <a:ea typeface="新細明體"/>
                <a:cs typeface="新細明體"/>
              </a:rPr>
              <a:t>太</a:t>
            </a:r>
            <a:r>
              <a:rPr lang="en-US" altLang="zh-CN" dirty="0">
                <a:latin typeface="新細明體"/>
                <a:ea typeface="新細明體"/>
                <a:cs typeface="新細明體"/>
              </a:rPr>
              <a:t> 6:28-30</a:t>
            </a:r>
            <a:r>
              <a:rPr lang="zh-CN" altLang="en-US" dirty="0">
                <a:latin typeface="新細明體"/>
                <a:ea typeface="新細明體"/>
                <a:cs typeface="新細明體"/>
              </a:rPr>
              <a:t>）</a:t>
            </a:r>
            <a:endParaRPr lang="en-US" b="1" dirty="0">
              <a:latin typeface="新細明體"/>
              <a:ea typeface="新細明體"/>
              <a:cs typeface="新細明體"/>
            </a:endParaRPr>
          </a:p>
        </p:txBody>
      </p:sp>
      <p:sp>
        <p:nvSpPr>
          <p:cNvPr id="7" name="Left Brace 6">
            <a:extLst>
              <a:ext uri="{FF2B5EF4-FFF2-40B4-BE49-F238E27FC236}">
                <a16:creationId xmlns="" xmlns:a16="http://schemas.microsoft.com/office/drawing/2014/main" id="{BD9318C9-EF4C-DD4E-95AF-75419599B1B1}"/>
              </a:ext>
            </a:extLst>
          </p:cNvPr>
          <p:cNvSpPr/>
          <p:nvPr/>
        </p:nvSpPr>
        <p:spPr>
          <a:xfrm>
            <a:off x="2160813" y="969543"/>
            <a:ext cx="718458" cy="1852495"/>
          </a:xfrm>
          <a:prstGeom prst="leftBrace">
            <a:avLst/>
          </a:prstGeom>
          <a:noFill/>
          <a:ln>
            <a:solidFill>
              <a:srgbClr val="C050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" name="Left Brace 7">
            <a:extLst>
              <a:ext uri="{FF2B5EF4-FFF2-40B4-BE49-F238E27FC236}">
                <a16:creationId xmlns="" xmlns:a16="http://schemas.microsoft.com/office/drawing/2014/main" id="{1E0398C0-BB2A-0C48-B518-0882E7450836}"/>
              </a:ext>
            </a:extLst>
          </p:cNvPr>
          <p:cNvSpPr/>
          <p:nvPr/>
        </p:nvSpPr>
        <p:spPr>
          <a:xfrm>
            <a:off x="2160813" y="2963140"/>
            <a:ext cx="718458" cy="1122094"/>
          </a:xfrm>
          <a:prstGeom prst="leftBrace">
            <a:avLst/>
          </a:prstGeom>
          <a:noFill/>
          <a:ln>
            <a:solidFill>
              <a:srgbClr val="C050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F95C939-4E66-FE4C-AD38-CF89C366633E}"/>
              </a:ext>
            </a:extLst>
          </p:cNvPr>
          <p:cNvSpPr txBox="1"/>
          <p:nvPr/>
        </p:nvSpPr>
        <p:spPr>
          <a:xfrm>
            <a:off x="85476" y="1410062"/>
            <a:ext cx="2060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504D"/>
                </a:solidFill>
                <a:latin typeface="Montserrat-Bold"/>
                <a:cs typeface="Montserrat-Bold"/>
              </a:rPr>
              <a:t>Picture painted by Christ</a:t>
            </a:r>
          </a:p>
          <a:p>
            <a:pPr algn="ctr"/>
            <a:r>
              <a:rPr lang="zh-Hant" altLang="en-US" b="1" dirty="0">
                <a:solidFill>
                  <a:srgbClr val="C0504D"/>
                </a:solidFill>
                <a:latin typeface="新細明體"/>
                <a:ea typeface="新細明體"/>
                <a:cs typeface="新細明體"/>
              </a:rPr>
              <a:t>基督描繪的圖像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4989324-F416-7C4B-81D1-062A5BBC0342}"/>
              </a:ext>
            </a:extLst>
          </p:cNvPr>
          <p:cNvSpPr txBox="1"/>
          <p:nvPr/>
        </p:nvSpPr>
        <p:spPr>
          <a:xfrm>
            <a:off x="47625" y="3177073"/>
            <a:ext cx="2141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504D"/>
                </a:solidFill>
                <a:latin typeface="Montserrat-Bold"/>
                <a:cs typeface="Montserrat-Bold"/>
              </a:rPr>
              <a:t>Biblical Truth</a:t>
            </a:r>
          </a:p>
          <a:p>
            <a:pPr algn="ctr"/>
            <a:r>
              <a:rPr lang="zh-Hant" altLang="en-US" b="1" dirty="0">
                <a:solidFill>
                  <a:srgbClr val="C0504D"/>
                </a:solidFill>
                <a:latin typeface="新細明體"/>
                <a:ea typeface="新細明體"/>
                <a:cs typeface="新細明體"/>
              </a:rPr>
              <a:t>基於聖經的真理</a:t>
            </a:r>
          </a:p>
        </p:txBody>
      </p:sp>
      <p:sp>
        <p:nvSpPr>
          <p:cNvPr id="11" name="Left Brace 10">
            <a:extLst>
              <a:ext uri="{FF2B5EF4-FFF2-40B4-BE49-F238E27FC236}">
                <a16:creationId xmlns="" xmlns:a16="http://schemas.microsoft.com/office/drawing/2014/main" id="{FE5FEABD-2C26-1245-B16F-C317FFC286E8}"/>
              </a:ext>
            </a:extLst>
          </p:cNvPr>
          <p:cNvSpPr/>
          <p:nvPr/>
        </p:nvSpPr>
        <p:spPr>
          <a:xfrm>
            <a:off x="2189388" y="4169956"/>
            <a:ext cx="718458" cy="409711"/>
          </a:xfrm>
          <a:prstGeom prst="leftBrace">
            <a:avLst/>
          </a:prstGeom>
          <a:noFill/>
          <a:ln>
            <a:solidFill>
              <a:srgbClr val="C050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508943B-1B06-E441-A816-2C4164FE588D}"/>
              </a:ext>
            </a:extLst>
          </p:cNvPr>
          <p:cNvSpPr txBox="1"/>
          <p:nvPr/>
        </p:nvSpPr>
        <p:spPr>
          <a:xfrm>
            <a:off x="85476" y="3960512"/>
            <a:ext cx="21553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504D"/>
                </a:solidFill>
                <a:latin typeface="Montserrat-Bold"/>
                <a:cs typeface="Montserrat-Bold"/>
              </a:rPr>
              <a:t>Enter through faith</a:t>
            </a:r>
          </a:p>
          <a:p>
            <a:pPr algn="ctr"/>
            <a:r>
              <a:rPr lang="zh-Hant" altLang="en-US" b="1" dirty="0">
                <a:solidFill>
                  <a:srgbClr val="C0504D"/>
                </a:solidFill>
                <a:latin typeface="新細明體"/>
                <a:ea typeface="新細明體"/>
                <a:cs typeface="新細明體"/>
              </a:rPr>
              <a:t>憑信心進入</a:t>
            </a:r>
          </a:p>
        </p:txBody>
      </p:sp>
    </p:spTree>
    <p:extLst>
      <p:ext uri="{BB962C8B-B14F-4D97-AF65-F5344CB8AC3E}">
        <p14:creationId xmlns:p14="http://schemas.microsoft.com/office/powerpoint/2010/main" val="4178300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/>
      <p:bldP spid="11" grpId="0" animBg="1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dobeStock_52151802.jpg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447" y="2027768"/>
            <a:ext cx="4402870" cy="27432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 TO HEART </a:t>
            </a:r>
            <a:r>
              <a:rPr lang="zh-Hant" altLang="en-US" dirty="0">
                <a:latin typeface="新細明體"/>
                <a:ea typeface="新細明體"/>
                <a:cs typeface="新細明體"/>
              </a:rPr>
              <a:t>從腦到心</a:t>
            </a:r>
            <a:endParaRPr lang="en-US" dirty="0">
              <a:latin typeface="新細明體"/>
              <a:ea typeface="新細明體"/>
              <a:cs typeface="新細明體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00" dirty="0">
                <a:uFillTx/>
                <a:latin typeface="Montserrat-Regular"/>
                <a:cs typeface="Montserrat-Regular"/>
              </a:rPr>
              <a:t>DAVID ECKMAN, Ph.D. © </a:t>
            </a:r>
            <a:r>
              <a:rPr lang="is-IS" sz="1000" dirty="0">
                <a:uFillTx/>
                <a:latin typeface="Montserrat-Regular"/>
                <a:cs typeface="Montserrat-Regular"/>
              </a:rPr>
              <a:t>2017</a:t>
            </a:r>
            <a:endParaRPr lang="en-US" sz="1000" dirty="0">
              <a:uFillTx/>
              <a:latin typeface="Montserrat-Regular"/>
              <a:cs typeface="Montserrat-Regular"/>
            </a:endParaRPr>
          </a:p>
        </p:txBody>
      </p:sp>
      <p:sp>
        <p:nvSpPr>
          <p:cNvPr id="15" name="Slide Number Placeholder 4">
            <a:extLst>
              <a:ext uri="{FF2B5EF4-FFF2-40B4-BE49-F238E27FC236}">
                <a16:creationId xmlns="" xmlns:a16="http://schemas.microsoft.com/office/drawing/2014/main" id="{305EB86B-B428-994F-AEF0-0A63E313A7B9}"/>
              </a:ext>
            </a:extLst>
          </p:cNvPr>
          <p:cNvSpPr txBox="1">
            <a:spLocks/>
          </p:cNvSpPr>
          <p:nvPr/>
        </p:nvSpPr>
        <p:spPr>
          <a:xfrm>
            <a:off x="6553200" y="4822215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A867A54-72C9-014B-A08B-BF73ACA50751}" type="slidenum">
              <a:rPr lang="en-US" sz="900" smtClean="0">
                <a:solidFill>
                  <a:srgbClr val="898989"/>
                </a:solidFill>
                <a:latin typeface="Montserrat-Regular"/>
                <a:cs typeface="Montserrat-Regular"/>
              </a:rPr>
              <a:pPr algn="r"/>
              <a:t>11</a:t>
            </a:fld>
            <a:endParaRPr lang="en-US" sz="900" dirty="0">
              <a:solidFill>
                <a:srgbClr val="898989"/>
              </a:solidFill>
              <a:latin typeface="Montserrat-Regular"/>
              <a:cs typeface="Montserrat-Regular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3476813" y="2209039"/>
            <a:ext cx="5404374" cy="475789"/>
          </a:xfrm>
          <a:prstGeom prst="roundRect">
            <a:avLst/>
          </a:prstGeom>
          <a:noFill/>
          <a:ln w="190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3500493" y="2897341"/>
            <a:ext cx="1854527" cy="626936"/>
          </a:xfrm>
          <a:prstGeom prst="roundRect">
            <a:avLst/>
          </a:prstGeom>
          <a:noFill/>
          <a:ln w="190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57317" y="391392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73" name="Group 72"/>
          <p:cNvGrpSpPr/>
          <p:nvPr/>
        </p:nvGrpSpPr>
        <p:grpSpPr>
          <a:xfrm>
            <a:off x="3427453" y="1830915"/>
            <a:ext cx="1802887" cy="2799518"/>
            <a:chOff x="3427453" y="1830915"/>
            <a:chExt cx="1802887" cy="2799518"/>
          </a:xfrm>
        </p:grpSpPr>
        <p:sp>
          <p:nvSpPr>
            <p:cNvPr id="43" name="Rounded Rectangle 42"/>
            <p:cNvSpPr/>
            <p:nvPr/>
          </p:nvSpPr>
          <p:spPr>
            <a:xfrm>
              <a:off x="3427453" y="3361484"/>
              <a:ext cx="1802887" cy="552437"/>
            </a:xfrm>
            <a:prstGeom prst="roundRect">
              <a:avLst/>
            </a:prstGeom>
            <a:noFill/>
            <a:ln w="3175" cmpd="sng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Montserrat-Bold"/>
                  <a:cs typeface="Montserrat-Bold"/>
                </a:rPr>
                <a:t>MYSELF </a:t>
              </a:r>
            </a:p>
            <a:p>
              <a:pPr algn="ctr"/>
              <a:r>
                <a:rPr lang="zh-CN" altLang="en-US" dirty="0">
                  <a:solidFill>
                    <a:schemeClr val="tx1"/>
                  </a:solidFill>
                  <a:latin typeface="新細明體"/>
                  <a:ea typeface="新細明體"/>
                  <a:cs typeface="新細明體"/>
                </a:rPr>
                <a:t>我自己</a:t>
              </a:r>
              <a:endParaRPr lang="en-US" dirty="0">
                <a:solidFill>
                  <a:schemeClr val="tx1"/>
                </a:solidFill>
                <a:latin typeface="新細明體"/>
                <a:ea typeface="新細明體"/>
                <a:cs typeface="新細明體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3557245" y="4045713"/>
              <a:ext cx="1609758" cy="584720"/>
            </a:xfrm>
            <a:prstGeom prst="roundRect">
              <a:avLst/>
            </a:prstGeom>
            <a:noFill/>
            <a:ln w="3175" cmpd="sng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Montserrat-Bold"/>
                  <a:cs typeface="Montserrat-Bold"/>
                </a:rPr>
                <a:t>OTHERS </a:t>
              </a:r>
            </a:p>
            <a:p>
              <a:pPr algn="ctr"/>
              <a:r>
                <a:rPr lang="zh-CN" altLang="en-US" dirty="0">
                  <a:solidFill>
                    <a:schemeClr val="tx1"/>
                  </a:solidFill>
                  <a:latin typeface="新細明體"/>
                  <a:ea typeface="新細明體"/>
                  <a:cs typeface="新細明體"/>
                </a:rPr>
                <a:t>他人</a:t>
              </a:r>
              <a:endParaRPr lang="en-US" dirty="0">
                <a:solidFill>
                  <a:schemeClr val="tx1"/>
                </a:solidFill>
                <a:latin typeface="新細明體"/>
                <a:ea typeface="新細明體"/>
                <a:cs typeface="新細明體"/>
              </a:endParaRPr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3459687" y="2503961"/>
              <a:ext cx="1757587" cy="772917"/>
            </a:xfrm>
            <a:prstGeom prst="roundRect">
              <a:avLst/>
            </a:prstGeom>
            <a:noFill/>
            <a:ln w="3175" cmpd="sng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Montserrat-Bold"/>
                  <a:cs typeface="Montserrat-Bold"/>
                </a:rPr>
                <a:t>THE WORLD</a:t>
              </a:r>
            </a:p>
            <a:p>
              <a:pPr algn="ctr"/>
              <a:r>
                <a:rPr lang="zh-CN" altLang="en-US" dirty="0">
                  <a:solidFill>
                    <a:schemeClr val="tx1"/>
                  </a:solidFill>
                  <a:latin typeface="新細明體"/>
                  <a:ea typeface="新細明體"/>
                  <a:cs typeface="新細明體"/>
                </a:rPr>
                <a:t>世界</a:t>
              </a:r>
              <a:endParaRPr lang="en-US" dirty="0">
                <a:solidFill>
                  <a:schemeClr val="tx1"/>
                </a:solidFill>
                <a:latin typeface="新細明體"/>
                <a:ea typeface="新細明體"/>
                <a:cs typeface="新細明體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3774212" y="1830915"/>
              <a:ext cx="1194134" cy="474334"/>
            </a:xfrm>
            <a:prstGeom prst="roundRect">
              <a:avLst/>
            </a:prstGeom>
            <a:noFill/>
            <a:ln w="3175" cmpd="sng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Montserrat-Bold"/>
                  <a:cs typeface="Montserrat-Bold"/>
                </a:rPr>
                <a:t>GOD </a:t>
              </a:r>
              <a:r>
                <a:rPr lang="zh-CN" altLang="en-US" dirty="0">
                  <a:solidFill>
                    <a:schemeClr val="tx1"/>
                  </a:solidFill>
                  <a:latin typeface="Montserrat-Bold"/>
                  <a:cs typeface="Montserrat-Bold"/>
                </a:rPr>
                <a:t>神</a:t>
              </a:r>
              <a:endParaRPr lang="en-US" dirty="0">
                <a:solidFill>
                  <a:schemeClr val="tx1"/>
                </a:solidFill>
                <a:latin typeface="新細明體"/>
                <a:ea typeface="新細明體"/>
                <a:cs typeface="新細明體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544177" y="1084282"/>
            <a:ext cx="3230035" cy="3575295"/>
            <a:chOff x="544177" y="1084282"/>
            <a:chExt cx="3230035" cy="3575295"/>
          </a:xfrm>
        </p:grpSpPr>
        <p:sp>
          <p:nvSpPr>
            <p:cNvPr id="50" name="TextBox 49"/>
            <p:cNvSpPr txBox="1"/>
            <p:nvPr/>
          </p:nvSpPr>
          <p:spPr>
            <a:xfrm>
              <a:off x="944448" y="1831207"/>
              <a:ext cx="1949384" cy="5950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000" dirty="0">
                  <a:solidFill>
                    <a:schemeClr val="accent2">
                      <a:lumMod val="75000"/>
                    </a:schemeClr>
                  </a:solidFill>
                  <a:latin typeface="Montserrat-Bold"/>
                  <a:cs typeface="Montserrat-Bold"/>
                </a:rPr>
                <a:t>I doubt God</a:t>
              </a:r>
            </a:p>
            <a:p>
              <a:pPr>
                <a:lnSpc>
                  <a:spcPct val="80000"/>
                </a:lnSpc>
              </a:pPr>
              <a:r>
                <a:rPr lang="zh-Hant" altLang="en-US" sz="2000" dirty="0">
                  <a:solidFill>
                    <a:schemeClr val="accent2">
                      <a:lumMod val="75000"/>
                    </a:schemeClr>
                  </a:solidFill>
                  <a:latin typeface="新細明體"/>
                  <a:ea typeface="新細明體"/>
                  <a:cs typeface="新細明體"/>
                </a:rPr>
                <a:t>我懷疑神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10797" y="2646710"/>
              <a:ext cx="2731612" cy="595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000" dirty="0">
                  <a:solidFill>
                    <a:schemeClr val="accent1">
                      <a:lumMod val="75000"/>
                    </a:schemeClr>
                  </a:solidFill>
                  <a:latin typeface="Montserrat-Bold"/>
                  <a:cs typeface="Montserrat-Bold"/>
                </a:rPr>
                <a:t>I am unprotected</a:t>
              </a:r>
            </a:p>
            <a:p>
              <a:pPr>
                <a:lnSpc>
                  <a:spcPct val="80000"/>
                </a:lnSpc>
              </a:pPr>
              <a:r>
                <a:rPr lang="zh-Hant" altLang="en-US" sz="2000" dirty="0">
                  <a:solidFill>
                    <a:schemeClr val="accent1">
                      <a:lumMod val="75000"/>
                    </a:schemeClr>
                  </a:solidFill>
                  <a:latin typeface="新細明體"/>
                  <a:ea typeface="新細明體"/>
                  <a:cs typeface="新細明體"/>
                </a:rPr>
                <a:t>我是毫無保護的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909547" y="3348061"/>
              <a:ext cx="1984285" cy="595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000" dirty="0">
                  <a:solidFill>
                    <a:schemeClr val="accent3">
                      <a:lumMod val="50000"/>
                    </a:schemeClr>
                  </a:solidFill>
                  <a:latin typeface="Montserrat-Bold"/>
                  <a:cs typeface="Montserrat-Bold"/>
                </a:rPr>
                <a:t>I hate myself</a:t>
              </a:r>
            </a:p>
            <a:p>
              <a:pPr>
                <a:lnSpc>
                  <a:spcPct val="80000"/>
                </a:lnSpc>
              </a:pPr>
              <a:r>
                <a:rPr lang="zh-Hant" altLang="en-US" sz="2000" dirty="0">
                  <a:solidFill>
                    <a:schemeClr val="accent3">
                      <a:lumMod val="50000"/>
                    </a:schemeClr>
                  </a:solidFill>
                  <a:latin typeface="新細明體"/>
                  <a:ea typeface="新細明體"/>
                  <a:cs typeface="新細明體"/>
                </a:rPr>
                <a:t>我厭惡自己</a:t>
              </a:r>
            </a:p>
          </p:txBody>
        </p:sp>
        <p:cxnSp>
          <p:nvCxnSpPr>
            <p:cNvPr id="44" name="Straight Connector 43"/>
            <p:cNvCxnSpPr>
              <a:endCxn id="21" idx="1"/>
            </p:cNvCxnSpPr>
            <p:nvPr/>
          </p:nvCxnSpPr>
          <p:spPr>
            <a:xfrm>
              <a:off x="2612120" y="2064834"/>
              <a:ext cx="1162092" cy="3248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endCxn id="30" idx="1"/>
            </p:cNvCxnSpPr>
            <p:nvPr/>
          </p:nvCxnSpPr>
          <p:spPr>
            <a:xfrm flipV="1">
              <a:off x="3000908" y="2890420"/>
              <a:ext cx="458779" cy="6922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34" idx="3"/>
              <a:endCxn id="43" idx="1"/>
            </p:cNvCxnSpPr>
            <p:nvPr/>
          </p:nvCxnSpPr>
          <p:spPr>
            <a:xfrm flipV="1">
              <a:off x="2893832" y="3637703"/>
              <a:ext cx="533621" cy="7876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42" idx="3"/>
              <a:endCxn id="23" idx="1"/>
            </p:cNvCxnSpPr>
            <p:nvPr/>
          </p:nvCxnSpPr>
          <p:spPr>
            <a:xfrm flipV="1">
              <a:off x="3004232" y="4338073"/>
              <a:ext cx="553013" cy="31164"/>
            </a:xfrm>
            <a:prstGeom prst="line">
              <a:avLst/>
            </a:prstGeom>
            <a:ln>
              <a:solidFill>
                <a:srgbClr val="FFFF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544177" y="4064542"/>
              <a:ext cx="2456731" cy="595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-Bold"/>
                  <a:cs typeface="Montserrat-Bold"/>
                </a:rPr>
                <a:t>I hate the other</a:t>
              </a:r>
            </a:p>
            <a:p>
              <a:pPr algn="ctr">
                <a:lnSpc>
                  <a:spcPct val="80000"/>
                </a:lnSpc>
              </a:pPr>
              <a:r>
                <a:rPr lang="zh-Hant" altLang="en-US" sz="2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新細明體"/>
                  <a:ea typeface="新細明體"/>
                  <a:cs typeface="新細明體"/>
                </a:rPr>
                <a:t>我厭惡他人</a:t>
              </a:r>
            </a:p>
          </p:txBody>
        </p:sp>
        <p:sp>
          <p:nvSpPr>
            <p:cNvPr id="65" name="Rounded Rectangle 64"/>
            <p:cNvSpPr/>
            <p:nvPr/>
          </p:nvSpPr>
          <p:spPr>
            <a:xfrm>
              <a:off x="827467" y="1084282"/>
              <a:ext cx="1980188" cy="634493"/>
            </a:xfrm>
            <a:prstGeom prst="roundRect">
              <a:avLst/>
            </a:prstGeom>
            <a:solidFill>
              <a:schemeClr val="tx1"/>
            </a:solidFill>
            <a:ln w="190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Montserrat-Bold"/>
                  <a:cs typeface="Montserrat-Bold"/>
                </a:rPr>
                <a:t>ADAM’S EYES</a:t>
              </a:r>
            </a:p>
            <a:p>
              <a:pPr algn="ctr"/>
              <a:r>
                <a:rPr lang="zh-Hant" altLang="en-US" dirty="0">
                  <a:solidFill>
                    <a:schemeClr val="bg1"/>
                  </a:solidFill>
                  <a:latin typeface="新細明體"/>
                  <a:ea typeface="新細明體"/>
                  <a:cs typeface="新細明體"/>
                </a:rPr>
                <a:t>亞當的眼睛</a:t>
              </a: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4968346" y="1109083"/>
            <a:ext cx="3606431" cy="3579099"/>
            <a:chOff x="4968346" y="1109083"/>
            <a:chExt cx="3606431" cy="3579099"/>
          </a:xfrm>
        </p:grpSpPr>
        <p:sp>
          <p:nvSpPr>
            <p:cNvPr id="35" name="TextBox 34"/>
            <p:cNvSpPr txBox="1"/>
            <p:nvPr/>
          </p:nvSpPr>
          <p:spPr>
            <a:xfrm>
              <a:off x="6147466" y="1868027"/>
              <a:ext cx="1949384" cy="5950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000" dirty="0">
                  <a:solidFill>
                    <a:schemeClr val="accent2">
                      <a:lumMod val="75000"/>
                    </a:schemeClr>
                  </a:solidFill>
                  <a:latin typeface="Montserrat-Bold"/>
                  <a:cs typeface="Montserrat-Bold"/>
                </a:rPr>
                <a:t>I trust God </a:t>
              </a:r>
            </a:p>
            <a:p>
              <a:pPr algn="ctr">
                <a:lnSpc>
                  <a:spcPct val="80000"/>
                </a:lnSpc>
              </a:pPr>
              <a:r>
                <a:rPr lang="zh-CN" altLang="en-US" sz="2000" dirty="0">
                  <a:solidFill>
                    <a:schemeClr val="accent2">
                      <a:lumMod val="75000"/>
                    </a:schemeClr>
                  </a:solidFill>
                  <a:latin typeface="新細明體"/>
                  <a:ea typeface="新細明體"/>
                  <a:cs typeface="新細明體"/>
                </a:rPr>
                <a:t>我信任神</a:t>
              </a:r>
              <a:endParaRPr lang="en-US" sz="2000" dirty="0">
                <a:solidFill>
                  <a:schemeClr val="accent2">
                    <a:lumMod val="75000"/>
                  </a:schemeClr>
                </a:solidFill>
                <a:latin typeface="新細明體"/>
                <a:ea typeface="新細明體"/>
                <a:cs typeface="新細明體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893433" y="2700656"/>
              <a:ext cx="2052301" cy="595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000" dirty="0">
                  <a:solidFill>
                    <a:schemeClr val="accent1">
                      <a:lumMod val="75000"/>
                    </a:schemeClr>
                  </a:solidFill>
                  <a:latin typeface="Montserrat-Bold"/>
                  <a:cs typeface="Montserrat-Bold"/>
                </a:rPr>
                <a:t>I am cared for</a:t>
              </a:r>
            </a:p>
            <a:p>
              <a:pPr>
                <a:lnSpc>
                  <a:spcPct val="80000"/>
                </a:lnSpc>
              </a:pPr>
              <a:r>
                <a:rPr lang="zh-Hant" altLang="en-US" sz="2000" dirty="0">
                  <a:solidFill>
                    <a:schemeClr val="accent1">
                      <a:lumMod val="75000"/>
                    </a:schemeClr>
                  </a:solidFill>
                  <a:latin typeface="新細明體"/>
                  <a:ea typeface="新細明體"/>
                  <a:cs typeface="新細明體"/>
                </a:rPr>
                <a:t>我是被照顧的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767193" y="3396080"/>
              <a:ext cx="2807584" cy="595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000" dirty="0">
                  <a:solidFill>
                    <a:schemeClr val="accent3">
                      <a:lumMod val="50000"/>
                    </a:schemeClr>
                  </a:solidFill>
                  <a:latin typeface="Montserrat-Bold"/>
                  <a:cs typeface="Montserrat-Bold"/>
                </a:rPr>
                <a:t>I am valued by God</a:t>
              </a:r>
            </a:p>
            <a:p>
              <a:pPr>
                <a:lnSpc>
                  <a:spcPct val="80000"/>
                </a:lnSpc>
              </a:pPr>
              <a:r>
                <a:rPr lang="zh-CN" altLang="en-US" sz="2000" dirty="0">
                  <a:solidFill>
                    <a:schemeClr val="accent3">
                      <a:lumMod val="50000"/>
                    </a:schemeClr>
                  </a:solidFill>
                  <a:latin typeface="新細明體"/>
                  <a:ea typeface="新細明體"/>
                  <a:cs typeface="新細明體"/>
                </a:rPr>
                <a:t>我被神所看重</a:t>
              </a:r>
              <a:endParaRPr lang="en-US" sz="2000" dirty="0">
                <a:solidFill>
                  <a:schemeClr val="accent3">
                    <a:lumMod val="50000"/>
                  </a:schemeClr>
                </a:solidFill>
                <a:latin typeface="新細明體"/>
                <a:ea typeface="新細明體"/>
                <a:cs typeface="新細明體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950643" y="4093147"/>
              <a:ext cx="2030356" cy="595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-Bold"/>
                  <a:cs typeface="Montserrat-Bold"/>
                </a:rPr>
                <a:t>I enjoy others</a:t>
              </a:r>
            </a:p>
            <a:p>
              <a:pPr>
                <a:lnSpc>
                  <a:spcPct val="80000"/>
                </a:lnSpc>
              </a:pPr>
              <a:r>
                <a:rPr lang="zh-CN" altLang="en-US" sz="2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新細明體"/>
                  <a:ea typeface="新細明體"/>
                  <a:cs typeface="新細明體"/>
                </a:rPr>
                <a:t>我享受他人</a:t>
              </a:r>
              <a:endParaRPr lang="en-US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細明體"/>
                <a:ea typeface="新細明體"/>
                <a:cs typeface="新細明體"/>
              </a:endParaRPr>
            </a:p>
          </p:txBody>
        </p:sp>
        <p:cxnSp>
          <p:nvCxnSpPr>
            <p:cNvPr id="40" name="Straight Connector 39"/>
            <p:cNvCxnSpPr>
              <a:stCxn id="21" idx="3"/>
            </p:cNvCxnSpPr>
            <p:nvPr/>
          </p:nvCxnSpPr>
          <p:spPr>
            <a:xfrm>
              <a:off x="4968346" y="2068082"/>
              <a:ext cx="1179120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4998731" y="2854531"/>
              <a:ext cx="894702" cy="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5260725" y="3596135"/>
              <a:ext cx="536853" cy="2517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V="1">
              <a:off x="5224263" y="4283254"/>
              <a:ext cx="669170" cy="17164"/>
            </a:xfrm>
            <a:prstGeom prst="line">
              <a:avLst/>
            </a:prstGeom>
            <a:ln>
              <a:solidFill>
                <a:srgbClr val="FFFF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ounded Rectangle 65"/>
            <p:cNvSpPr/>
            <p:nvPr/>
          </p:nvSpPr>
          <p:spPr>
            <a:xfrm>
              <a:off x="6019800" y="1109083"/>
              <a:ext cx="1980188" cy="609691"/>
            </a:xfrm>
            <a:prstGeom prst="roundRect">
              <a:avLst/>
            </a:prstGeom>
            <a:solidFill>
              <a:srgbClr val="000000"/>
            </a:solidFill>
            <a:ln w="190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FFFFFF"/>
                  </a:solidFill>
                  <a:latin typeface="Montserrat-Bold"/>
                  <a:cs typeface="Montserrat-Bold"/>
                </a:rPr>
                <a:t>CHRIST’S EYES</a:t>
              </a:r>
            </a:p>
            <a:p>
              <a:pPr algn="ctr"/>
              <a:r>
                <a:rPr lang="zh-CN" altLang="en-US" dirty="0">
                  <a:solidFill>
                    <a:srgbClr val="FFFFFF"/>
                  </a:solidFill>
                  <a:latin typeface="新細明體"/>
                  <a:ea typeface="新細明體"/>
                  <a:cs typeface="新細明體"/>
                </a:rPr>
                <a:t>基督的眼睛</a:t>
              </a:r>
              <a:endParaRPr lang="en-US" dirty="0">
                <a:solidFill>
                  <a:srgbClr val="FFFFFF"/>
                </a:solidFill>
                <a:latin typeface="新細明體"/>
                <a:ea typeface="新細明體"/>
                <a:cs typeface="新細明體"/>
              </a:endParaRPr>
            </a:p>
          </p:txBody>
        </p:sp>
      </p:grpSp>
      <p:sp>
        <p:nvSpPr>
          <p:cNvPr id="71" name="Right Arrow 70"/>
          <p:cNvSpPr/>
          <p:nvPr/>
        </p:nvSpPr>
        <p:spPr>
          <a:xfrm>
            <a:off x="3342409" y="1026392"/>
            <a:ext cx="2266438" cy="605237"/>
          </a:xfrm>
          <a:prstGeom prst="rightArrow">
            <a:avLst>
              <a:gd name="adj1" fmla="val 65461"/>
              <a:gd name="adj2" fmla="val 50000"/>
            </a:avLst>
          </a:prstGeom>
          <a:solidFill>
            <a:srgbClr val="C0504D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Montserrat-Bold"/>
                <a:cs typeface="Montserrat-Bold"/>
              </a:rPr>
              <a:t>FAITH </a:t>
            </a:r>
            <a:r>
              <a:rPr lang="zh-CN" altLang="en-US" sz="2400" b="1" dirty="0">
                <a:solidFill>
                  <a:srgbClr val="000000"/>
                </a:solidFill>
                <a:latin typeface="新細明體"/>
                <a:ea typeface="新細明體"/>
                <a:cs typeface="新細明體"/>
              </a:rPr>
              <a:t>信心</a:t>
            </a:r>
            <a:endParaRPr lang="en-US" sz="2400" b="1" dirty="0">
              <a:solidFill>
                <a:srgbClr val="000000"/>
              </a:solidFill>
              <a:latin typeface="新細明體"/>
              <a:ea typeface="新細明體"/>
              <a:cs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val="225462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135"/>
            <a:ext cx="9144000" cy="5143500"/>
          </a:xfrm>
          <a:prstGeom prst="rect">
            <a:avLst/>
          </a:prstGeom>
        </p:spPr>
      </p:pic>
      <p:pic>
        <p:nvPicPr>
          <p:cNvPr id="12" name="Picture 11" descr="H2H Logo without Experiencing the Father's Embrac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839" y="494301"/>
            <a:ext cx="5487644" cy="3318568"/>
          </a:xfrm>
          <a:prstGeom prst="rect">
            <a:avLst/>
          </a:prstGeom>
        </p:spPr>
      </p:pic>
      <p:pic>
        <p:nvPicPr>
          <p:cNvPr id="14" name="Picture 13" descr="BWHAT Logo for FB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016" y="4482259"/>
            <a:ext cx="2003778" cy="548096"/>
          </a:xfrm>
          <a:prstGeom prst="rect">
            <a:avLst/>
          </a:prstGeom>
        </p:spPr>
      </p:pic>
      <p:pic>
        <p:nvPicPr>
          <p:cNvPr id="7" name="Picture 10" descr="FaceBook_Icon_128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6338" y="4266672"/>
            <a:ext cx="537785" cy="403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 descr="youtube.ico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980" y="4266672"/>
            <a:ext cx="484006" cy="363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6" descr="qrcode.pn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4213" y="4293561"/>
            <a:ext cx="448154" cy="336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43980" y="4683401"/>
            <a:ext cx="32872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err="1">
                <a:solidFill>
                  <a:srgbClr val="4D4D57"/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Avenir Black"/>
                <a:cs typeface="Avenir Black"/>
              </a:rPr>
              <a:t>www.WhatGodIntended.org</a:t>
            </a:r>
            <a:endParaRPr lang="en-US" dirty="0">
              <a:solidFill>
                <a:srgbClr val="4D4D57"/>
              </a:solidFill>
              <a:effectLst>
                <a:outerShdw blurRad="50800" dist="38100" dir="2700000" algn="tl" rotWithShape="0">
                  <a:schemeClr val="bg1">
                    <a:alpha val="43000"/>
                  </a:schemeClr>
                </a:outerShdw>
              </a:effectLst>
              <a:latin typeface="Avenir Black"/>
              <a:cs typeface="Avenir Black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44C2D279-3983-4A48-AFE9-975CFB4A6DC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223" t="20750" r="7114" b="21738"/>
          <a:stretch/>
        </p:blipFill>
        <p:spPr>
          <a:xfrm>
            <a:off x="2803943" y="4274138"/>
            <a:ext cx="1387345" cy="3968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 descr="David Eckman Headshot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10" y="4293809"/>
            <a:ext cx="648512" cy="73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70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13957</TotalTime>
  <Words>1692</Words>
  <Application>Microsoft Office PowerPoint</Application>
  <PresentationFormat>On-screen Show (16:9)</PresentationFormat>
  <Paragraphs>237</Paragraphs>
  <Slides>13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OVERVIEW OF CONTENT: 第二課 透過“亞當的眼睛</vt:lpstr>
      <vt:lpstr>THE BEGINNING 起初</vt:lpstr>
      <vt:lpstr>THE BEGINNING: ADAM &amp; EVE 起初：亞當和夏娃</vt:lpstr>
      <vt:lpstr>THE END OF THE BEGINNING 起初的結尾</vt:lpstr>
      <vt:lpstr>1. HOW THEY SAW GOD 1. 他們如何看神</vt:lpstr>
      <vt:lpstr>2. HOW THEY SAW THE WORLD 2. 他們如何看世界</vt:lpstr>
      <vt:lpstr>3. HOW THEY SAW THEMSELVES 3. 他們如何看自己</vt:lpstr>
      <vt:lpstr>4. HOW THEY SAW THE OTHER 4. 他們如何看待他人</vt:lpstr>
      <vt:lpstr>ADAM’S EYES BECOME OUR EYES “亞當的眼睛”成為了我們的眼睛</vt:lpstr>
      <vt:lpstr>CHRIST’S EYES 基督的眼睛</vt:lpstr>
      <vt:lpstr>HEAD TO HEART 從腦到心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Gayle Encarnacion</dc:creator>
  <cp:lastModifiedBy>angela</cp:lastModifiedBy>
  <cp:revision>388</cp:revision>
  <cp:lastPrinted>2018-07-27T13:40:31Z</cp:lastPrinted>
  <dcterms:created xsi:type="dcterms:W3CDTF">2016-10-03T00:44:20Z</dcterms:created>
  <dcterms:modified xsi:type="dcterms:W3CDTF">2019-07-11T17:58:50Z</dcterms:modified>
</cp:coreProperties>
</file>