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2" r:id="rId3"/>
    <p:sldId id="262" r:id="rId4"/>
    <p:sldId id="257" r:id="rId5"/>
    <p:sldId id="267" r:id="rId6"/>
    <p:sldId id="263" r:id="rId7"/>
    <p:sldId id="258" r:id="rId8"/>
    <p:sldId id="259" r:id="rId9"/>
    <p:sldId id="268" r:id="rId10"/>
    <p:sldId id="264" r:id="rId11"/>
    <p:sldId id="260" r:id="rId12"/>
    <p:sldId id="269" r:id="rId13"/>
    <p:sldId id="270" r:id="rId14"/>
    <p:sldId id="261" r:id="rId15"/>
    <p:sldId id="265" r:id="rId16"/>
    <p:sldId id="266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62" d="100"/>
          <a:sy n="62" d="100"/>
        </p:scale>
        <p:origin x="-106" y="-4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BF41D-7F95-425B-ABBF-4ADADDBD918C}" type="doc">
      <dgm:prSet loTypeId="urn:microsoft.com/office/officeart/2005/8/layout/hierarchy1" loCatId="hierarchy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FA66B6F0-9539-4002-BDE7-181237381CAF}">
      <dgm:prSet custT="1"/>
      <dgm:spPr/>
      <dgm:t>
        <a:bodyPr/>
        <a:lstStyle/>
        <a:p>
          <a:r>
            <a:rPr lang="en-US" sz="6600" dirty="0"/>
            <a:t>—</a:t>
          </a:r>
          <a:r>
            <a:rPr lang="zh-CN" sz="6600" b="1" dirty="0"/>
            <a:t>诚心悔改，蒙恩得救的</a:t>
          </a:r>
          <a:endParaRPr lang="en-US" sz="6600" b="1" dirty="0"/>
        </a:p>
      </dgm:t>
    </dgm:pt>
    <dgm:pt modelId="{C1C6107C-EE04-4111-B6F8-9248ED987B37}" type="parTrans" cxnId="{D22F6C3E-ADC5-4D3B-A971-ECD4CD653897}">
      <dgm:prSet/>
      <dgm:spPr/>
      <dgm:t>
        <a:bodyPr/>
        <a:lstStyle/>
        <a:p>
          <a:endParaRPr lang="en-US"/>
        </a:p>
      </dgm:t>
    </dgm:pt>
    <dgm:pt modelId="{16666B5F-A235-4D76-B9F9-1A300661693C}" type="sibTrans" cxnId="{D22F6C3E-ADC5-4D3B-A971-ECD4CD653897}">
      <dgm:prSet/>
      <dgm:spPr/>
      <dgm:t>
        <a:bodyPr/>
        <a:lstStyle/>
        <a:p>
          <a:endParaRPr lang="en-US"/>
        </a:p>
      </dgm:t>
    </dgm:pt>
    <dgm:pt modelId="{9EB4940A-A59F-4122-B3C9-4E66D5320B7C}">
      <dgm:prSet custT="1"/>
      <dgm:spPr/>
      <dgm:t>
        <a:bodyPr/>
        <a:lstStyle/>
        <a:p>
          <a:r>
            <a:rPr lang="zh-CN" sz="9600" b="1" dirty="0"/>
            <a:t>撒该</a:t>
          </a:r>
          <a:endParaRPr lang="en-US" sz="9600" b="1" dirty="0"/>
        </a:p>
      </dgm:t>
    </dgm:pt>
    <dgm:pt modelId="{2A81E51E-222B-409B-8B61-D4F4E0AC605D}" type="parTrans" cxnId="{9AF151E3-0CF0-4D3B-8445-DE2675FF5523}">
      <dgm:prSet/>
      <dgm:spPr/>
      <dgm:t>
        <a:bodyPr/>
        <a:lstStyle/>
        <a:p>
          <a:endParaRPr lang="en-US"/>
        </a:p>
      </dgm:t>
    </dgm:pt>
    <dgm:pt modelId="{DD8B7CDC-DF6D-45C4-A024-40894B94C841}" type="sibTrans" cxnId="{9AF151E3-0CF0-4D3B-8445-DE2675FF5523}">
      <dgm:prSet/>
      <dgm:spPr/>
      <dgm:t>
        <a:bodyPr/>
        <a:lstStyle/>
        <a:p>
          <a:endParaRPr lang="en-US"/>
        </a:p>
      </dgm:t>
    </dgm:pt>
    <dgm:pt modelId="{EB917B8A-3E0A-47BC-8823-5CC1AAD50FED}" type="pres">
      <dgm:prSet presAssocID="{8F0BF41D-7F95-425B-ABBF-4ADADDBD918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59E1A32-334D-425C-A6A1-990C992FBFCE}" type="pres">
      <dgm:prSet presAssocID="{FA66B6F0-9539-4002-BDE7-181237381CAF}" presName="hierRoot1" presStyleCnt="0"/>
      <dgm:spPr/>
    </dgm:pt>
    <dgm:pt modelId="{0B63BF0A-B125-4CC7-B8E6-AEF5C7816639}" type="pres">
      <dgm:prSet presAssocID="{FA66B6F0-9539-4002-BDE7-181237381CAF}" presName="composite" presStyleCnt="0"/>
      <dgm:spPr/>
    </dgm:pt>
    <dgm:pt modelId="{06D2EA2E-8716-47E2-AD9E-41CEABE2F949}" type="pres">
      <dgm:prSet presAssocID="{FA66B6F0-9539-4002-BDE7-181237381CAF}" presName="background" presStyleLbl="node0" presStyleIdx="0" presStyleCnt="2"/>
      <dgm:spPr/>
    </dgm:pt>
    <dgm:pt modelId="{6A924F9B-858E-4019-91F9-B2BE13F8C7F6}" type="pres">
      <dgm:prSet presAssocID="{FA66B6F0-9539-4002-BDE7-181237381CAF}" presName="text" presStyleLbl="fgAcc0" presStyleIdx="0" presStyleCnt="2" custScaleX="1106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2A9585-AA6C-43D6-AA8E-B6E0B4319C77}" type="pres">
      <dgm:prSet presAssocID="{FA66B6F0-9539-4002-BDE7-181237381CAF}" presName="hierChild2" presStyleCnt="0"/>
      <dgm:spPr/>
    </dgm:pt>
    <dgm:pt modelId="{85083E6A-0094-4932-A7AF-42E6887ADEB3}" type="pres">
      <dgm:prSet presAssocID="{9EB4940A-A59F-4122-B3C9-4E66D5320B7C}" presName="hierRoot1" presStyleCnt="0"/>
      <dgm:spPr/>
    </dgm:pt>
    <dgm:pt modelId="{AFC41495-DD3C-4DAD-8B23-7779EB85892A}" type="pres">
      <dgm:prSet presAssocID="{9EB4940A-A59F-4122-B3C9-4E66D5320B7C}" presName="composite" presStyleCnt="0"/>
      <dgm:spPr/>
    </dgm:pt>
    <dgm:pt modelId="{E4D23836-B3B9-4342-98E1-DF05E7A57387}" type="pres">
      <dgm:prSet presAssocID="{9EB4940A-A59F-4122-B3C9-4E66D5320B7C}" presName="background" presStyleLbl="node0" presStyleIdx="1" presStyleCnt="2"/>
      <dgm:spPr/>
    </dgm:pt>
    <dgm:pt modelId="{F48F190B-E40C-4E1E-8908-F5193DE7C8CE}" type="pres">
      <dgm:prSet presAssocID="{9EB4940A-A59F-4122-B3C9-4E66D5320B7C}" presName="text" presStyleLbl="fgAcc0" presStyleIdx="1" presStyleCnt="2" custScaleX="1061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1A33BE-ED65-4340-B100-71806A8CB481}" type="pres">
      <dgm:prSet presAssocID="{9EB4940A-A59F-4122-B3C9-4E66D5320B7C}" presName="hierChild2" presStyleCnt="0"/>
      <dgm:spPr/>
    </dgm:pt>
  </dgm:ptLst>
  <dgm:cxnLst>
    <dgm:cxn modelId="{A8FD1339-AE14-44F7-BC0B-A89CB394B409}" type="presOf" srcId="{FA66B6F0-9539-4002-BDE7-181237381CAF}" destId="{6A924F9B-858E-4019-91F9-B2BE13F8C7F6}" srcOrd="0" destOrd="0" presId="urn:microsoft.com/office/officeart/2005/8/layout/hierarchy1"/>
    <dgm:cxn modelId="{CC8365DD-3D75-409B-95D4-DD965E3FB53B}" type="presOf" srcId="{8F0BF41D-7F95-425B-ABBF-4ADADDBD918C}" destId="{EB917B8A-3E0A-47BC-8823-5CC1AAD50FED}" srcOrd="0" destOrd="0" presId="urn:microsoft.com/office/officeart/2005/8/layout/hierarchy1"/>
    <dgm:cxn modelId="{9AF151E3-0CF0-4D3B-8445-DE2675FF5523}" srcId="{8F0BF41D-7F95-425B-ABBF-4ADADDBD918C}" destId="{9EB4940A-A59F-4122-B3C9-4E66D5320B7C}" srcOrd="1" destOrd="0" parTransId="{2A81E51E-222B-409B-8B61-D4F4E0AC605D}" sibTransId="{DD8B7CDC-DF6D-45C4-A024-40894B94C841}"/>
    <dgm:cxn modelId="{D22F6C3E-ADC5-4D3B-A971-ECD4CD653897}" srcId="{8F0BF41D-7F95-425B-ABBF-4ADADDBD918C}" destId="{FA66B6F0-9539-4002-BDE7-181237381CAF}" srcOrd="0" destOrd="0" parTransId="{C1C6107C-EE04-4111-B6F8-9248ED987B37}" sibTransId="{16666B5F-A235-4D76-B9F9-1A300661693C}"/>
    <dgm:cxn modelId="{ED1A384E-F50D-40C1-929A-C83A953448B1}" type="presOf" srcId="{9EB4940A-A59F-4122-B3C9-4E66D5320B7C}" destId="{F48F190B-E40C-4E1E-8908-F5193DE7C8CE}" srcOrd="0" destOrd="0" presId="urn:microsoft.com/office/officeart/2005/8/layout/hierarchy1"/>
    <dgm:cxn modelId="{D47B7BC4-EF63-4BB5-AC52-0C641D8ECABA}" type="presParOf" srcId="{EB917B8A-3E0A-47BC-8823-5CC1AAD50FED}" destId="{C59E1A32-334D-425C-A6A1-990C992FBFCE}" srcOrd="0" destOrd="0" presId="urn:microsoft.com/office/officeart/2005/8/layout/hierarchy1"/>
    <dgm:cxn modelId="{CA175787-8583-43FE-AB47-9DC8E782439A}" type="presParOf" srcId="{C59E1A32-334D-425C-A6A1-990C992FBFCE}" destId="{0B63BF0A-B125-4CC7-B8E6-AEF5C7816639}" srcOrd="0" destOrd="0" presId="urn:microsoft.com/office/officeart/2005/8/layout/hierarchy1"/>
    <dgm:cxn modelId="{8A382ACA-B28D-4987-9E03-6547185E5523}" type="presParOf" srcId="{0B63BF0A-B125-4CC7-B8E6-AEF5C7816639}" destId="{06D2EA2E-8716-47E2-AD9E-41CEABE2F949}" srcOrd="0" destOrd="0" presId="urn:microsoft.com/office/officeart/2005/8/layout/hierarchy1"/>
    <dgm:cxn modelId="{71AE19C0-0CD2-4D1C-8758-00D1B7A62255}" type="presParOf" srcId="{0B63BF0A-B125-4CC7-B8E6-AEF5C7816639}" destId="{6A924F9B-858E-4019-91F9-B2BE13F8C7F6}" srcOrd="1" destOrd="0" presId="urn:microsoft.com/office/officeart/2005/8/layout/hierarchy1"/>
    <dgm:cxn modelId="{31ED3B3E-4515-438B-B136-9879F1309D3B}" type="presParOf" srcId="{C59E1A32-334D-425C-A6A1-990C992FBFCE}" destId="{D12A9585-AA6C-43D6-AA8E-B6E0B4319C77}" srcOrd="1" destOrd="0" presId="urn:microsoft.com/office/officeart/2005/8/layout/hierarchy1"/>
    <dgm:cxn modelId="{4B2E95F6-D823-4072-A0CE-9A5663B07D07}" type="presParOf" srcId="{EB917B8A-3E0A-47BC-8823-5CC1AAD50FED}" destId="{85083E6A-0094-4932-A7AF-42E6887ADEB3}" srcOrd="1" destOrd="0" presId="urn:microsoft.com/office/officeart/2005/8/layout/hierarchy1"/>
    <dgm:cxn modelId="{EF98971D-2EEB-4158-A109-D4FA05B8BB2E}" type="presParOf" srcId="{85083E6A-0094-4932-A7AF-42E6887ADEB3}" destId="{AFC41495-DD3C-4DAD-8B23-7779EB85892A}" srcOrd="0" destOrd="0" presId="urn:microsoft.com/office/officeart/2005/8/layout/hierarchy1"/>
    <dgm:cxn modelId="{F3DB764A-1FDE-4F15-875B-0472C1248B32}" type="presParOf" srcId="{AFC41495-DD3C-4DAD-8B23-7779EB85892A}" destId="{E4D23836-B3B9-4342-98E1-DF05E7A57387}" srcOrd="0" destOrd="0" presId="urn:microsoft.com/office/officeart/2005/8/layout/hierarchy1"/>
    <dgm:cxn modelId="{92F5D62C-E04A-433B-A763-031C285E2EED}" type="presParOf" srcId="{AFC41495-DD3C-4DAD-8B23-7779EB85892A}" destId="{F48F190B-E40C-4E1E-8908-F5193DE7C8CE}" srcOrd="1" destOrd="0" presId="urn:microsoft.com/office/officeart/2005/8/layout/hierarchy1"/>
    <dgm:cxn modelId="{900FF27C-2540-4A9A-9AFF-20F1D7E467BD}" type="presParOf" srcId="{85083E6A-0094-4932-A7AF-42E6887ADEB3}" destId="{311A33BE-ED65-4340-B100-71806A8CB48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2EA2E-8716-47E2-AD9E-41CEABE2F949}">
      <dsp:nvSpPr>
        <dsp:cNvPr id="0" name=""/>
        <dsp:cNvSpPr/>
      </dsp:nvSpPr>
      <dsp:spPr>
        <a:xfrm>
          <a:off x="3015" y="608141"/>
          <a:ext cx="4578161" cy="26263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924F9B-858E-4019-91F9-B2BE13F8C7F6}">
      <dsp:nvSpPr>
        <dsp:cNvPr id="0" name=""/>
        <dsp:cNvSpPr/>
      </dsp:nvSpPr>
      <dsp:spPr>
        <a:xfrm>
          <a:off x="462560" y="1044709"/>
          <a:ext cx="4578161" cy="2626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 dirty="0"/>
            <a:t>—</a:t>
          </a:r>
          <a:r>
            <a:rPr lang="zh-CN" sz="6600" b="1" kern="1200" dirty="0"/>
            <a:t>诚心悔改，蒙恩得救的</a:t>
          </a:r>
          <a:endParaRPr lang="en-US" sz="6600" b="1" kern="1200" dirty="0"/>
        </a:p>
      </dsp:txBody>
      <dsp:txXfrm>
        <a:off x="539482" y="1121631"/>
        <a:ext cx="4424317" cy="2472458"/>
      </dsp:txXfrm>
    </dsp:sp>
    <dsp:sp modelId="{E4D23836-B3B9-4342-98E1-DF05E7A57387}">
      <dsp:nvSpPr>
        <dsp:cNvPr id="0" name=""/>
        <dsp:cNvSpPr/>
      </dsp:nvSpPr>
      <dsp:spPr>
        <a:xfrm>
          <a:off x="5500267" y="608141"/>
          <a:ext cx="4390846" cy="26263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8F190B-E40C-4E1E-8908-F5193DE7C8CE}">
      <dsp:nvSpPr>
        <dsp:cNvPr id="0" name=""/>
        <dsp:cNvSpPr/>
      </dsp:nvSpPr>
      <dsp:spPr>
        <a:xfrm>
          <a:off x="5959813" y="1044709"/>
          <a:ext cx="4390846" cy="2626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5760" tIns="365760" rIns="365760" bIns="36576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9600" b="1" kern="1200" dirty="0"/>
            <a:t>撒该</a:t>
          </a:r>
          <a:endParaRPr lang="en-US" sz="9600" b="1" kern="1200" dirty="0"/>
        </a:p>
      </dsp:txBody>
      <dsp:txXfrm>
        <a:off x="6036735" y="1121631"/>
        <a:ext cx="4237002" cy="2472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zh.wikipedia.org/zh-hans/%E5%8F%8C%E5%B3%B0%E9%AA%86%E9%A9%BC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/2.1/" TargetMode="External"/><Relationship Id="rId4" Type="http://schemas.openxmlformats.org/officeDocument/2006/relationships/hyperlink" Target="http://blog.livedoor.jp/t2o_0127/archives/53688391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/2.5/" TargetMode="External"/><Relationship Id="rId4" Type="http://schemas.openxmlformats.org/officeDocument/2006/relationships/hyperlink" Target="http://www.vmovier.com/48613?from=tag__title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C43A257-115B-424A-A42D-A16D2015C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425" y="1122363"/>
            <a:ext cx="11006051" cy="2816132"/>
          </a:xfrm>
        </p:spPr>
        <p:txBody>
          <a:bodyPr>
            <a:normAutofit/>
          </a:bodyPr>
          <a:lstStyle/>
          <a:p>
            <a:r>
              <a:rPr lang="zh-CN" altLang="en-US" sz="960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骆驼与针眼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E1FEEC8-56D6-41D1-AB5B-47F6AACB2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1505" y="4123765"/>
            <a:ext cx="9455226" cy="2459915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路加福音中的四个财主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2C25228-D7BB-48FE-8F75-5993954270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63" t="5616" r="31506" b="13637"/>
          <a:stretch/>
        </p:blipFill>
        <p:spPr>
          <a:xfrm>
            <a:off x="1141505" y="4640915"/>
            <a:ext cx="1225177" cy="1592544"/>
          </a:xfrm>
          <a:prstGeom prst="rect">
            <a:avLst/>
          </a:prstGeom>
        </p:spPr>
      </p:pic>
      <p:pic>
        <p:nvPicPr>
          <p:cNvPr id="7" name="图片 6" descr="图片包含 地面, 户外, 动物, 骆驼&#10;&#10;已生成极高可信度的说明">
            <a:extLst>
              <a:ext uri="{FF2B5EF4-FFF2-40B4-BE49-F238E27FC236}">
                <a16:creationId xmlns:a16="http://schemas.microsoft.com/office/drawing/2014/main" xmlns="" id="{B94D9178-B4D5-4A94-A1AD-F15A1A2B2A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8670" r="17303"/>
          <a:stretch/>
        </p:blipFill>
        <p:spPr>
          <a:xfrm>
            <a:off x="9108709" y="3429000"/>
            <a:ext cx="2865722" cy="306601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C146E095-CE09-409B-908A-8B51CF59FCFF}"/>
              </a:ext>
            </a:extLst>
          </p:cNvPr>
          <p:cNvSpPr txBox="1"/>
          <p:nvPr/>
        </p:nvSpPr>
        <p:spPr>
          <a:xfrm>
            <a:off x="4905375" y="4371975"/>
            <a:ext cx="2381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>
                <a:hlinkClick r:id="rId4" tooltip="https://zh.wikipedia.org/zh-hans/%E5%8F%8C%E5%B3%B0%E9%AA%86%E9%A9%BC"/>
              </a:rPr>
              <a:t>此照片</a:t>
            </a:r>
            <a:r>
              <a:rPr lang="zh-CN" altLang="en-US" sz="900"/>
              <a:t>，作者: 未知作者，许可证: </a:t>
            </a:r>
            <a:r>
              <a:rPr lang="zh-CN" altLang="en-US" sz="900">
                <a:hlinkClick r:id="rId5" tooltip="https://creativecommons.org/licenses/by-sa/3.0/"/>
              </a:rPr>
              <a:t>CC BY-SA</a:t>
            </a:r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2543289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9AAA065-FB1B-4825-96FA-D4D83E2A9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-66501"/>
            <a:ext cx="10353761" cy="138546"/>
          </a:xfrm>
        </p:spPr>
        <p:txBody>
          <a:bodyPr>
            <a:normAutofit fontScale="90000"/>
          </a:bodyPr>
          <a:lstStyle/>
          <a:p>
            <a:endParaRPr lang="zh-CN" altLang="en-US" sz="5400" dirty="0">
              <a:solidFill>
                <a:srgbClr val="FFFF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D325440-ACE0-4483-9137-2A1F8CF86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818" y="709353"/>
            <a:ext cx="10745586" cy="60627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路</a:t>
            </a:r>
            <a:r>
              <a:rPr lang="en-US" altLang="zh-CN" sz="60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18:25 </a:t>
            </a:r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骆驼穿过针的眼，比财主进神的国，还容易呢。</a:t>
            </a:r>
          </a:p>
          <a:p>
            <a:pPr marL="0" indent="0">
              <a:buNone/>
            </a:pPr>
            <a:r>
              <a:rPr lang="zh-CN" altLang="en-US" sz="60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箴言</a:t>
            </a:r>
            <a:r>
              <a:rPr lang="en-US" altLang="zh-CN" sz="60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10:22</a:t>
            </a:r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耶和华所赐的福，使人富足。并不加上忧虑。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0848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室内&#10;&#10;已生成高可信度的说明">
            <a:extLst>
              <a:ext uri="{FF2B5EF4-FFF2-40B4-BE49-F238E27FC236}">
                <a16:creationId xmlns:a16="http://schemas.microsoft.com/office/drawing/2014/main" xmlns="" id="{F867CBB0-382D-4121-91AD-965075AA6E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/>
          </a:blip>
          <a:srcRect t="23352" r="-1" b="39815"/>
          <a:stretch/>
        </p:blipFill>
        <p:spPr>
          <a:xfrm>
            <a:off x="20" y="5741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56A7F27-5B86-4914-90A3-E04479F8E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4000"/>
                </a:schemeClr>
              </a:gs>
              <a:gs pos="100000">
                <a:schemeClr val="bg2">
                  <a:lumMod val="40000"/>
                  <a:alpha val="66000"/>
                </a:scheme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832A30EC-2C72-4D1B-9B53-76A0601A1F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79272" y="1828800"/>
            <a:ext cx="8833456" cy="3200400"/>
          </a:xfrm>
          <a:prstGeom prst="rect">
            <a:avLst/>
          </a:prstGeom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976DB12-26E4-47A3-98E9-6F357D572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534" y="2054268"/>
            <a:ext cx="8354862" cy="17285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z="9600" dirty="0"/>
              <a:t>第一个叫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2BF2CA1-B495-43BD-AC97-1EC4BDFC2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533" y="3883068"/>
            <a:ext cx="8354863" cy="96515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altLang="zh-CN" sz="4800" b="1" dirty="0"/>
              <a:t>——</a:t>
            </a:r>
            <a:r>
              <a:rPr lang="zh-CN" altLang="en-US" sz="4800" b="1" dirty="0"/>
              <a:t>无知的财主</a:t>
            </a:r>
          </a:p>
        </p:txBody>
      </p:sp>
    </p:spTree>
    <p:extLst>
      <p:ext uri="{BB962C8B-B14F-4D97-AF65-F5344CB8AC3E}">
        <p14:creationId xmlns:p14="http://schemas.microsoft.com/office/powerpoint/2010/main" val="1416349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3DFAA55-03F5-4B89-A752-797CE0EB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1440"/>
            <a:ext cx="10353761" cy="1221971"/>
          </a:xfrm>
        </p:spPr>
        <p:txBody>
          <a:bodyPr>
            <a:normAutofit/>
          </a:bodyPr>
          <a:lstStyle/>
          <a:p>
            <a:r>
              <a:rPr lang="en-US" altLang="zh-CN" sz="4400" dirty="0">
                <a:solidFill>
                  <a:srgbClr val="FFFF00"/>
                </a:solidFill>
              </a:rPr>
              <a:t>《</a:t>
            </a:r>
            <a:r>
              <a:rPr lang="zh-CN" altLang="en-US" sz="4400" dirty="0">
                <a:solidFill>
                  <a:srgbClr val="FFFF00"/>
                </a:solidFill>
              </a:rPr>
              <a:t>路加福音</a:t>
            </a:r>
            <a:r>
              <a:rPr lang="en-US" altLang="zh-CN" sz="4400" dirty="0">
                <a:solidFill>
                  <a:srgbClr val="FFFF00"/>
                </a:solidFill>
              </a:rPr>
              <a:t>》12</a:t>
            </a:r>
            <a:r>
              <a:rPr lang="zh-CN" altLang="en-US" sz="4400" dirty="0">
                <a:solidFill>
                  <a:srgbClr val="FFFF00"/>
                </a:solidFill>
              </a:rPr>
              <a:t>章</a:t>
            </a:r>
            <a:r>
              <a:rPr lang="en-US" altLang="zh-CN" sz="4400" dirty="0">
                <a:solidFill>
                  <a:srgbClr val="FFFF00"/>
                </a:solidFill>
              </a:rPr>
              <a:t>15</a:t>
            </a:r>
            <a:r>
              <a:rPr lang="zh-CN" altLang="en-US" sz="4400" dirty="0">
                <a:solidFill>
                  <a:srgbClr val="FFFF00"/>
                </a:solidFill>
              </a:rPr>
              <a:t>节</a:t>
            </a:r>
            <a:r>
              <a:rPr lang="en-US" altLang="zh-CN" sz="4400" dirty="0">
                <a:solidFill>
                  <a:srgbClr val="FFFF00"/>
                </a:solidFill>
              </a:rPr>
              <a:t>-21</a:t>
            </a:r>
            <a:r>
              <a:rPr lang="zh-CN" altLang="en-US" sz="4400" dirty="0">
                <a:solidFill>
                  <a:srgbClr val="FFFF00"/>
                </a:solidFill>
              </a:rPr>
              <a:t>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28FB5F7-3141-45DA-859D-58AF0E348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25" y="1185949"/>
            <a:ext cx="11665528" cy="5672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于是对众人说：“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你们要谨慎自守，免去一切的贪心。因为人的生命，不在乎家道丰富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。”就用比喻对他们说：“</a:t>
            </a:r>
            <a:r>
              <a:rPr lang="zh-CN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有一个财主，田产丰盛。自己心里思想说：‘我的出产没有地方收藏，怎么办呢？’又说：‘我要这么办。要把我的仓房拆了，另盖更大的。在那里好收藏我一切的粮食和财物。然后要对我的灵魂说：‘灵魂哪，你有许多财物积存，可作多年的费用。只管安安逸逸的吃喝快乐吧。’神却对他说：‘无知的人哪，今夜必要你的灵魂。</a:t>
            </a:r>
            <a:r>
              <a:rPr lang="zh-CN" altLang="en-US" sz="32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你所预备的，要归谁呢？</a:t>
            </a:r>
            <a:r>
              <a:rPr lang="zh-CN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’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凡为自己积财，在神面前却不富足的，也是这样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。”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7231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8C23100-9882-40B8-BF27-669860BEE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609600"/>
            <a:ext cx="11244349" cy="1326321"/>
          </a:xfrm>
        </p:spPr>
        <p:txBody>
          <a:bodyPr>
            <a:normAutofit/>
          </a:bodyPr>
          <a:lstStyle/>
          <a:p>
            <a:r>
              <a:rPr lang="zh-CN" alt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“无知的人哪，今夜必要你的灵魂！”</a:t>
            </a:r>
            <a:endParaRPr lang="zh-CN" altLang="en-US" sz="54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D079404-AC2A-41EC-B8D7-9E19A2E33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724" y="2096064"/>
            <a:ext cx="11155680" cy="4559660"/>
          </a:xfrm>
        </p:spPr>
        <p:txBody>
          <a:bodyPr>
            <a:normAutofit/>
          </a:bodyPr>
          <a:lstStyle/>
          <a:p>
            <a:r>
              <a:rPr lang="zh-CN" altLang="en-US" sz="4800" dirty="0">
                <a:latin typeface="华文新魏" panose="02010800040101010101" pitchFamily="2" charset="-122"/>
                <a:ea typeface="华文新魏" panose="02010800040101010101" pitchFamily="2" charset="-122"/>
              </a:rPr>
              <a:t>财主的“无知”在哪里呢？</a:t>
            </a:r>
            <a:endParaRPr lang="en-US" altLang="zh-CN" sz="4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4800" dirty="0">
                <a:latin typeface="华文新魏" panose="02010800040101010101" pitchFamily="2" charset="-122"/>
                <a:ea typeface="华文新魏" panose="02010800040101010101" pitchFamily="2" charset="-122"/>
              </a:rPr>
              <a:t>是因为他要拆旧盖新的仓房吗？</a:t>
            </a:r>
            <a:endParaRPr lang="en-US" altLang="zh-CN" sz="4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4800" dirty="0">
                <a:latin typeface="华文新魏" panose="02010800040101010101" pitchFamily="2" charset="-122"/>
                <a:ea typeface="华文新魏" panose="02010800040101010101" pitchFamily="2" charset="-122"/>
              </a:rPr>
              <a:t>不是的，他的无知愚昧在于“</a:t>
            </a:r>
            <a:r>
              <a:rPr lang="zh-CN" altLang="en-US" sz="480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只知为今生享乐，却从不为身后着想！</a:t>
            </a:r>
            <a:r>
              <a:rPr lang="zh-CN" altLang="en-US" sz="4800" dirty="0">
                <a:latin typeface="华文新魏" panose="02010800040101010101" pitchFamily="2" charset="-122"/>
                <a:ea typeface="华文新魏" panose="02010800040101010101" pitchFamily="2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196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草, 户外, 天空, 田野&#10;&#10;已生成极高可信度的说明">
            <a:extLst>
              <a:ext uri="{FF2B5EF4-FFF2-40B4-BE49-F238E27FC236}">
                <a16:creationId xmlns:a16="http://schemas.microsoft.com/office/drawing/2014/main" xmlns="" id="{6AAE9CC0-60C5-448D-9DFA-C758F74B35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grayscl/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t="11401" b="40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C23C8D4-BD3D-4473-B3D0-89011586BE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5000"/>
                </a:schemeClr>
              </a:gs>
              <a:gs pos="100000">
                <a:schemeClr val="bg2">
                  <a:lumMod val="40000"/>
                </a:scheme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45495E1-2362-4CA0-BD07-F4922369FB16}"/>
              </a:ext>
            </a:extLst>
          </p:cNvPr>
          <p:cNvSpPr txBox="1"/>
          <p:nvPr/>
        </p:nvSpPr>
        <p:spPr>
          <a:xfrm>
            <a:off x="10218383" y="6870700"/>
            <a:ext cx="19736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zh-CN" altLang="en-US" sz="700">
                <a:solidFill>
                  <a:srgbClr val="FFFFFF"/>
                </a:solidFill>
                <a:hlinkClick r:id="rId4" tooltip="http://blog.livedoor.jp/t2o_0127/archives/53688391.html"/>
              </a:rPr>
              <a:t>此照片</a:t>
            </a:r>
            <a:r>
              <a:rPr lang="zh-CN" altLang="en-US" sz="700">
                <a:solidFill>
                  <a:srgbClr val="FFFFFF"/>
                </a:solidFill>
              </a:rPr>
              <a:t>，作者: 未知作者，许可证: </a:t>
            </a:r>
            <a:r>
              <a:rPr lang="zh-CN" altLang="en-US" sz="700">
                <a:solidFill>
                  <a:srgbClr val="FFFFFF"/>
                </a:solidFill>
                <a:hlinkClick r:id="rId5" tooltip="https://creativecommons.org/licenses/by-nc/2.1/"/>
              </a:rPr>
              <a:t>CC BY-NC</a:t>
            </a:r>
            <a:endParaRPr lang="zh-CN" altLang="en-US" sz="700">
              <a:solidFill>
                <a:srgbClr val="FFFFFF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D339B9-C9FC-4217-AE2F-84465D6CF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269" y="1122363"/>
            <a:ext cx="90014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z="7200" dirty="0"/>
              <a:t>第二个是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12BB690-92CB-40EB-8AE6-A3A2D5FA0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298" y="3602038"/>
            <a:ext cx="11809615" cy="1655762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altLang="zh-CN" sz="6000" dirty="0">
                <a:solidFill>
                  <a:srgbClr val="FFFF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—</a:t>
            </a:r>
            <a:r>
              <a:rPr lang="zh-CN" altLang="en-US" sz="6000" dirty="0">
                <a:solidFill>
                  <a:srgbClr val="FFFF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极度挥霍，毫无感恩，没有怜悯心的财主</a:t>
            </a:r>
          </a:p>
        </p:txBody>
      </p:sp>
    </p:spTree>
    <p:extLst>
      <p:ext uri="{BB962C8B-B14F-4D97-AF65-F5344CB8AC3E}">
        <p14:creationId xmlns:p14="http://schemas.microsoft.com/office/powerpoint/2010/main" val="844900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88C0A58-ED34-423C-B88E-0DCFDBFC9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29" y="0"/>
            <a:ext cx="10813128" cy="1252451"/>
          </a:xfrm>
        </p:spPr>
        <p:txBody>
          <a:bodyPr>
            <a:normAutofit/>
          </a:bodyPr>
          <a:lstStyle/>
          <a:p>
            <a:r>
              <a:rPr lang="en-US" altLang="zh-CN" sz="4800" dirty="0"/>
              <a:t>《</a:t>
            </a:r>
            <a:r>
              <a:rPr lang="zh-CN" altLang="en-US" sz="4800" dirty="0"/>
              <a:t>路加福音</a:t>
            </a:r>
            <a:r>
              <a:rPr lang="en-US" altLang="zh-CN" sz="4800" dirty="0"/>
              <a:t>》16</a:t>
            </a:r>
            <a:r>
              <a:rPr lang="zh-CN" altLang="en-US" sz="4800" dirty="0"/>
              <a:t>章</a:t>
            </a:r>
            <a:r>
              <a:rPr lang="en-US" altLang="zh-CN" sz="4800" dirty="0"/>
              <a:t>19</a:t>
            </a:r>
            <a:r>
              <a:rPr lang="zh-CN" altLang="en-US" sz="4800" dirty="0"/>
              <a:t>节</a:t>
            </a:r>
            <a:r>
              <a:rPr lang="en-US" altLang="zh-CN" sz="4800" dirty="0"/>
              <a:t>-31</a:t>
            </a:r>
            <a:r>
              <a:rPr lang="zh-CN" altLang="en-US" sz="4800" dirty="0"/>
              <a:t>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254A72E-837A-46D3-B9CA-23E8548DF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2" y="1091737"/>
            <a:ext cx="11438311" cy="57136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6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有一个财主，穿着紫色袍和细麻布衣服，天天奢华宴乐。又有一个讨饭的，名叫拉撒路，浑身生疮，被人放在财主门口，要得财主桌子上掉下来的零碎充饥。并且狗来舔他的疮。后来那讨饭的死了，被天使带去放在亚伯拉罕的怀里。财主也死了，并且埋葬了。他在阴间受痛苦，举目远远地望见亚伯拉罕，又望见拉撒路在他怀里。就喊着说：“</a:t>
            </a:r>
            <a:r>
              <a:rPr lang="zh-CN" altLang="en-US" sz="36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我祖亚伯拉罕哪，可怜我吧，打发拉撒路来，用指头尖蘸点水，凉凉我的舌头。因为我在这火焰里，极其痛苦</a:t>
            </a:r>
            <a:r>
              <a:rPr lang="zh-CN" altLang="en-US" sz="36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。”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5818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6BC840B-D681-405D-8525-134DF636C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913795" y="-6925"/>
            <a:ext cx="10353761" cy="4571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A1D4392-B1C7-4F5B-9C31-8492A6510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967" y="210589"/>
            <a:ext cx="11582400" cy="6647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亚伯拉罕说：“儿阿，你该回想你生前享过福，拉撒路也受过苦。如今他在这里得安慰，你倒受痛苦。不但这样，并且在你我之间，有深渊限定，以致人要从这边过到你们那边，是不能的，要从那边过到我们这边，也是不能的。”财主说：“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我祖阿，既是这样，求你打发拉撒路到我父家去。因为我还有五个弟兄。他可以对他们作见证，免得他们也来到这痛苦的地方</a:t>
            </a: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。”亚伯拉罕说：“他们有摩西和先知的话，可以听从。”他说：“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我祖亚伯拉罕哪，不是的。若有一个从死里复活的，到他们那里去的，他们必要悔改</a:t>
            </a: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。”亚伯拉罕说：“</a:t>
            </a:r>
            <a:r>
              <a:rPr lang="zh-CN" altLang="en-US" sz="36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若不听从摩西和先知的话，</a:t>
            </a:r>
            <a:r>
              <a:rPr lang="zh-CN" altLang="en-US" sz="3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就是有一个从死里复活的，他们也是不听劝</a:t>
            </a:r>
            <a:r>
              <a:rPr lang="zh-CN" altLang="en-US" sz="36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1749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3DB7958-0D70-4DD1-803E-FDFBACFD6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93" y="0"/>
            <a:ext cx="11366269" cy="1935921"/>
          </a:xfrm>
        </p:spPr>
        <p:txBody>
          <a:bodyPr>
            <a:normAutofit/>
          </a:bodyPr>
          <a:lstStyle/>
          <a:p>
            <a:r>
              <a:rPr lang="zh-CN" altLang="en-US" sz="44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就是有一个从死里复活的，他们也是不听劝</a:t>
            </a:r>
            <a:endParaRPr lang="zh-CN" altLang="en-US" sz="4400" dirty="0">
              <a:solidFill>
                <a:srgbClr val="FFFF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DC3733D-57DA-499E-A807-6FE08C665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1485207"/>
            <a:ext cx="11366269" cy="5031972"/>
          </a:xfrm>
        </p:spPr>
        <p:txBody>
          <a:bodyPr>
            <a:normAutofit/>
          </a:bodyPr>
          <a:lstStyle/>
          <a:p>
            <a:r>
              <a:rPr lang="zh-CN" altLang="en-US" sz="6000" dirty="0">
                <a:latin typeface="华文新魏" panose="02010800040101010101" pitchFamily="2" charset="-122"/>
                <a:ea typeface="华文新魏" panose="02010800040101010101" pitchFamily="2" charset="-122"/>
              </a:rPr>
              <a:t>这是一个毫无同情、怜悯、感恩之心的人。</a:t>
            </a:r>
            <a:endParaRPr lang="en-US" altLang="zh-CN" sz="6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6000" dirty="0">
                <a:latin typeface="华文新魏" panose="02010800040101010101" pitchFamily="2" charset="-122"/>
                <a:ea typeface="华文新魏" panose="02010800040101010101" pitchFamily="2" charset="-122"/>
              </a:rPr>
              <a:t>是一个“</a:t>
            </a:r>
            <a:r>
              <a:rPr lang="zh-CN" altLang="en-US" sz="600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眼界低下、</a:t>
            </a:r>
            <a:r>
              <a:rPr lang="zh-CN" altLang="en-US" sz="6000" b="1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硬心、没有明天的财主</a:t>
            </a:r>
            <a:r>
              <a:rPr lang="zh-CN" altLang="en-US" sz="6000" dirty="0">
                <a:latin typeface="华文新魏" panose="02010800040101010101" pitchFamily="2" charset="-122"/>
                <a:ea typeface="华文新魏" panose="02010800040101010101" pitchFamily="2" charset="-122"/>
              </a:rPr>
              <a:t>”！</a:t>
            </a:r>
            <a:endParaRPr lang="en-US" altLang="zh-CN" sz="6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7447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7D1B2E9-48A9-43AB-B287-F4D0E0C16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517" y="643467"/>
            <a:ext cx="3615953" cy="1735168"/>
          </a:xfrm>
        </p:spPr>
        <p:txBody>
          <a:bodyPr anchor="b">
            <a:normAutofit/>
          </a:bodyPr>
          <a:lstStyle/>
          <a:p>
            <a:pPr algn="l"/>
            <a:r>
              <a:rPr lang="zh-CN" altLang="en-US" sz="8000" dirty="0"/>
              <a:t>第三个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6909558-86D0-43C0-A3CC-BBF69B579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288" y="2324847"/>
            <a:ext cx="3754653" cy="43927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sz="1400" dirty="0"/>
          </a:p>
          <a:p>
            <a:pPr marL="0" indent="0">
              <a:buNone/>
            </a:pPr>
            <a:r>
              <a:rPr lang="en-US" altLang="zh-CN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—</a:t>
            </a:r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注重现实，被钱财所累的财主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1007713-5891-46A9-BACA-FAD760FE23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58793" y="733425"/>
            <a:ext cx="6696075" cy="539115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74BB6AA7-7EAD-4D3B-9335-B6E8BD7E68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23972" y="799817"/>
            <a:ext cx="6565717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图片包含 天空, 户外, 自然, 日落&#10;&#10;已生成极高可信度的说明">
            <a:extLst>
              <a:ext uri="{FF2B5EF4-FFF2-40B4-BE49-F238E27FC236}">
                <a16:creationId xmlns:a16="http://schemas.microsoft.com/office/drawing/2014/main" xmlns="" id="{6541C2DE-B2A1-48E3-826C-825FFD5200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556" r="9639" b="-1"/>
          <a:stretch/>
        </p:blipFill>
        <p:spPr>
          <a:xfrm>
            <a:off x="5170931" y="1786626"/>
            <a:ext cx="5895257" cy="331510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818CEF8-451F-4D0C-87CA-F5FAB93D0D86}"/>
              </a:ext>
            </a:extLst>
          </p:cNvPr>
          <p:cNvSpPr txBox="1"/>
          <p:nvPr/>
        </p:nvSpPr>
        <p:spPr>
          <a:xfrm>
            <a:off x="10218383" y="6870700"/>
            <a:ext cx="19736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zh-CN" altLang="en-US" sz="700">
                <a:solidFill>
                  <a:srgbClr val="FFFFFF"/>
                </a:solidFill>
                <a:hlinkClick r:id="rId4" tooltip="http://www.vmovier.com/48613?from=tag__title"/>
              </a:rPr>
              <a:t>此照片</a:t>
            </a:r>
            <a:r>
              <a:rPr lang="zh-CN" altLang="en-US" sz="700">
                <a:solidFill>
                  <a:srgbClr val="FFFFFF"/>
                </a:solidFill>
              </a:rPr>
              <a:t>，作者: 未知作者，许可证: </a:t>
            </a:r>
            <a:r>
              <a:rPr lang="zh-CN" altLang="en-US" sz="700">
                <a:solidFill>
                  <a:srgbClr val="FFFFFF"/>
                </a:solidFill>
                <a:hlinkClick r:id="rId5" tooltip="https://creativecommons.org/licenses/by-nc/2.5/"/>
              </a:rPr>
              <a:t>CC BY-NC</a:t>
            </a:r>
            <a:endParaRPr lang="zh-CN" alt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44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CB02993-174F-461D-86E6-65F44042B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"/>
            <a:ext cx="10353761" cy="1191490"/>
          </a:xfrm>
        </p:spPr>
        <p:txBody>
          <a:bodyPr>
            <a:normAutofit/>
          </a:bodyPr>
          <a:lstStyle/>
          <a:p>
            <a:r>
              <a:rPr lang="en-US" altLang="zh-CN" sz="4800" dirty="0">
                <a:solidFill>
                  <a:srgbClr val="FFFF00"/>
                </a:solidFill>
              </a:rPr>
              <a:t>《</a:t>
            </a:r>
            <a:r>
              <a:rPr lang="zh-CN" altLang="en-US" sz="4800" dirty="0">
                <a:solidFill>
                  <a:srgbClr val="FFFF00"/>
                </a:solidFill>
              </a:rPr>
              <a:t>路加福音</a:t>
            </a:r>
            <a:r>
              <a:rPr lang="en-US" altLang="zh-CN" sz="4800" dirty="0">
                <a:solidFill>
                  <a:srgbClr val="FFFF00"/>
                </a:solidFill>
              </a:rPr>
              <a:t>》18</a:t>
            </a:r>
            <a:r>
              <a:rPr lang="zh-CN" altLang="en-US" sz="4800" dirty="0">
                <a:solidFill>
                  <a:srgbClr val="FFFF00"/>
                </a:solidFill>
              </a:rPr>
              <a:t>章</a:t>
            </a:r>
            <a:r>
              <a:rPr lang="en-US" altLang="zh-CN" sz="4800" dirty="0">
                <a:solidFill>
                  <a:srgbClr val="FFFF00"/>
                </a:solidFill>
              </a:rPr>
              <a:t>18</a:t>
            </a:r>
            <a:r>
              <a:rPr lang="zh-CN" altLang="en-US" sz="4800" dirty="0">
                <a:solidFill>
                  <a:srgbClr val="FFFF00"/>
                </a:solidFill>
              </a:rPr>
              <a:t>节</a:t>
            </a:r>
            <a:r>
              <a:rPr lang="en-US" altLang="zh-CN" sz="4800" dirty="0">
                <a:solidFill>
                  <a:srgbClr val="FFFF00"/>
                </a:solidFill>
              </a:rPr>
              <a:t>-27</a:t>
            </a:r>
            <a:r>
              <a:rPr lang="zh-CN" altLang="en-US" sz="4800" dirty="0">
                <a:solidFill>
                  <a:srgbClr val="FFFF00"/>
                </a:solidFill>
              </a:rPr>
              <a:t>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A33755D-1407-49B7-B181-21E591ED6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844" y="1025236"/>
            <a:ext cx="11565774" cy="5832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有一个官问耶稣说：“良善的夫子，我该作什么事，才可以承受永生？”耶稣对他说：“</a:t>
            </a: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你为什么称我是良善的？除了神一位之外，再没有良善的。诫命你是晓得的，不可奸淫，不可杀人，不可偷盗，不可作假见证，当孝敬父母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。”那人说：“这一切我从小都遵守了。”耶稣听见了，就说：“</a:t>
            </a: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你还缺少一件，要变卖你一切所有的，分给穷人，就必有财宝在天上。你还要来跟从我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。”他听见这话，就甚忧愁，因为他很富足。耶稣看见他就说：“</a:t>
            </a: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有钱财的人进神的国，是何等的难哪。骆驼穿过针的眼，比财主进神的国，还容易呢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！”听见的人说：“这样，谁能得救呢？”耶稣说：“</a:t>
            </a:r>
            <a:r>
              <a:rPr lang="zh-CN" altLang="en-US" sz="3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在人所不能的事，在神却能</a:t>
            </a:r>
            <a:r>
              <a:rPr lang="zh-CN" altLang="en-US" sz="36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1934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DA13EF8-BD49-4EAA-8416-72FBCD001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425" y="-354676"/>
            <a:ext cx="11565775" cy="2290597"/>
          </a:xfrm>
        </p:spPr>
        <p:txBody>
          <a:bodyPr>
            <a:normAutofit/>
          </a:bodyPr>
          <a:lstStyle/>
          <a:p>
            <a:r>
              <a:rPr lang="zh-CN" altLang="en-US" sz="54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“我该作什么事，才可以承受永生？”</a:t>
            </a:r>
            <a:endParaRPr lang="zh-CN" altLang="en-US" sz="5400" dirty="0">
              <a:solidFill>
                <a:srgbClr val="FFFF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5A14820-8C15-46F2-87FD-9D7C6D9D8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970" y="1252451"/>
            <a:ext cx="11366269" cy="5430983"/>
          </a:xfrm>
        </p:spPr>
        <p:txBody>
          <a:bodyPr>
            <a:noAutofit/>
          </a:bodyPr>
          <a:lstStyle/>
          <a:p>
            <a:r>
              <a:rPr lang="zh-CN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靠“</a:t>
            </a:r>
            <a:r>
              <a:rPr lang="zh-CN" alt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做什么</a:t>
            </a:r>
            <a:r>
              <a:rPr lang="zh-CN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”，是永远得不到永生的！</a:t>
            </a:r>
            <a:endParaRPr lang="en-US" altLang="zh-CN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地上的钱财成为人进天国无法逾越的鸿沟！</a:t>
            </a:r>
            <a:endParaRPr lang="en-US" altLang="zh-CN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悲剧在于</a:t>
            </a:r>
            <a:r>
              <a:rPr lang="zh-CN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：年轻的财主既有对永生的渴慕，却更放不下今生的财富和眼前的利益！在艰难的权衡之下，他离开了赐永生的救主！</a:t>
            </a:r>
            <a:endParaRPr lang="en-US" altLang="zh-CN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这是世上最多人生的写照。</a:t>
            </a:r>
          </a:p>
        </p:txBody>
      </p:sp>
    </p:spTree>
    <p:extLst>
      <p:ext uri="{BB962C8B-B14F-4D97-AF65-F5344CB8AC3E}">
        <p14:creationId xmlns:p14="http://schemas.microsoft.com/office/powerpoint/2010/main" val="691926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A7212BF-B73B-4072-8246-228AB8C08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65" y="315884"/>
            <a:ext cx="11576859" cy="2100348"/>
          </a:xfrm>
        </p:spPr>
        <p:txBody>
          <a:bodyPr>
            <a:normAutofit/>
          </a:bodyPr>
          <a:lstStyle/>
          <a:p>
            <a:r>
              <a:rPr lang="zh-CN" altLang="en-US" sz="54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“骆驼穿过针的眼，比财主进神的国，还容易呢！”</a:t>
            </a:r>
            <a:endParaRPr lang="zh-CN" altLang="en-US" sz="5400" dirty="0">
              <a:solidFill>
                <a:srgbClr val="FFFF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BFFF33C-C2E9-4EC0-8512-C83938D49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764" y="2322022"/>
            <a:ext cx="11338560" cy="4006734"/>
          </a:xfrm>
        </p:spPr>
        <p:txBody>
          <a:bodyPr>
            <a:noAutofit/>
          </a:bodyPr>
          <a:lstStyle/>
          <a:p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人问：“这样，谁能得救呢？”</a:t>
            </a:r>
            <a:endParaRPr lang="en-US" altLang="zh-CN" sz="6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72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“</a:t>
            </a:r>
            <a:r>
              <a:rPr lang="zh-CN" altLang="en-US" sz="7200" dirty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在人所不能的事，在神却能</a:t>
            </a:r>
            <a:r>
              <a:rPr lang="zh-CN" altLang="en-US" sz="7200" dirty="0">
                <a:latin typeface="华文行楷" panose="02010800040101010101" pitchFamily="2" charset="-122"/>
                <a:ea typeface="华文行楷" panose="02010800040101010101" pitchFamily="2" charset="-122"/>
              </a:rPr>
              <a:t>。”</a:t>
            </a:r>
          </a:p>
        </p:txBody>
      </p:sp>
    </p:spTree>
    <p:extLst>
      <p:ext uri="{BB962C8B-B14F-4D97-AF65-F5344CB8AC3E}">
        <p14:creationId xmlns:p14="http://schemas.microsoft.com/office/powerpoint/2010/main" val="465125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49E0A42-3981-436D-A62E-5FD0A9E20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>
            <a:normAutofit/>
          </a:bodyPr>
          <a:lstStyle/>
          <a:p>
            <a:r>
              <a:rPr lang="zh-CN" altLang="en-US" sz="7200" dirty="0"/>
              <a:t>第四个财主是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FA2AC96-1E47-421C-A03F-F98E354EB4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095500"/>
            <a:ext cx="12192000" cy="4762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内容占位符 2">
            <a:extLst>
              <a:ext uri="{FF2B5EF4-FFF2-40B4-BE49-F238E27FC236}">
                <a16:creationId xmlns:a16="http://schemas.microsoft.com/office/drawing/2014/main" xmlns="" id="{2B105CFA-DB07-4EE7-BCE0-CEDCB068B1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9906520"/>
              </p:ext>
            </p:extLst>
          </p:nvPr>
        </p:nvGraphicFramePr>
        <p:xfrm>
          <a:off x="914400" y="2032000"/>
          <a:ext cx="10353675" cy="4279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84484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894A5D7-F85E-456B-AD50-3F9289013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0"/>
            <a:ext cx="10657956" cy="1485207"/>
          </a:xfrm>
        </p:spPr>
        <p:txBody>
          <a:bodyPr>
            <a:normAutofit/>
          </a:bodyPr>
          <a:lstStyle/>
          <a:p>
            <a:r>
              <a:rPr lang="en-US" altLang="zh-CN" sz="4800" dirty="0">
                <a:solidFill>
                  <a:srgbClr val="FFFF00"/>
                </a:solidFill>
              </a:rPr>
              <a:t>《</a:t>
            </a:r>
            <a:r>
              <a:rPr lang="zh-CN" altLang="en-US" sz="4800" dirty="0">
                <a:solidFill>
                  <a:srgbClr val="FFFF00"/>
                </a:solidFill>
              </a:rPr>
              <a:t>路加福音</a:t>
            </a:r>
            <a:r>
              <a:rPr lang="en-US" altLang="zh-CN" sz="4800" dirty="0">
                <a:solidFill>
                  <a:srgbClr val="FFFF00"/>
                </a:solidFill>
              </a:rPr>
              <a:t>》19</a:t>
            </a:r>
            <a:r>
              <a:rPr lang="zh-CN" altLang="en-US" sz="4800" dirty="0">
                <a:solidFill>
                  <a:srgbClr val="FFFF00"/>
                </a:solidFill>
              </a:rPr>
              <a:t>章</a:t>
            </a:r>
            <a:r>
              <a:rPr lang="en-US" altLang="zh-CN" sz="4800" dirty="0">
                <a:solidFill>
                  <a:srgbClr val="FFFF00"/>
                </a:solidFill>
              </a:rPr>
              <a:t>2</a:t>
            </a:r>
            <a:r>
              <a:rPr lang="zh-CN" altLang="en-US" sz="4800" dirty="0">
                <a:solidFill>
                  <a:srgbClr val="FFFF00"/>
                </a:solidFill>
              </a:rPr>
              <a:t>节</a:t>
            </a:r>
            <a:r>
              <a:rPr lang="en-US" altLang="zh-CN" sz="4800" dirty="0">
                <a:solidFill>
                  <a:srgbClr val="FFFF00"/>
                </a:solidFill>
              </a:rPr>
              <a:t>-10</a:t>
            </a:r>
            <a:r>
              <a:rPr lang="zh-CN" altLang="en-US" sz="4800" dirty="0">
                <a:solidFill>
                  <a:srgbClr val="FFFF00"/>
                </a:solidFill>
              </a:rPr>
              <a:t>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F37463A-C3B0-4BC3-9A40-841E10DF7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966" y="1130531"/>
            <a:ext cx="11626735" cy="5680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有一个人名叫撒该，作税吏长，是个财主。他要看看耶稣是怎样的人。只因人多，他的身量又矮，所以不得看见。就跑到前头，爬上桑树，要看耶稣，因为耶稣必从那里经过。耶稣到了那里，抬头一看，对他说：“</a:t>
            </a:r>
            <a:r>
              <a:rPr lang="zh-CN" altLang="en-US" sz="32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撒该，快下来，今天我必住在你家里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。”他就急忙下来，欢欢喜喜地接待耶稣。众人看见，都私下议论说：“</a:t>
            </a:r>
            <a:r>
              <a:rPr lang="zh-CN" altLang="en-US" sz="32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祂竟到罪人家里去住宿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。”撒该站着，对主说：“</a:t>
            </a:r>
            <a:r>
              <a:rPr lang="zh-CN" altLang="en-US" sz="32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主阿，我把所有的一半给穷人。我若讹诈了谁，就还他四倍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。”耶稣说：“</a:t>
            </a:r>
            <a:r>
              <a:rPr lang="zh-CN" altLang="en-US" sz="32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今天救恩到了这家，因为他也是亚伯拉罕的子孙。</a:t>
            </a:r>
            <a:r>
              <a:rPr lang="zh-CN" altLang="en-US" sz="3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人子来，为要寻找拯救失丧的人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。”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7939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DA25905-4475-48D6-B514-59F28270F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4571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84D6D37-875C-479F-96B0-B0BE2BA23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42" y="393469"/>
            <a:ext cx="11515898" cy="6278879"/>
          </a:xfrm>
        </p:spPr>
        <p:txBody>
          <a:bodyPr/>
          <a:lstStyle/>
          <a:p>
            <a:r>
              <a:rPr lang="zh-CN" altLang="en-US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撒该是一个渴望见到耶稣的财主。（</a:t>
            </a:r>
            <a:r>
              <a:rPr lang="en-US" altLang="zh-CN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节）</a:t>
            </a:r>
            <a:endParaRPr lang="en-US" altLang="zh-CN" sz="4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他在救主和众人面前承认自己所犯的罪。（</a:t>
            </a:r>
            <a:r>
              <a:rPr lang="en-US" altLang="zh-CN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zh-CN" altLang="en-US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节下）</a:t>
            </a:r>
            <a:endParaRPr lang="en-US" altLang="zh-CN" sz="4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他用行动证明自己的悔改。（</a:t>
            </a:r>
            <a:r>
              <a:rPr lang="en-US" altLang="zh-CN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zh-CN" altLang="en-US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节）</a:t>
            </a:r>
            <a:endParaRPr lang="en-US" altLang="zh-CN" sz="4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诗</a:t>
            </a:r>
            <a:r>
              <a:rPr lang="en-US" altLang="zh-CN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51:17 </a:t>
            </a:r>
            <a:r>
              <a:rPr lang="zh-CN" altLang="en-US" sz="400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神所要的祭，就是忧伤的灵。神阿，忧伤痛悔的心，你必不轻看。</a:t>
            </a:r>
            <a:endParaRPr lang="en-US" altLang="zh-CN" sz="4000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5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“</a:t>
            </a:r>
            <a:r>
              <a:rPr lang="zh-CN" altLang="en-US" sz="54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人子来，为要寻找拯救失丧的人</a:t>
            </a:r>
            <a:r>
              <a:rPr lang="zh-CN" altLang="en-US" sz="5400" dirty="0">
                <a:latin typeface="华文新魏" panose="02010800040101010101" pitchFamily="2" charset="-122"/>
                <a:ea typeface="华文新魏" panose="02010800040101010101" pitchFamily="2" charset="-122"/>
              </a:rPr>
              <a:t>。”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437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74EB6A7-D988-4242-9B69-EC60D95A4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-49876"/>
            <a:ext cx="10353761" cy="254923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605DDAA-0D03-4BAF-B425-9F0CDCDD9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229" y="631767"/>
            <a:ext cx="10728960" cy="51594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54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财多常为今生累，贪心一路跑到黑；</a:t>
            </a:r>
            <a:endParaRPr lang="en-US" altLang="zh-CN" sz="5400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540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撒手人寰一场空</a:t>
            </a:r>
            <a:r>
              <a:rPr lang="zh-CN" altLang="en-US" sz="54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，回头惶顾恨无悔！</a:t>
            </a:r>
            <a:endParaRPr lang="en-US" altLang="zh-CN" sz="5400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54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不在钱财多少有，欲壑难填将人毁；</a:t>
            </a:r>
            <a:endParaRPr lang="en-US" altLang="zh-CN" sz="5400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54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唯有谦卑跟主行，知足感恩常赞美。</a:t>
            </a:r>
            <a:endParaRPr lang="en-US" altLang="zh-CN" sz="5400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buNone/>
            </a:pPr>
            <a:endParaRPr lang="en-US" altLang="zh-CN" sz="4800" dirty="0"/>
          </a:p>
          <a:p>
            <a:pPr marL="0" indent="0">
              <a:buNone/>
            </a:pP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425953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TM04033921[[fn=花纹]]</Template>
  <TotalTime>873</TotalTime>
  <Words>1866</Words>
  <Application>Microsoft Office PowerPoint</Application>
  <PresentationFormat>Custom</PresentationFormat>
  <Paragraphs>50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Damask</vt:lpstr>
      <vt:lpstr>骆驼与针眼</vt:lpstr>
      <vt:lpstr>PowerPoint Presentation</vt:lpstr>
      <vt:lpstr>第一个叫</vt:lpstr>
      <vt:lpstr>《路加福音》12章15节-21节</vt:lpstr>
      <vt:lpstr>“无知的人哪，今夜必要你的灵魂！”</vt:lpstr>
      <vt:lpstr>第二个是</vt:lpstr>
      <vt:lpstr>《路加福音》16章19节-31节</vt:lpstr>
      <vt:lpstr>PowerPoint Presentation</vt:lpstr>
      <vt:lpstr>就是有一个从死里复活的，他们也是不听劝</vt:lpstr>
      <vt:lpstr>第三个</vt:lpstr>
      <vt:lpstr>《路加福音》18章18节-27节</vt:lpstr>
      <vt:lpstr>“我该作什么事，才可以承受永生？”</vt:lpstr>
      <vt:lpstr>“骆驼穿过针的眼，比财主进神的国，还容易呢！”</vt:lpstr>
      <vt:lpstr>第四个财主是</vt:lpstr>
      <vt:lpstr>《路加福音》19章2节-10节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WeiChao Gao</dc:creator>
  <cp:lastModifiedBy>angela</cp:lastModifiedBy>
  <cp:revision>49</cp:revision>
  <dcterms:created xsi:type="dcterms:W3CDTF">2017-11-27T08:56:49Z</dcterms:created>
  <dcterms:modified xsi:type="dcterms:W3CDTF">2018-06-28T22:35:36Z</dcterms:modified>
</cp:coreProperties>
</file>