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notesMasterIdLst>
    <p:notesMasterId r:id="rId42"/>
  </p:notesMasterIdLst>
  <p:handoutMasterIdLst>
    <p:handoutMasterId r:id="rId43"/>
  </p:handoutMasterIdLst>
  <p:sldIdLst>
    <p:sldId id="302" r:id="rId2"/>
    <p:sldId id="272" r:id="rId3"/>
    <p:sldId id="300" r:id="rId4"/>
    <p:sldId id="269" r:id="rId5"/>
    <p:sldId id="304" r:id="rId6"/>
    <p:sldId id="305" r:id="rId7"/>
    <p:sldId id="271" r:id="rId8"/>
    <p:sldId id="313" r:id="rId9"/>
    <p:sldId id="256" r:id="rId10"/>
    <p:sldId id="307" r:id="rId11"/>
    <p:sldId id="279" r:id="rId12"/>
    <p:sldId id="278" r:id="rId13"/>
    <p:sldId id="333" r:id="rId14"/>
    <p:sldId id="282" r:id="rId15"/>
    <p:sldId id="283" r:id="rId16"/>
    <p:sldId id="281" r:id="rId17"/>
    <p:sldId id="321" r:id="rId18"/>
    <p:sldId id="322" r:id="rId19"/>
    <p:sldId id="323" r:id="rId20"/>
    <p:sldId id="286" r:id="rId21"/>
    <p:sldId id="325" r:id="rId22"/>
    <p:sldId id="326" r:id="rId23"/>
    <p:sldId id="288" r:id="rId24"/>
    <p:sldId id="324" r:id="rId25"/>
    <p:sldId id="334" r:id="rId26"/>
    <p:sldId id="336" r:id="rId27"/>
    <p:sldId id="299" r:id="rId28"/>
    <p:sldId id="314" r:id="rId29"/>
    <p:sldId id="294" r:id="rId30"/>
    <p:sldId id="295" r:id="rId31"/>
    <p:sldId id="296" r:id="rId32"/>
    <p:sldId id="297" r:id="rId33"/>
    <p:sldId id="298" r:id="rId34"/>
    <p:sldId id="338" r:id="rId35"/>
    <p:sldId id="327" r:id="rId36"/>
    <p:sldId id="329" r:id="rId37"/>
    <p:sldId id="330" r:id="rId38"/>
    <p:sldId id="332" r:id="rId39"/>
    <p:sldId id="259" r:id="rId40"/>
    <p:sldId id="303" r:id="rId4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4"/>
    <p:restoredTop sz="94523"/>
  </p:normalViewPr>
  <p:slideViewPr>
    <p:cSldViewPr snapToGrid="0" snapToObjects="1">
      <p:cViewPr>
        <p:scale>
          <a:sx n="87" d="100"/>
          <a:sy n="87" d="100"/>
        </p:scale>
        <p:origin x="-936" y="-10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59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A275B-B4F5-4346-9361-A779A8D76A72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A98CD-3E33-EC40-AC26-17CE7D94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17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CE892-20D4-E142-95B1-76F5B4243E50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DD956-D20B-B143-BE2E-7E7DA8F32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5763" y="695325"/>
            <a:ext cx="6070600" cy="3414713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MY" altLang="en-US" smtClean="0">
              <a:latin typeface="Times New Roman" pitchFamily="18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1pPr>
            <a:lvl2pPr marL="741809" indent="-285311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2pPr>
            <a:lvl3pPr marL="1142636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3pPr>
            <a:lvl4pPr marL="1599134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4pPr>
            <a:lvl5pPr marL="2057023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5pPr>
            <a:lvl6pPr marL="2457850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6pPr>
            <a:lvl7pPr marL="2858678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7pPr>
            <a:lvl8pPr marL="3259505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8pPr>
            <a:lvl9pPr marL="3660332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F2A2A165-6DAE-4C2A-8804-C11461430DA8}" type="slidenum">
              <a:rPr lang="en-US" altLang="en-US" sz="1200">
                <a:latin typeface="Gill Sans"/>
              </a:rPr>
              <a:pPr>
                <a:spcBef>
                  <a:spcPct val="0"/>
                </a:spcBef>
              </a:pPr>
              <a:t>1</a:t>
            </a:fld>
            <a:endParaRPr lang="en-US" altLang="en-US" sz="1200">
              <a:latin typeface="Gill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B255C135-5B20-EE46-A21F-B8DEDD409506}" type="slidenum">
              <a:rPr lang="en-US" altLang="en-US" sz="1400">
                <a:cs typeface="Arial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400">
              <a:cs typeface="Arial" charset="0"/>
            </a:endParaRPr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342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 algn="r" eaLnBrk="1" hangingPunct="1">
              <a:lnSpc>
                <a:spcPct val="95000"/>
              </a:lnSpc>
              <a:spcBef>
                <a:spcPct val="0"/>
              </a:spcBef>
            </a:pPr>
            <a:fld id="{50D48339-6A9A-DA4E-94E7-7DDE331AC74D}" type="slidenum">
              <a:rPr lang="en-US" altLang="en-US" sz="1400">
                <a:cs typeface="Arial" charset="0"/>
              </a:rPr>
              <a:pPr algn="r" eaLnBrk="1" hangingPunct="1">
                <a:lnSpc>
                  <a:spcPct val="95000"/>
                </a:lnSpc>
                <a:spcBef>
                  <a:spcPct val="0"/>
                </a:spcBef>
              </a:pPr>
              <a:t>2</a:t>
            </a:fld>
            <a:endParaRPr lang="en-US" altLang="en-US" sz="1400">
              <a:cs typeface="Arial" charset="0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2500" cy="47958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46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5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1pPr>
            <a:lvl2pPr marL="741809" indent="-285311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2pPr>
            <a:lvl3pPr marL="1142636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3pPr>
            <a:lvl4pPr marL="1599134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4pPr>
            <a:lvl5pPr marL="2057023" indent="-228249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5pPr>
            <a:lvl6pPr marL="2457850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6pPr>
            <a:lvl7pPr marL="2858678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7pPr>
            <a:lvl8pPr marL="3259505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8pPr>
            <a:lvl9pPr marL="3660332" indent="-228249" defTabSz="39386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3252" algn="l"/>
                <a:tab pos="1267895" algn="l"/>
                <a:tab pos="1902538" algn="l"/>
                <a:tab pos="2537181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D9CEAA1-7D1F-46EC-999A-D313E1EFCA96}" type="slidenum">
              <a:rPr lang="en-US" altLang="en-US" sz="1200"/>
              <a:pPr>
                <a:spcBef>
                  <a:spcPct val="0"/>
                </a:spcBef>
              </a:pPr>
              <a:t>5</a:t>
            </a:fld>
            <a:endParaRPr lang="en-US" altLang="en-US" sz="1200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881208" y="8685103"/>
            <a:ext cx="2968151" cy="45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fld id="{8B4ED245-454F-4737-BA20-52A153B41759}" type="slidenum">
              <a:rPr lang="en-US" altLang="en-US"/>
              <a:pPr algn="r" eaLnBrk="1" hangingPunct="1">
                <a:lnSpc>
                  <a:spcPct val="9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/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1142040" y="685631"/>
            <a:ext cx="4572480" cy="342950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55" tIns="40078" rIns="80155" bIns="40078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Gill Sans"/>
            </a:endParaRP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/>
          </p:nvPr>
        </p:nvSpPr>
        <p:spPr>
          <a:xfrm>
            <a:off x="685512" y="4343231"/>
            <a:ext cx="5474015" cy="410292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by grace we have been saved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DD956-D20B-B143-BE2E-7E7DA8F326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67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Eph</a:t>
            </a:r>
            <a:r>
              <a:rPr lang="en-US" dirty="0" smtClean="0"/>
              <a:t> 2:10 </a:t>
            </a:r>
            <a:r>
              <a:rPr lang="en-US" baseline="30000" dirty="0" smtClean="0"/>
              <a:t> </a:t>
            </a:r>
            <a:r>
              <a:rPr lang="en-US" dirty="0" smtClean="0"/>
              <a:t>For we are his workmanship, created in Christ Jesus for good works, which God prepared beforehand, that we should walk in them.</a:t>
            </a:r>
          </a:p>
          <a:p>
            <a:endParaRPr lang="en-US" dirty="0" smtClean="0"/>
          </a:p>
          <a:p>
            <a:r>
              <a:rPr lang="en-US" dirty="0" smtClean="0"/>
              <a:t>Philippians 2: For it is God who works in you, both to will and to work for his good pleasure.</a:t>
            </a:r>
          </a:p>
          <a:p>
            <a:endParaRPr lang="en-US" dirty="0" smtClean="0"/>
          </a:p>
          <a:p>
            <a:r>
              <a:rPr lang="en-US" dirty="0" smtClean="0"/>
              <a:t>Colossians 3: If then you have been raised with Christ, seek the things that are above, where Christ is, seated at the right hand of God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DD956-D20B-B143-BE2E-7E7DA8F326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4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“God whispers to us in our pleasures, speaks in our conscience, but shouts in our </a:t>
            </a:r>
            <a:r>
              <a:rPr lang="en-US" i="1" dirty="0" smtClean="0"/>
              <a:t>pains</a:t>
            </a:r>
            <a:r>
              <a:rPr lang="en-US" dirty="0" smtClean="0"/>
              <a:t>: it is His megaphone to rouse a deaf world.”-- C.S. Lewis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DD956-D20B-B143-BE2E-7E7DA8F3260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03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“God whispers to us in our pleasures, speaks in our conscience, but shouts in our </a:t>
            </a:r>
            <a:r>
              <a:rPr lang="en-US" i="1" dirty="0" smtClean="0"/>
              <a:t>pains</a:t>
            </a:r>
            <a:r>
              <a:rPr lang="en-US" dirty="0" smtClean="0"/>
              <a:t>: it is His megaphone to rouse a deaf world.”-- C.S. Lewis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DD956-D20B-B143-BE2E-7E7DA8F3260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5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68580" rIns="6858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68580" rIns="6858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68580" rIns="6858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68580" rIns="6858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68580" rIns="68580">
            <a:norm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68580" tIns="0" rIns="6858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accent2"/>
          </a:solidFill>
        </p:spPr>
        <p:txBody>
          <a:bodyPr lIns="342900" tIns="3429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68580" tIns="0" rIns="6858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0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34290" tIns="0" rIns="3429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34290" tIns="0" rIns="3429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05222"/>
            <a:ext cx="8212319" cy="8468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53760" y="1346903"/>
            <a:ext cx="3938401" cy="280505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401" y="1346903"/>
            <a:ext cx="3939840" cy="28050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91B65-3D17-BD47-B26D-76F0F96E96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016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05222"/>
            <a:ext cx="8219520" cy="85221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55840" y="4465189"/>
            <a:ext cx="2121121" cy="347797"/>
          </a:xfrm>
          <a:prstGeom prst="rect">
            <a:avLst/>
          </a:prstGeom>
        </p:spPr>
        <p:txBody>
          <a:bodyPr lIns="75587" tIns="37794" rIns="75587" bIns="37794"/>
          <a:lstStyle>
            <a:lvl1pPr>
              <a:defRPr>
                <a:latin typeface="Arial" charset="0"/>
                <a:ea typeface="MS Gothic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225600" y="4465189"/>
            <a:ext cx="2890081" cy="347797"/>
          </a:xfrm>
          <a:prstGeom prst="rect">
            <a:avLst/>
          </a:prstGeom>
        </p:spPr>
        <p:txBody>
          <a:bodyPr lIns="75587" tIns="37794" rIns="75587" bIns="37794"/>
          <a:lstStyle>
            <a:lvl1pPr>
              <a:defRPr>
                <a:latin typeface="Arial" charset="0"/>
                <a:ea typeface="MS Gothic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654241" y="4465189"/>
            <a:ext cx="2121119" cy="34779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C649D-8045-4773-A536-CECD4DA34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69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34290" rIns="0" bIns="3429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700">
                <a:solidFill>
                  <a:srgbClr val="FFFFFF"/>
                </a:solidFill>
              </a:defRPr>
            </a:lvl1pPr>
          </a:lstStyle>
          <a:p>
            <a:fld id="{BB4D631B-1AEC-2C44-BE19-850192868655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7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0B51A035-BD78-E44A-B08E-B6F7F5641FE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6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C:\Users\USER\Documents\My Photo\Jasmine's Photo\DCIM\102PHOTO\Bill and Kwai Lin by Genghis Khan horse monu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996" y="1994986"/>
            <a:ext cx="3877004" cy="302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 txBox="1">
            <a:spLocks/>
          </p:cNvSpPr>
          <p:nvPr/>
        </p:nvSpPr>
        <p:spPr bwMode="auto">
          <a:xfrm>
            <a:off x="634788" y="75609"/>
            <a:ext cx="4704479" cy="52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9531" tIns="29531" rIns="29531" bIns="29531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900" b="1" dirty="0">
                <a:solidFill>
                  <a:schemeClr val="tx1"/>
                </a:solidFill>
                <a:latin typeface="Copperplate"/>
                <a:sym typeface="Copperplate"/>
              </a:rPr>
              <a:t>Serving Christ in Mongolia </a:t>
            </a:r>
            <a:r>
              <a:rPr lang="en-US" altLang="en-US" sz="1900" b="1" dirty="0">
                <a:solidFill>
                  <a:schemeClr val="tx1"/>
                </a:solidFill>
                <a:latin typeface="Copperplate"/>
                <a:sym typeface="Copperplate"/>
              </a:rPr>
              <a:t>1994-</a:t>
            </a:r>
            <a:r>
              <a:rPr lang="en-US" altLang="en-US" sz="1900" b="1" dirty="0">
                <a:solidFill>
                  <a:schemeClr val="tx1"/>
                </a:solidFill>
                <a:latin typeface="Copperplate"/>
                <a:sym typeface="Copperplate"/>
              </a:rPr>
              <a:t>-</a:t>
            </a:r>
            <a:endParaRPr lang="en-MY" altLang="en-US" sz="1900" b="1" dirty="0">
              <a:solidFill>
                <a:schemeClr val="tx1"/>
              </a:solidFill>
              <a:latin typeface="Copperplate"/>
              <a:sym typeface="Copperplate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1306548" y="597304"/>
            <a:ext cx="3385789" cy="43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156" tIns="26579" rIns="53156" bIns="26579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b="1" i="1" dirty="0">
                <a:solidFill>
                  <a:schemeClr val="tx1"/>
                </a:solidFill>
                <a:latin typeface="Copperplate"/>
                <a:sym typeface="Copperplate"/>
              </a:rPr>
              <a:t>Bill &amp; Kwai Lin Stephens</a:t>
            </a:r>
            <a:r>
              <a:rPr lang="en-US" altLang="en-US" sz="700" dirty="0">
                <a:solidFill>
                  <a:schemeClr val="tx1"/>
                </a:solidFill>
                <a:latin typeface="Copperplate"/>
                <a:sym typeface="Copperplate"/>
              </a:rPr>
              <a:t> </a:t>
            </a:r>
            <a:endParaRPr lang="en-US" altLang="en-US" sz="700" dirty="0">
              <a:solidFill>
                <a:schemeClr val="tx1"/>
              </a:solidFill>
              <a:latin typeface="Copperplate"/>
              <a:sym typeface="Copperplate"/>
            </a:endParaRP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100" dirty="0">
                <a:solidFill>
                  <a:schemeClr val="tx1"/>
                </a:solidFill>
                <a:latin typeface="Copperplate"/>
                <a:sym typeface="Copperplate"/>
              </a:rPr>
              <a:t>Jasmine</a:t>
            </a:r>
            <a:r>
              <a:rPr lang="en-US" altLang="en-US" sz="1100" dirty="0">
                <a:solidFill>
                  <a:schemeClr val="tx1"/>
                </a:solidFill>
                <a:latin typeface="Copperplate"/>
                <a:sym typeface="Copperplate"/>
              </a:rPr>
              <a:t>, Jacinda</a:t>
            </a:r>
          </a:p>
        </p:txBody>
      </p:sp>
      <p:pic>
        <p:nvPicPr>
          <p:cNvPr id="614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392" y="75608"/>
            <a:ext cx="2488697" cy="133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43" y="1354880"/>
            <a:ext cx="2747858" cy="188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Users\USER\Documents\My Photo\Jasmine's Photo\DCIM\102PHOTO\SAM_20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54881"/>
            <a:ext cx="3224618" cy="390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USER\Downloads\Stephens in Grand Teton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026" y="3122089"/>
            <a:ext cx="2760275" cy="190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2747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1461275" y="2326565"/>
            <a:ext cx="5437291" cy="61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6453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3200">
                <a:solidFill>
                  <a:srgbClr val="000080"/>
                </a:solidFill>
                <a:latin typeface="Arial" charset="0"/>
                <a:ea typeface="MS Gothic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800">
                <a:solidFill>
                  <a:srgbClr val="000080"/>
                </a:solidFill>
                <a:latin typeface="Arial" charset="0"/>
                <a:ea typeface="MS Gothic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400">
                <a:solidFill>
                  <a:srgbClr val="000080"/>
                </a:solidFill>
                <a:latin typeface="Arial" charset="0"/>
                <a:ea typeface="MS Gothic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708025" algn="l"/>
                <a:tab pos="1431925" algn="l"/>
                <a:tab pos="2155825" algn="l"/>
                <a:tab pos="2879725" algn="l"/>
                <a:tab pos="3603625" algn="l"/>
                <a:tab pos="4343400" algn="l"/>
                <a:tab pos="5051425" algn="l"/>
                <a:tab pos="5775325" algn="l"/>
                <a:tab pos="6499225" algn="l"/>
                <a:tab pos="7223125" algn="l"/>
                <a:tab pos="7947025" algn="l"/>
                <a:tab pos="8686800" algn="l"/>
                <a:tab pos="9332913" algn="l"/>
                <a:tab pos="10058400" algn="l"/>
                <a:tab pos="10779125" algn="l"/>
                <a:tab pos="10780713" algn="l"/>
              </a:tabLst>
              <a:defRPr sz="2000">
                <a:solidFill>
                  <a:srgbClr val="000080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 hangingPunct="1">
              <a:spcAft>
                <a:spcPct val="0"/>
              </a:spcAft>
            </a:pPr>
            <a:r>
              <a:rPr lang="en-US" altLang="en-US" sz="3000">
                <a:solidFill>
                  <a:srgbClr val="280099"/>
                </a:solidFill>
              </a:rPr>
              <a:t/>
            </a:r>
            <a:br>
              <a:rPr lang="en-US" altLang="en-US" sz="3000">
                <a:solidFill>
                  <a:srgbClr val="280099"/>
                </a:solidFill>
              </a:rPr>
            </a:br>
            <a:r>
              <a:rPr lang="en-US" altLang="en-US" sz="3000">
                <a:solidFill>
                  <a:srgbClr val="280099"/>
                </a:solidFill>
              </a:rPr>
              <a:t/>
            </a:r>
            <a:br>
              <a:rPr lang="en-US" altLang="en-US" sz="3000">
                <a:solidFill>
                  <a:srgbClr val="280099"/>
                </a:solidFill>
              </a:rPr>
            </a:br>
            <a:r>
              <a:rPr lang="en-US" altLang="en-US" sz="3000">
                <a:solidFill>
                  <a:srgbClr val="280099"/>
                </a:solidFill>
              </a:rPr>
              <a:t/>
            </a:r>
            <a:br>
              <a:rPr lang="en-US" altLang="en-US" sz="3000">
                <a:solidFill>
                  <a:srgbClr val="280099"/>
                </a:solidFill>
              </a:rPr>
            </a:br>
            <a:r>
              <a:rPr lang="en-US" altLang="en-US" sz="3000">
                <a:solidFill>
                  <a:srgbClr val="280099"/>
                </a:solidFill>
              </a:rPr>
              <a:t/>
            </a:r>
            <a:br>
              <a:rPr lang="en-US" altLang="en-US" sz="3000">
                <a:solidFill>
                  <a:srgbClr val="280099"/>
                </a:solidFill>
              </a:rPr>
            </a:br>
            <a:r>
              <a:rPr lang="en-US" altLang="en-US" sz="3000">
                <a:solidFill>
                  <a:srgbClr val="280099"/>
                </a:solidFill>
              </a:rPr>
              <a:t>			</a:t>
            </a:r>
            <a:br>
              <a:rPr lang="en-US" altLang="en-US" sz="3000">
                <a:solidFill>
                  <a:srgbClr val="280099"/>
                </a:solidFill>
              </a:rPr>
            </a:br>
            <a:r>
              <a:rPr lang="en-US" altLang="en-US" sz="3000">
                <a:solidFill>
                  <a:srgbClr val="280099"/>
                </a:solidFill>
              </a:rPr>
              <a:t>			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57" y="1534842"/>
            <a:ext cx="1683897" cy="158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470995" y="415845"/>
            <a:ext cx="6160967" cy="847889"/>
          </a:xfrm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304598" algn="l"/>
                <a:tab pos="610277" algn="l"/>
                <a:tab pos="915955" algn="l"/>
                <a:tab pos="1221633" algn="l"/>
                <a:tab pos="1527311" algn="l"/>
                <a:tab pos="1832990" algn="l"/>
                <a:tab pos="2138667" algn="l"/>
                <a:tab pos="2444346" algn="l"/>
                <a:tab pos="2750024" algn="l"/>
                <a:tab pos="3055703" algn="l"/>
                <a:tab pos="3361380" algn="l"/>
                <a:tab pos="3667059" algn="l"/>
                <a:tab pos="3972737" algn="l"/>
                <a:tab pos="4278415" algn="l"/>
                <a:tab pos="4584093" algn="l"/>
                <a:tab pos="4889771" algn="l"/>
                <a:tab pos="5195450" algn="l"/>
                <a:tab pos="5501128" algn="l"/>
                <a:tab pos="5806806" algn="l"/>
                <a:tab pos="6112484" algn="l"/>
              </a:tabLst>
            </a:pPr>
            <a:r>
              <a:rPr lang="en-US" altLang="en-US" b="1" dirty="0">
                <a:solidFill>
                  <a:srgbClr val="0099FF"/>
                </a:solidFill>
                <a:latin typeface="Verdana" charset="0"/>
              </a:rPr>
              <a:t>JCS International</a:t>
            </a:r>
            <a:br>
              <a:rPr lang="en-US" altLang="en-US" b="1" dirty="0">
                <a:solidFill>
                  <a:srgbClr val="0099FF"/>
                </a:solidFill>
                <a:latin typeface="Verdana" charset="0"/>
              </a:rPr>
            </a:br>
            <a:r>
              <a:rPr lang="en-US" altLang="en-US" b="1" dirty="0" smtClean="0">
                <a:solidFill>
                  <a:srgbClr val="0099FF"/>
                </a:solidFill>
                <a:latin typeface="Verdana" charset="0"/>
              </a:rPr>
              <a:t>Since 2008 </a:t>
            </a:r>
            <a:r>
              <a:rPr lang="en-US" altLang="en-US" sz="2200" b="1" dirty="0">
                <a:solidFill>
                  <a:srgbClr val="0099FF"/>
                </a:solidFill>
                <a:latin typeface="Verdana" charset="0"/>
              </a:rPr>
              <a:t>Executive Director</a:t>
            </a:r>
            <a:endParaRPr lang="en-US" altLang="en-US" b="1" dirty="0">
              <a:solidFill>
                <a:srgbClr val="0099FF"/>
              </a:solidFill>
              <a:latin typeface="Verdana" charset="0"/>
            </a:endParaRPr>
          </a:p>
        </p:txBody>
      </p:sp>
      <p:pic>
        <p:nvPicPr>
          <p:cNvPr id="3077" name="Picture 2" descr="G:\IMG_85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53" y="1545644"/>
            <a:ext cx="4294531" cy="322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047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C:\Users\USER\Desktop\JCS Photos\JCS Rtrt June2-5, 2016 - Odnoo-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41" y="809006"/>
            <a:ext cx="8406720" cy="363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355681" y="1077930"/>
            <a:ext cx="343146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altLang="en-US" sz="1800" b="1" dirty="0">
                <a:solidFill>
                  <a:srgbClr val="0099FF"/>
                </a:solidFill>
                <a:latin typeface="Verdana" pitchFamily="34" charset="0"/>
              </a:rPr>
              <a:t>Staff of JCS International</a:t>
            </a:r>
            <a:endParaRPr lang="en-MY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9140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23" y="1404929"/>
            <a:ext cx="4016942" cy="301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971" y="1001108"/>
            <a:ext cx="4177562" cy="254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1534722" y="220343"/>
            <a:ext cx="5326039" cy="587582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Helping Firefighters </a:t>
            </a:r>
            <a:endParaRPr lang="en-MY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047040" y="2457259"/>
            <a:ext cx="4419361" cy="34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77" tIns="34289" rIns="68577" bIns="34289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80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endParaRPr lang="en-US" altLang="en-US" sz="700">
              <a:solidFill>
                <a:srgbClr val="000000"/>
              </a:solidFill>
              <a:latin typeface="Gill Sans"/>
            </a:endParaRPr>
          </a:p>
        </p:txBody>
      </p:sp>
      <p:pic>
        <p:nvPicPr>
          <p:cNvPr id="1434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1" y="2048976"/>
            <a:ext cx="8670239" cy="288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1" y="1"/>
            <a:ext cx="3925440" cy="22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441" y="42124"/>
            <a:ext cx="3493440" cy="212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065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D:\Videos\Mongolia\Projects\Eternal Springs\Eternals Springs Pictures\DSC_0021.JPG"/>
          <p:cNvPicPr>
            <a:picLocks noChangeAspect="1" noChangeArrowheads="1"/>
          </p:cNvPicPr>
          <p:nvPr/>
        </p:nvPicPr>
        <p:blipFill>
          <a:blip r:embed="rId2" cstate="print"/>
          <a:srcRect r="27500"/>
          <a:stretch>
            <a:fillRect/>
          </a:stretch>
        </p:blipFill>
        <p:spPr bwMode="auto">
          <a:xfrm>
            <a:off x="1770222" y="610321"/>
            <a:ext cx="3778157" cy="2595814"/>
          </a:xfrm>
          <a:prstGeom prst="flowChartPunchedTape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2" y="2746720"/>
            <a:ext cx="4204841" cy="239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55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5095" y="2611170"/>
            <a:ext cx="2373120" cy="2667880"/>
          </a:xfrm>
          <a:noFill/>
        </p:spPr>
      </p:pic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116372" y="93206"/>
            <a:ext cx="8562240" cy="517115"/>
          </a:xfrm>
        </p:spPr>
        <p:txBody>
          <a:bodyPr/>
          <a:lstStyle/>
          <a:p>
            <a:r>
              <a:rPr lang="zh-CN" altLang="en-US" sz="2100" b="1" dirty="0"/>
              <a:t>经营小生意，医疗，英语老师。 。 。</a:t>
            </a:r>
            <a:endParaRPr lang="en-MY" altLang="en-US" sz="2100" b="1" dirty="0"/>
          </a:p>
        </p:txBody>
      </p:sp>
      <p:pic>
        <p:nvPicPr>
          <p:cNvPr id="9" name="Picture 9" descr="G:\project and placement photos\DSC018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8" t="16206" r="12148" b="2763"/>
          <a:stretch>
            <a:fillRect/>
          </a:stretch>
        </p:blipFill>
        <p:spPr bwMode="auto">
          <a:xfrm>
            <a:off x="5178920" y="194976"/>
            <a:ext cx="3726720" cy="2174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8622" y="2369244"/>
            <a:ext cx="3187018" cy="248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99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17276" y="214953"/>
            <a:ext cx="8372555" cy="1088068"/>
          </a:xfrm>
        </p:spPr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</a:rPr>
              <a:t>Increased Mongolians in Nomadic Ministry </a:t>
            </a:r>
            <a:br>
              <a:rPr lang="en-US" altLang="en-US" b="1" dirty="0" smtClean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鼓励蒙古信徒参与牧民事功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pic>
        <p:nvPicPr>
          <p:cNvPr id="13316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7180" y="1404566"/>
            <a:ext cx="3831179" cy="2155300"/>
          </a:xfrm>
        </p:spPr>
      </p:pic>
      <p:pic>
        <p:nvPicPr>
          <p:cNvPr id="1331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913" y="2343240"/>
            <a:ext cx="2390087" cy="239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183311"/>
            <a:ext cx="3400022" cy="255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8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036" y="482958"/>
            <a:ext cx="8044497" cy="3960254"/>
          </a:xfrm>
        </p:spPr>
      </p:pic>
    </p:spTree>
    <p:extLst>
      <p:ext uri="{BB962C8B-B14F-4D97-AF65-F5344CB8AC3E}">
        <p14:creationId xmlns:p14="http://schemas.microsoft.com/office/powerpoint/2010/main" val="206004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Run the Race . . . Finish Well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zh-CN" altLang="en-US" dirty="0">
                <a:solidFill>
                  <a:schemeClr val="tx1"/>
                </a:solidFill>
              </a:rPr>
              <a:t>比赛</a:t>
            </a:r>
            <a:r>
              <a:rPr lang="zh-CN" altLang="en-US" dirty="0" smtClean="0">
                <a:solidFill>
                  <a:schemeClr val="tx1"/>
                </a:solidFill>
              </a:rPr>
              <a:t>。 。 。完美结束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01" y="1410237"/>
            <a:ext cx="7474599" cy="3371045"/>
          </a:xfrm>
        </p:spPr>
      </p:pic>
    </p:spTree>
    <p:extLst>
      <p:ext uri="{BB962C8B-B14F-4D97-AF65-F5344CB8AC3E}">
        <p14:creationId xmlns:p14="http://schemas.microsoft.com/office/powerpoint/2010/main" val="15780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89774" y="824149"/>
            <a:ext cx="8693239" cy="350627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800" b="1" dirty="0"/>
              <a:t>我 們 既 有 這 許 多 的 見 證 人 ， 如 同 雲 彩 圍 著 我 們 ， 就 當 放 下 各 樣 的 重 擔 ， 脫 去 容 易 纏 累 我 們 的 罪 ， 存 心 忍 耐 ， 奔 那 擺 在 我 們 前 頭 的 路 程 ，</a:t>
            </a:r>
          </a:p>
          <a:p>
            <a:r>
              <a:rPr lang="en-US" altLang="zh-TW" sz="1800" b="1" baseline="30000" dirty="0"/>
              <a:t>2 </a:t>
            </a:r>
            <a:r>
              <a:rPr lang="zh-TW" altLang="en-US" sz="1800" b="1" dirty="0"/>
              <a:t>仰 望 為 我 們 </a:t>
            </a:r>
            <a:r>
              <a:rPr lang="zh-TW" altLang="en-US" sz="1800" b="1" dirty="0">
                <a:solidFill>
                  <a:schemeClr val="tx1"/>
                </a:solidFill>
              </a:rPr>
              <a:t>信 心 創 始 成 終 的 耶 穌 </a:t>
            </a:r>
            <a:r>
              <a:rPr lang="zh-TW" altLang="en-US" sz="1800" b="1" dirty="0"/>
              <a:t>（ 或 作 ： 仰 望 那 將 真 道 創 始 成 終 的 耶 穌 ） 。 他 因 那 擺 在 前 面 的 喜 樂 ， 就 輕 看 羞 辱 ， 忍 受 了 十 字 架 的 苦 難 ， 便 坐 在 神 寶 座 的 右 邊 。</a:t>
            </a:r>
            <a:endParaRPr lang="en-US" altLang="zh-TW" sz="1800" b="1" dirty="0"/>
          </a:p>
          <a:p>
            <a:r>
              <a:rPr lang="zh-TW" altLang="en-US" sz="1800" b="1" dirty="0"/>
              <a:t>那忍受罪人這樣頂撞的，你們要思想，免得疲倦灰心。</a:t>
            </a:r>
            <a:r>
              <a:rPr lang="en-US" altLang="zh-TW" sz="1800" b="1" dirty="0"/>
              <a:t> </a:t>
            </a:r>
          </a:p>
          <a:p>
            <a:r>
              <a:rPr lang="zh-TW" altLang="en-US" sz="1800" b="1" dirty="0"/>
              <a:t>你們與罪惡相爭，還沒有抵擋到流血的地步。 </a:t>
            </a:r>
            <a:endParaRPr lang="en-US" altLang="zh-TW" sz="1800" b="1" dirty="0"/>
          </a:p>
          <a:p>
            <a:r>
              <a:rPr lang="zh-TW" altLang="en-US" sz="1800" b="1" dirty="0"/>
              <a:t>你們又忘了那勸你們如同勸兒子的話說：「我兒，你不可輕看主的管教，被他責備的時候也不可灰心。 </a:t>
            </a:r>
            <a:endParaRPr lang="en-US" altLang="zh-TW" sz="1800" b="1" dirty="0"/>
          </a:p>
          <a:p>
            <a:r>
              <a:rPr lang="zh-TW" altLang="en-US" sz="1800" b="1" dirty="0"/>
              <a:t>因為主所愛的，他必管教，又鞭打凡所收納的兒子。</a:t>
            </a:r>
          </a:p>
          <a:p>
            <a:endParaRPr lang="en-MY" sz="1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36028" y="212502"/>
            <a:ext cx="7543800" cy="611648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>
                <a:solidFill>
                  <a:schemeClr val="tx1"/>
                </a:solidFill>
              </a:rPr>
              <a:t>Hebrews 12:1-6  </a:t>
            </a:r>
            <a:r>
              <a:rPr lang="zh-CN" altLang="en-US" sz="2100" b="1">
                <a:solidFill>
                  <a:schemeClr val="tx1"/>
                </a:solidFill>
              </a:rPr>
              <a:t>希伯来书十二：</a:t>
            </a:r>
            <a:r>
              <a:rPr lang="en-US" altLang="zh-CN" sz="2100" b="1">
                <a:solidFill>
                  <a:schemeClr val="tx1"/>
                </a:solidFill>
              </a:rPr>
              <a:t>1-6</a:t>
            </a:r>
            <a:r>
              <a:rPr lang="zh-CN" altLang="en-US" sz="2100" b="1">
                <a:solidFill>
                  <a:schemeClr val="tx1"/>
                </a:solidFill>
              </a:rPr>
              <a:t> </a:t>
            </a:r>
            <a:endParaRPr lang="en-US" sz="2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10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</p:spPr>
      </p:pic>
      <p:sp>
        <p:nvSpPr>
          <p:cNvPr id="6" name="Rectangle 5"/>
          <p:cNvSpPr/>
          <p:nvPr/>
        </p:nvSpPr>
        <p:spPr>
          <a:xfrm>
            <a:off x="1175658" y="771007"/>
            <a:ext cx="5527796" cy="133113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</a:t>
            </a:r>
            <a:r>
              <a:rPr 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loud of Witnesses</a:t>
            </a:r>
          </a:p>
          <a:p>
            <a:pPr algn="ctr"/>
            <a:r>
              <a:rPr lang="zh-CN" alt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如同云彩的见证人</a:t>
            </a:r>
            <a:endParaRPr lang="en-US" sz="4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589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74823" y="120987"/>
            <a:ext cx="6450235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dirty="0"/>
              <a:t>所有的比赛都有起点和终点</a:t>
            </a:r>
            <a:endParaRPr lang="en-MY" sz="2400" dirty="0"/>
          </a:p>
          <a:p>
            <a:r>
              <a:rPr lang="en-US" sz="2400" dirty="0"/>
              <a:t>All races have Beginning and an End. . 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6" y="1211886"/>
            <a:ext cx="4400416" cy="277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31" y="1738648"/>
            <a:ext cx="4130988" cy="271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30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9" y="414826"/>
            <a:ext cx="4392271" cy="3882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858" y="1593760"/>
            <a:ext cx="3885908" cy="29320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55147" y="317039"/>
            <a:ext cx="3763619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b="1" dirty="0"/>
              <a:t>仰 望 為 我 們 信 心 </a:t>
            </a:r>
            <a:r>
              <a:rPr lang="zh-TW" altLang="en-US" sz="2400" b="1" dirty="0">
                <a:solidFill>
                  <a:srgbClr val="FF0000"/>
                </a:solidFill>
              </a:rPr>
              <a:t>創 始 成 終 的 耶 穌 </a:t>
            </a:r>
            <a:endParaRPr lang="en-MY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92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>
          <a:xfrm>
            <a:off x="318752" y="-338063"/>
            <a:ext cx="8825233" cy="49641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71750" y="2917999"/>
            <a:ext cx="5387393" cy="133113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4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Jesus our Founder</a:t>
            </a:r>
            <a:r>
              <a:rPr lang="zh-CN" altLang="en-US" sz="4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altLang="zh-CN" sz="41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 sz="4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耶稣：我们的创立者</a:t>
            </a:r>
            <a:endParaRPr lang="en-US" sz="41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7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49285" y="257175"/>
            <a:ext cx="5449661" cy="133113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Jesus our </a:t>
            </a:r>
            <a:r>
              <a:rPr lang="en-US" sz="41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Perfecter</a:t>
            </a:r>
            <a:endParaRPr lang="en-US" sz="4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zh-CN" alt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耶稣</a:t>
            </a:r>
            <a:r>
              <a:rPr lang="zh-CN" altLang="en-US" sz="4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：我们的成终者</a:t>
            </a:r>
            <a:endParaRPr lang="en-US" sz="4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0419" y="3439593"/>
            <a:ext cx="5387393" cy="10849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Jesus our Founder</a:t>
            </a:r>
            <a:r>
              <a:rPr lang="zh-CN" altLang="en-US" sz="3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altLang="zh-CN" sz="33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 sz="3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耶稣：我们的创立者</a:t>
            </a:r>
            <a:endParaRPr lang="en-US" sz="33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57" y="1318374"/>
            <a:ext cx="4143129" cy="31322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924" y="980860"/>
            <a:ext cx="3537332" cy="3537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786" y="249345"/>
            <a:ext cx="6850805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</a:rPr>
              <a:t>1. Desire</a:t>
            </a:r>
            <a:r>
              <a:rPr lang="en-US" altLang="zh-CN" sz="3300" b="1" dirty="0">
                <a:solidFill>
                  <a:srgbClr val="FF0000"/>
                </a:solidFill>
              </a:rPr>
              <a:t>/</a:t>
            </a:r>
            <a:r>
              <a:rPr lang="zh-CN" altLang="en-US" sz="3300" b="1" dirty="0">
                <a:solidFill>
                  <a:srgbClr val="FF0000"/>
                </a:solidFill>
              </a:rPr>
              <a:t>想望，渴望</a:t>
            </a:r>
            <a:endParaRPr lang="en-US" sz="3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:\Users\USER\Documents\My Photo\Mongolia Pictures\Friends 1999-2005\Byamba Kwai Lin Jacinda 2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079" y="713955"/>
            <a:ext cx="5177921" cy="271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C:\Users\USER\Documents\My Photo\Mongolia Pictures\Friends 1999-2005\Excel students 1995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31" y="2332502"/>
            <a:ext cx="4346620" cy="221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695459" y="2144333"/>
            <a:ext cx="115910" cy="146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17275" y="169921"/>
            <a:ext cx="7543800" cy="1088068"/>
          </a:xfrm>
        </p:spPr>
        <p:txBody>
          <a:bodyPr/>
          <a:lstStyle/>
          <a:p>
            <a:r>
              <a:rPr lang="en-US" dirty="0" err="1" smtClean="0"/>
              <a:t>Byamba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718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28" y="186807"/>
            <a:ext cx="6307428" cy="4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ocuments\My Photo\JCS Pictures\MChrch&amp;Orgs rsrch, NextGnrtn-Nov25, 2015 - Odnoo-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16" y="2513304"/>
            <a:ext cx="6325484" cy="263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861775" cy="273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8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83" y="99044"/>
            <a:ext cx="8577329" cy="886191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2. Direction</a:t>
            </a:r>
            <a:r>
              <a:rPr lang="zh-CN" altLang="en-US" sz="3000" b="1" dirty="0">
                <a:solidFill>
                  <a:srgbClr val="FF0000"/>
                </a:solidFill>
              </a:rPr>
              <a:t> 方向</a:t>
            </a:r>
            <a:r>
              <a:rPr lang="en-US" sz="3000" b="1" dirty="0">
                <a:solidFill>
                  <a:schemeClr val="tx1"/>
                </a:solidFill>
              </a:rPr>
              <a:t>			</a:t>
            </a:r>
            <a:r>
              <a:rPr lang="zh-CN" altLang="en-US" sz="3000" b="1" dirty="0">
                <a:solidFill>
                  <a:schemeClr val="tx1"/>
                </a:solidFill>
              </a:rPr>
              <a:t>仰望耶稣！</a:t>
            </a:r>
            <a:r>
              <a:rPr lang="en-US" sz="3000" i="1" dirty="0">
                <a:solidFill>
                  <a:srgbClr val="FF0000"/>
                </a:solidFill>
              </a:rPr>
              <a:t>Look to Jesus!</a:t>
            </a:r>
            <a:endParaRPr lang="en-US" sz="3000" i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257687"/>
            <a:ext cx="6679276" cy="3757093"/>
          </a:xfrm>
        </p:spPr>
      </p:pic>
    </p:spTree>
    <p:extLst>
      <p:ext uri="{BB962C8B-B14F-4D97-AF65-F5344CB8AC3E}">
        <p14:creationId xmlns:p14="http://schemas.microsoft.com/office/powerpoint/2010/main" val="10837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uation 2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99800" y="2553270"/>
            <a:ext cx="2801155" cy="2041342"/>
          </a:xfrm>
          <a:prstGeom prst="rect">
            <a:avLst/>
          </a:prstGeom>
        </p:spPr>
      </p:pic>
      <p:pic>
        <p:nvPicPr>
          <p:cNvPr id="5" name="Picture 4" descr="Javkhlan and Bayarmaa print qua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2526" y="513287"/>
            <a:ext cx="2801154" cy="216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USER\Documents\My Photo\Mongolia Pictures\UBTC\Javlan and Gana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954" y="758418"/>
            <a:ext cx="2878931" cy="383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417275" y="169921"/>
            <a:ext cx="7543800" cy="1088068"/>
          </a:xfrm>
        </p:spPr>
        <p:txBody>
          <a:bodyPr/>
          <a:lstStyle/>
          <a:p>
            <a:r>
              <a:rPr lang="en-US" dirty="0" err="1" smtClean="0"/>
              <a:t>Javkhlan</a:t>
            </a:r>
            <a:r>
              <a:rPr lang="en-US" dirty="0" smtClean="0"/>
              <a:t>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682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818" y="366788"/>
            <a:ext cx="5123546" cy="384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4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43188" y="225650"/>
            <a:ext cx="4646054" cy="4704129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40" y="1507867"/>
            <a:ext cx="2918660" cy="2918660"/>
          </a:xfrm>
        </p:spPr>
      </p:pic>
      <p:sp>
        <p:nvSpPr>
          <p:cNvPr id="4" name="TextBox 3"/>
          <p:cNvSpPr txBox="1"/>
          <p:nvPr/>
        </p:nvSpPr>
        <p:spPr>
          <a:xfrm>
            <a:off x="5921062" y="214952"/>
            <a:ext cx="3077465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</a:rPr>
              <a:t>3. Decisions</a:t>
            </a:r>
          </a:p>
          <a:p>
            <a:r>
              <a:rPr lang="zh-CN" altLang="en-US" sz="3300" b="1" dirty="0">
                <a:solidFill>
                  <a:srgbClr val="FF0000"/>
                </a:solidFill>
              </a:rPr>
              <a:t>决策， 定向</a:t>
            </a:r>
            <a:endParaRPr lang="en-US" sz="3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9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144000" y="135014"/>
            <a:ext cx="8691840" cy="517374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280099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5pPr>
            <a:lvl6pPr marL="2514600" indent="-228600"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6pPr>
            <a:lvl7pPr marL="2971800" indent="-228600"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7pPr>
            <a:lvl8pPr marL="3429000" indent="-228600"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8pPr>
            <a:lvl9pPr marL="3886200" indent="-228600"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280099"/>
                </a:solidFill>
                <a:latin typeface="Arial" charset="0"/>
                <a:ea typeface="MS Gothic" pitchFamily="49" charset="-128"/>
              </a:defRPr>
            </a:lvl9pPr>
          </a:lstStyle>
          <a:p>
            <a:pPr>
              <a:defRPr/>
            </a:pPr>
            <a:r>
              <a:rPr lang="en-US" sz="2700" b="1" kern="0" dirty="0" err="1">
                <a:solidFill>
                  <a:schemeClr val="tx1"/>
                </a:solidFill>
              </a:rPr>
              <a:t>Ganbat</a:t>
            </a:r>
            <a:r>
              <a:rPr lang="en-US" sz="2700" b="1" kern="0" dirty="0">
                <a:solidFill>
                  <a:schemeClr val="tx1"/>
                </a:solidFill>
              </a:rPr>
              <a:t>. . .</a:t>
            </a:r>
            <a:endParaRPr lang="en-MY" sz="2700" b="1" kern="0" dirty="0">
              <a:solidFill>
                <a:schemeClr val="tx1"/>
              </a:solidFill>
            </a:endParaRPr>
          </a:p>
        </p:txBody>
      </p:sp>
      <p:pic>
        <p:nvPicPr>
          <p:cNvPr id="24580" name="Picture 4" descr="C:\Users\USER\Documents\My Photo\JCS Pictures\Projects\IMG_03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42" y="1186297"/>
            <a:ext cx="5817756" cy="331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57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JCS Photos\IMG_3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1" y="306514"/>
            <a:ext cx="4080960" cy="228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1" name="Group 10"/>
          <p:cNvGrpSpPr>
            <a:grpSpLocks/>
          </p:cNvGrpSpPr>
          <p:nvPr/>
        </p:nvGrpSpPr>
        <p:grpSpPr bwMode="auto">
          <a:xfrm>
            <a:off x="286561" y="2592034"/>
            <a:ext cx="5293831" cy="1795782"/>
            <a:chOff x="0" y="0"/>
            <a:chExt cx="5635752" cy="1725168"/>
          </a:xfrm>
        </p:grpSpPr>
        <p:pic>
          <p:nvPicPr>
            <p:cNvPr id="24583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7396" cy="1725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348" y="27432"/>
              <a:ext cx="2851404" cy="169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8081" y="306514"/>
            <a:ext cx="4351680" cy="228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391" y="2494352"/>
            <a:ext cx="3239015" cy="224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884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JCS Photos\JCS Partners\Betel Cardboard blocks\IMG_16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5" y="77273"/>
            <a:ext cx="6223721" cy="46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49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73" y="202842"/>
            <a:ext cx="7543800" cy="108806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4. Discipline</a:t>
            </a:r>
            <a:r>
              <a:rPr lang="zh-CN" altLang="en-US" b="1" dirty="0" smtClean="0">
                <a:solidFill>
                  <a:srgbClr val="FF0000"/>
                </a:solidFill>
              </a:rPr>
              <a:t>：锻炼（</a:t>
            </a:r>
            <a:r>
              <a:rPr lang="zh-TW" altLang="en-US" b="1" dirty="0">
                <a:solidFill>
                  <a:srgbClr val="FF0000"/>
                </a:solidFill>
              </a:rPr>
              <a:t>管教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r>
              <a:rPr lang="zh-CN" altLang="en-US" b="1" dirty="0">
                <a:solidFill>
                  <a:srgbClr val="FF0000"/>
                </a:solidFill>
              </a:rPr>
              <a:t/>
            </a:r>
            <a:br>
              <a:rPr lang="zh-CN" altLang="en-US" b="1" dirty="0">
                <a:solidFill>
                  <a:srgbClr val="FF0000"/>
                </a:solidFill>
              </a:rPr>
            </a:br>
            <a:r>
              <a:rPr lang="zh-CN" alt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6830">
            <a:off x="6078098" y="2153338"/>
            <a:ext cx="2983691" cy="2128572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35684" y="1440342"/>
            <a:ext cx="7037660" cy="3017520"/>
          </a:xfrm>
          <a:prstGeom prst="rect">
            <a:avLst/>
          </a:prstGeom>
        </p:spPr>
        <p:txBody>
          <a:bodyPr vert="horz" lIns="0" tIns="34290" rIns="0" bIns="3429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700" b="1" dirty="0">
                <a:solidFill>
                  <a:srgbClr val="FF0000"/>
                </a:solidFill>
              </a:rPr>
              <a:t>“神在我们</a:t>
            </a:r>
            <a:r>
              <a:rPr lang="zh-CN" altLang="en-US" sz="2700" b="1" dirty="0">
                <a:solidFill>
                  <a:srgbClr val="FF0000"/>
                </a:solidFill>
              </a:rPr>
              <a:t>悠</a:t>
            </a:r>
            <a:r>
              <a:rPr lang="zh-CN" altLang="en-US" sz="2700" b="1" dirty="0">
                <a:solidFill>
                  <a:srgbClr val="FF0000"/>
                </a:solidFill>
              </a:rPr>
              <a:t>闲欢乐时喁喁细语，在我们良知醒悟时发言说话，在我们痛苦艰辛时高声喊叫：这是神唤醒一个聋人世界的扩音器！”</a:t>
            </a:r>
            <a:endParaRPr lang="en-US" sz="2700" b="1" dirty="0">
              <a:solidFill>
                <a:srgbClr val="FF0000"/>
              </a:solidFill>
            </a:endParaRP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“God whispers to us in our pleasures, speaks in our conscience, but </a:t>
            </a:r>
          </a:p>
          <a:p>
            <a:pPr marL="0" indent="0">
              <a:buNone/>
            </a:pPr>
            <a:r>
              <a:rPr lang="en-US" sz="1800" dirty="0"/>
              <a:t>shouts in our </a:t>
            </a:r>
            <a:r>
              <a:rPr lang="en-US" sz="1800" i="1" dirty="0"/>
              <a:t>pains</a:t>
            </a:r>
            <a:r>
              <a:rPr lang="en-US" sz="1800" dirty="0"/>
              <a:t>: it is His megaphone to rouse a deaf world.”-- C.S. Lewis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9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73" y="202842"/>
            <a:ext cx="7543800" cy="108806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Discipline</a:t>
            </a:r>
            <a:r>
              <a:rPr lang="zh-CN" altLang="en-US" b="1" dirty="0" smtClean="0">
                <a:solidFill>
                  <a:srgbClr val="FF0000"/>
                </a:solidFill>
              </a:rPr>
              <a:t>：锻炼（</a:t>
            </a:r>
            <a:r>
              <a:rPr lang="zh-TW" altLang="en-US" b="1" dirty="0">
                <a:solidFill>
                  <a:srgbClr val="FF0000"/>
                </a:solidFill>
              </a:rPr>
              <a:t>管教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r>
              <a:rPr lang="zh-CN" altLang="en-US" b="1" dirty="0">
                <a:solidFill>
                  <a:srgbClr val="FF0000"/>
                </a:solidFill>
              </a:rPr>
              <a:t/>
            </a:r>
            <a:br>
              <a:rPr lang="zh-CN" altLang="en-US" b="1" dirty="0">
                <a:solidFill>
                  <a:srgbClr val="FF0000"/>
                </a:solidFill>
              </a:rPr>
            </a:br>
            <a:r>
              <a:rPr lang="zh-CN" alt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5" y="1461358"/>
            <a:ext cx="5526330" cy="3069258"/>
          </a:xfrm>
        </p:spPr>
      </p:pic>
      <p:sp>
        <p:nvSpPr>
          <p:cNvPr id="4" name="Rectangle 3"/>
          <p:cNvSpPr/>
          <p:nvPr/>
        </p:nvSpPr>
        <p:spPr>
          <a:xfrm>
            <a:off x="1197735" y="1290910"/>
            <a:ext cx="6133564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苦难往往是神唤醒我</a:t>
            </a:r>
            <a:r>
              <a:rPr lang="zh-CN" altLang="en-US" sz="2400" b="1" dirty="0">
                <a:solidFill>
                  <a:srgbClr val="FF0000"/>
                </a:solidFill>
              </a:rPr>
              <a:t>们世人的</a:t>
            </a:r>
            <a:r>
              <a:rPr lang="zh-CN" altLang="en-US" sz="2400" b="1" dirty="0">
                <a:solidFill>
                  <a:srgbClr val="FF0000"/>
                </a:solidFill>
              </a:rPr>
              <a:t>工</a:t>
            </a:r>
            <a:r>
              <a:rPr lang="zh-CN" altLang="en-US" sz="2400" b="1" dirty="0">
                <a:solidFill>
                  <a:srgbClr val="FF0000"/>
                </a:solidFill>
              </a:rPr>
              <a:t>具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Pain is God’s tool to call us back to Him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82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137" y="263248"/>
            <a:ext cx="7196072" cy="6833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Testimony of </a:t>
            </a:r>
            <a:r>
              <a:rPr lang="en-US" dirty="0" err="1" smtClean="0"/>
              <a:t>Erkhemmergen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zh-CN" altLang="en-US" dirty="0" smtClean="0"/>
              <a:t>的见证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292" y="1100178"/>
            <a:ext cx="3725694" cy="2794271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77" y="1100178"/>
            <a:ext cx="2632815" cy="3678913"/>
          </a:xfrm>
        </p:spPr>
      </p:pic>
    </p:spTree>
    <p:extLst>
      <p:ext uri="{BB962C8B-B14F-4D97-AF65-F5344CB8AC3E}">
        <p14:creationId xmlns:p14="http://schemas.microsoft.com/office/powerpoint/2010/main" val="118285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69" y="1"/>
            <a:ext cx="5293217" cy="804131"/>
          </a:xfrm>
        </p:spPr>
        <p:txBody>
          <a:bodyPr/>
          <a:lstStyle/>
          <a:p>
            <a:r>
              <a:rPr lang="en-US" dirty="0" err="1" smtClean="0"/>
              <a:t>Erkhemmergen</a:t>
            </a:r>
            <a:r>
              <a:rPr lang="en-US" dirty="0" smtClean="0"/>
              <a:t> </a:t>
            </a:r>
            <a:r>
              <a:rPr lang="zh-CN" altLang="en-US" dirty="0"/>
              <a:t>的见证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508" y="920041"/>
            <a:ext cx="5197211" cy="3897908"/>
          </a:xfrm>
        </p:spPr>
      </p:pic>
    </p:spTree>
    <p:extLst>
      <p:ext uri="{BB962C8B-B14F-4D97-AF65-F5344CB8AC3E}">
        <p14:creationId xmlns:p14="http://schemas.microsoft.com/office/powerpoint/2010/main" val="4406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Erkhemmergen</a:t>
            </a:r>
            <a:r>
              <a:rPr lang="en-US" dirty="0" smtClean="0"/>
              <a:t> </a:t>
            </a:r>
            <a:r>
              <a:rPr lang="zh-CN" altLang="en-US" dirty="0"/>
              <a:t>的见证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08" y="1303020"/>
            <a:ext cx="5915041" cy="3408153"/>
          </a:xfrm>
        </p:spPr>
      </p:pic>
    </p:spTree>
    <p:extLst>
      <p:ext uri="{BB962C8B-B14F-4D97-AF65-F5344CB8AC3E}">
        <p14:creationId xmlns:p14="http://schemas.microsoft.com/office/powerpoint/2010/main" val="18197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Erkhemmergen</a:t>
            </a:r>
            <a:r>
              <a:rPr lang="en-US" dirty="0" smtClean="0"/>
              <a:t> </a:t>
            </a:r>
            <a:r>
              <a:rPr lang="zh-CN" altLang="en-US" dirty="0"/>
              <a:t>的见证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27" y="1444192"/>
            <a:ext cx="2701636" cy="3602182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79" y="1504654"/>
            <a:ext cx="3702844" cy="2777132"/>
          </a:xfrm>
        </p:spPr>
      </p:pic>
    </p:spTree>
    <p:extLst>
      <p:ext uri="{BB962C8B-B14F-4D97-AF65-F5344CB8AC3E}">
        <p14:creationId xmlns:p14="http://schemas.microsoft.com/office/powerpoint/2010/main" val="8019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24" y="0"/>
            <a:ext cx="7543800" cy="1088068"/>
          </a:xfrm>
        </p:spPr>
        <p:txBody>
          <a:bodyPr/>
          <a:lstStyle/>
          <a:p>
            <a:r>
              <a:rPr lang="en-US" dirty="0" smtClean="0"/>
              <a:t>	</a:t>
            </a:r>
            <a:r>
              <a:rPr lang="en-US" dirty="0" err="1" smtClean="0"/>
              <a:t>Erkhemmergen</a:t>
            </a:r>
            <a:r>
              <a:rPr lang="en-US" dirty="0" smtClean="0"/>
              <a:t> </a:t>
            </a:r>
            <a:r>
              <a:rPr lang="zh-CN" altLang="en-US" dirty="0"/>
              <a:t>的见证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820" y="1088068"/>
            <a:ext cx="4705940" cy="3529456"/>
          </a:xfrm>
        </p:spPr>
      </p:pic>
    </p:spTree>
    <p:extLst>
      <p:ext uri="{BB962C8B-B14F-4D97-AF65-F5344CB8AC3E}">
        <p14:creationId xmlns:p14="http://schemas.microsoft.com/office/powerpoint/2010/main" val="123042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</a:t>
            </a:r>
            <a:r>
              <a:rPr lang="zh-CN" altLang="en-US" dirty="0" smtClean="0"/>
              <a:t>终结）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6431066" cy="3017520"/>
          </a:xfrm>
        </p:spPr>
        <p:txBody>
          <a:bodyPr/>
          <a:lstStyle/>
          <a:p>
            <a:r>
              <a:rPr lang="en-US" dirty="0" smtClean="0"/>
              <a:t>From the starting to Crossing </a:t>
            </a:r>
            <a:r>
              <a:rPr lang="en-US" dirty="0"/>
              <a:t>the finish line. . </a:t>
            </a:r>
            <a:r>
              <a:rPr lang="en-US" dirty="0" smtClean="0"/>
              <a:t>.finishing well</a:t>
            </a:r>
          </a:p>
          <a:p>
            <a:r>
              <a:rPr lang="zh-CN" altLang="en-US" sz="3000" dirty="0"/>
              <a:t>从开始到穿</a:t>
            </a:r>
            <a:r>
              <a:rPr lang="zh-CN" altLang="en-US" sz="3000" dirty="0"/>
              <a:t>过终点</a:t>
            </a:r>
            <a:r>
              <a:rPr lang="zh-CN" altLang="en-US" sz="3000" dirty="0"/>
              <a:t>线</a:t>
            </a:r>
            <a:r>
              <a:rPr lang="en-US" altLang="zh-CN" sz="3000" dirty="0"/>
              <a:t>…</a:t>
            </a:r>
            <a:r>
              <a:rPr lang="zh-CN" altLang="en-US" sz="3000" dirty="0">
                <a:solidFill>
                  <a:schemeClr val="tx1"/>
                </a:solidFill>
              </a:rPr>
              <a:t>完</a:t>
            </a:r>
            <a:r>
              <a:rPr lang="zh-CN" altLang="en-US" sz="3000" dirty="0">
                <a:solidFill>
                  <a:schemeClr val="tx1"/>
                </a:solidFill>
              </a:rPr>
              <a:t>美结束</a:t>
            </a:r>
            <a:endParaRPr lang="en-US" sz="3000" dirty="0"/>
          </a:p>
          <a:p>
            <a:r>
              <a:rPr lang="en-US" dirty="0" smtClean="0"/>
              <a:t>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44744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WinXP\Mina dokument\- 1.Mina Bilder\- Mina Bilder (IF Library)\2 Photo11 InterAct\11.05.3 Mongoliet\DSC_02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5" y="30309"/>
            <a:ext cx="8854226" cy="483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34130" y="231820"/>
            <a:ext cx="2990326" cy="168507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What is your Life’s </a:t>
            </a:r>
          </a:p>
          <a:p>
            <a:r>
              <a:rPr lang="en-US" altLang="zh-CN" sz="2400" b="1" dirty="0">
                <a:solidFill>
                  <a:srgbClr val="FF0000"/>
                </a:solidFill>
              </a:rPr>
              <a:t>Desire </a:t>
            </a:r>
          </a:p>
          <a:p>
            <a:r>
              <a:rPr lang="en-US" altLang="zh-CN" sz="2400" b="1" dirty="0">
                <a:solidFill>
                  <a:srgbClr val="FF0000"/>
                </a:solidFill>
              </a:rPr>
              <a:t>Decision</a:t>
            </a:r>
          </a:p>
          <a:p>
            <a:r>
              <a:rPr lang="en-US" altLang="zh-CN" sz="2400" b="1" dirty="0">
                <a:solidFill>
                  <a:srgbClr val="FF0000"/>
                </a:solidFill>
              </a:rPr>
              <a:t>Direction?</a:t>
            </a:r>
            <a:r>
              <a:rPr lang="en-US" altLang="zh-CN" sz="3300" b="1" dirty="0">
                <a:solidFill>
                  <a:srgbClr val="FF0000"/>
                </a:solidFill>
              </a:rPr>
              <a:t> </a:t>
            </a:r>
            <a:endParaRPr lang="en-US" sz="33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457" y="30308"/>
            <a:ext cx="2463084" cy="274690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</a:rPr>
              <a:t>你生命</a:t>
            </a:r>
            <a:r>
              <a:rPr lang="zh-CN" altLang="en-US" sz="3000" b="1" dirty="0">
                <a:solidFill>
                  <a:srgbClr val="FF0000"/>
                </a:solidFill>
              </a:rPr>
              <a:t>的</a:t>
            </a:r>
            <a:endParaRPr lang="en-US" altLang="zh-CN" sz="3000" b="1" dirty="0">
              <a:solidFill>
                <a:srgbClr val="FF0000"/>
              </a:solidFill>
            </a:endParaRPr>
          </a:p>
          <a:p>
            <a:r>
              <a:rPr lang="zh-CN" altLang="en-US" sz="3000" b="1" dirty="0">
                <a:solidFill>
                  <a:srgbClr val="FF0000"/>
                </a:solidFill>
              </a:rPr>
              <a:t>渴望</a:t>
            </a:r>
            <a:endParaRPr lang="en-US" altLang="zh-CN" sz="3000" b="1" dirty="0">
              <a:solidFill>
                <a:srgbClr val="FF0000"/>
              </a:solidFill>
            </a:endParaRPr>
          </a:p>
          <a:p>
            <a:r>
              <a:rPr lang="zh-CN" altLang="en-US" sz="3000" b="1" dirty="0">
                <a:solidFill>
                  <a:srgbClr val="FF0000"/>
                </a:solidFill>
              </a:rPr>
              <a:t>决策</a:t>
            </a:r>
            <a:endParaRPr lang="en-US" altLang="zh-CN" sz="3000" b="1" dirty="0">
              <a:solidFill>
                <a:srgbClr val="FF0000"/>
              </a:solidFill>
            </a:endParaRPr>
          </a:p>
          <a:p>
            <a:r>
              <a:rPr lang="zh-CN" altLang="en-US" sz="3000" b="1" dirty="0">
                <a:solidFill>
                  <a:srgbClr val="FF0000"/>
                </a:solidFill>
              </a:rPr>
              <a:t>方向</a:t>
            </a:r>
            <a:endParaRPr lang="en-US" altLang="zh-CN" sz="3000" b="1" dirty="0">
              <a:solidFill>
                <a:srgbClr val="FF0000"/>
              </a:solidFill>
            </a:endParaRPr>
          </a:p>
          <a:p>
            <a:r>
              <a:rPr lang="zh-CN" altLang="en-US" sz="3000" b="1" dirty="0">
                <a:solidFill>
                  <a:srgbClr val="FF0000"/>
                </a:solidFill>
              </a:rPr>
              <a:t>是</a:t>
            </a:r>
            <a:r>
              <a:rPr lang="zh-CN" altLang="en-US" sz="3000" b="1" dirty="0">
                <a:solidFill>
                  <a:srgbClr val="FF0000"/>
                </a:solidFill>
              </a:rPr>
              <a:t>什么？</a:t>
            </a:r>
            <a:endParaRPr lang="en-US" sz="3000" b="1" dirty="0">
              <a:solidFill>
                <a:srgbClr val="FF0000"/>
              </a:solidFill>
            </a:endParaRP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390198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WinXP\Mina dokument\- 1.Mina Bilder\- Mina Bilder (IF Library)\2 Photo11 InterAct\11.05.3 Mongoliet\DSC_02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7" y="64148"/>
            <a:ext cx="8506497" cy="470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3251" y="289563"/>
            <a:ext cx="8277603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300" b="1" dirty="0">
                <a:solidFill>
                  <a:srgbClr val="FF0000"/>
                </a:solidFill>
              </a:rPr>
              <a:t>神在你生命中的管教有什么的果效</a:t>
            </a:r>
            <a:endParaRPr lang="en-US" altLang="zh-CN" sz="3300" b="1" dirty="0">
              <a:solidFill>
                <a:srgbClr val="FF0000"/>
              </a:solidFill>
            </a:endParaRPr>
          </a:p>
          <a:p>
            <a:r>
              <a:rPr lang="en-US" altLang="zh-CN" sz="2700" b="1" dirty="0">
                <a:solidFill>
                  <a:srgbClr val="FF0000"/>
                </a:solidFill>
              </a:rPr>
              <a:t>What is the result of  God’s </a:t>
            </a:r>
            <a:r>
              <a:rPr lang="en-US" altLang="zh-CN" sz="2700" b="1" dirty="0">
                <a:solidFill>
                  <a:srgbClr val="FF0000"/>
                </a:solidFill>
              </a:rPr>
              <a:t>d</a:t>
            </a:r>
            <a:r>
              <a:rPr lang="en-US" altLang="zh-CN" sz="2700" b="1" dirty="0">
                <a:solidFill>
                  <a:srgbClr val="FF0000"/>
                </a:solidFill>
              </a:rPr>
              <a:t>iscipline in your life ? </a:t>
            </a:r>
            <a:endParaRPr lang="en-US" sz="2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73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" y="94008"/>
            <a:ext cx="4095750" cy="3073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C:\Users\USER\Downloads\IMG_29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95" y="912132"/>
            <a:ext cx="4709038" cy="353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65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55145" y="330938"/>
            <a:ext cx="3950594" cy="399997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762" y="1278997"/>
            <a:ext cx="4388366" cy="2468756"/>
          </a:xfrm>
        </p:spPr>
      </p:pic>
    </p:spTree>
    <p:extLst>
      <p:ext uri="{BB962C8B-B14F-4D97-AF65-F5344CB8AC3E}">
        <p14:creationId xmlns:p14="http://schemas.microsoft.com/office/powerpoint/2010/main" val="307694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r="1" b="2900"/>
          <a:stretch/>
        </p:blipFill>
        <p:spPr>
          <a:xfrm>
            <a:off x="743770" y="0"/>
            <a:ext cx="7456853" cy="48005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3770" y="182905"/>
            <a:ext cx="7389239" cy="133113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41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Run the Race . . . Toward His Face</a:t>
            </a:r>
          </a:p>
          <a:p>
            <a:pPr algn="ctr"/>
            <a:r>
              <a:rPr lang="zh-CN" altLang="en-US" sz="4100" dirty="0"/>
              <a:t>。。。</a:t>
            </a:r>
            <a:r>
              <a:rPr lang="zh-CN" altLang="en-US" sz="4100" b="1" dirty="0">
                <a:solidFill>
                  <a:schemeClr val="bg1"/>
                </a:solidFill>
              </a:rPr>
              <a:t>朝</a:t>
            </a:r>
            <a:r>
              <a:rPr lang="zh-CN" altLang="en-US" sz="4100" b="1" dirty="0">
                <a:solidFill>
                  <a:schemeClr val="bg1"/>
                </a:solidFill>
              </a:rPr>
              <a:t>向主</a:t>
            </a:r>
            <a:r>
              <a:rPr lang="zh-CN" altLang="en-US" sz="4100" b="1" dirty="0">
                <a:solidFill>
                  <a:schemeClr val="bg1"/>
                </a:solidFill>
              </a:rPr>
              <a:t>容的</a:t>
            </a:r>
            <a:r>
              <a:rPr lang="zh-CN" altLang="en-US" sz="4100" b="1" dirty="0">
                <a:solidFill>
                  <a:schemeClr val="bg1"/>
                </a:solidFill>
              </a:rPr>
              <a:t>竞赛</a:t>
            </a:r>
            <a:endParaRPr lang="en-US" sz="41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31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8047714" cy="1088068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八月</a:t>
            </a:r>
            <a:r>
              <a:rPr lang="en-US" dirty="0" smtClean="0">
                <a:solidFill>
                  <a:schemeClr val="tx1"/>
                </a:solidFill>
              </a:rPr>
              <a:t> 23</a:t>
            </a:r>
            <a:r>
              <a:rPr lang="zh-CN" altLang="en-US" dirty="0" smtClean="0">
                <a:solidFill>
                  <a:schemeClr val="tx1"/>
                </a:solidFill>
              </a:rPr>
              <a:t>日 飞回蒙古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zh-CN" altLang="en-US" dirty="0" smtClean="0">
                <a:solidFill>
                  <a:schemeClr val="tx1"/>
                </a:solidFill>
              </a:rPr>
              <a:t>谢谢</a:t>
            </a:r>
            <a:r>
              <a:rPr lang="zh-CN" altLang="en-US" dirty="0">
                <a:solidFill>
                  <a:schemeClr val="tx1"/>
                </a:solidFill>
              </a:rPr>
              <a:t>你</a:t>
            </a:r>
            <a:r>
              <a:rPr lang="zh-CN" altLang="en-US" dirty="0" smtClean="0">
                <a:solidFill>
                  <a:schemeClr val="tx1"/>
                </a:solidFill>
              </a:rPr>
              <a:t>们多年来的代祷和支持。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2" y="1473685"/>
            <a:ext cx="4411599" cy="292123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26" y="1680694"/>
            <a:ext cx="3392526" cy="2116361"/>
          </a:xfrm>
        </p:spPr>
      </p:pic>
    </p:spTree>
    <p:extLst>
      <p:ext uri="{BB962C8B-B14F-4D97-AF65-F5344CB8AC3E}">
        <p14:creationId xmlns:p14="http://schemas.microsoft.com/office/powerpoint/2010/main" val="92849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1661</TotalTime>
  <Words>571</Words>
  <Application>Microsoft Office PowerPoint</Application>
  <PresentationFormat>On-screen Show (16:9)</PresentationFormat>
  <Paragraphs>83</Paragraphs>
  <Slides>40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Retrospect</vt:lpstr>
      <vt:lpstr>PowerPoint Presentation</vt:lpstr>
      <vt:lpstr>JCS International Since 2008 Executive Director</vt:lpstr>
      <vt:lpstr>PowerPoint Presentation</vt:lpstr>
      <vt:lpstr>Helping Firefighters </vt:lpstr>
      <vt:lpstr>PowerPoint Presentation</vt:lpstr>
      <vt:lpstr>经营小生意，医疗，英语老师。 。 。</vt:lpstr>
      <vt:lpstr>Increased Mongolians in Nomadic Ministry  鼓励蒙古信徒参与牧民事功</vt:lpstr>
      <vt:lpstr>PowerPoint Presentation</vt:lpstr>
      <vt:lpstr>Run the Race . . . Finish Well 比赛。 。 。完美结束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Byamba</vt:lpstr>
      <vt:lpstr>PowerPoint Presentation</vt:lpstr>
      <vt:lpstr>PowerPoint Presentation</vt:lpstr>
      <vt:lpstr>2. Direction 方向   仰望耶稣！Look to Jesus!</vt:lpstr>
      <vt:lpstr>Javkhlan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Discipline：锻炼（管教）  </vt:lpstr>
      <vt:lpstr>Discipline：锻炼（管教）  </vt:lpstr>
      <vt:lpstr>The Testimony of Erkhemmergen   的见证</vt:lpstr>
      <vt:lpstr>Erkhemmergen 的见证</vt:lpstr>
      <vt:lpstr>Erkhemmergen 的见证</vt:lpstr>
      <vt:lpstr>Erkhemmergen 的见证</vt:lpstr>
      <vt:lpstr> Erkhemmergen 的见证</vt:lpstr>
      <vt:lpstr>Conclusion (终结）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八月 23日 飞回蒙古.  谢谢你们多年来的代祷和支持。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 the Race . . .</dc:title>
  <dc:creator>Bill Stephens</dc:creator>
  <cp:lastModifiedBy>TVCBC</cp:lastModifiedBy>
  <cp:revision>126</cp:revision>
  <dcterms:created xsi:type="dcterms:W3CDTF">2017-06-09T19:57:28Z</dcterms:created>
  <dcterms:modified xsi:type="dcterms:W3CDTF">2017-08-04T22:03:21Z</dcterms:modified>
</cp:coreProperties>
</file>