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78" y="-6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94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47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583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45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53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952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03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908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800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91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20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D2F0A-D91A-4647-A91C-73A9F2CF9BE7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5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2648" y="475488"/>
            <a:ext cx="7891272" cy="2161032"/>
          </a:xfrm>
        </p:spPr>
        <p:txBody>
          <a:bodyPr>
            <a:no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從先知約拿的教訓中，認識自我</a:t>
            </a:r>
            <a:endParaRPr lang="en-US" sz="8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8992" y="2927080"/>
            <a:ext cx="6858000" cy="1241822"/>
          </a:xfrm>
        </p:spPr>
        <p:txBody>
          <a:bodyPr>
            <a:norm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陳鴻沫</a:t>
            </a:r>
            <a:r>
              <a:rPr lang="zh-TW" altLang="en-US" sz="72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牧</a:t>
            </a:r>
            <a:r>
              <a:rPr lang="zh-TW" altLang="en-US" sz="72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師</a:t>
            </a:r>
            <a:endParaRPr lang="en-US" sz="72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50982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" y="0"/>
            <a:ext cx="9043416" cy="868680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約拿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書</a:t>
            </a: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4:1-11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51439"/>
            <a:ext cx="9144000" cy="439206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 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事約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拿大大不悅，且甚發怒，</a:t>
            </a:r>
            <a:endParaRPr lang="en-US" altLang="zh-CN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4:2 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就禱告耶和華，說</a:t>
            </a:r>
            <a:r>
              <a:rPr lang="en-US" altLang="zh-CN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“ 耶和華啊，</a:t>
            </a:r>
            <a:r>
              <a:rPr lang="en-US" altLang="zh-CN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我在本國的時候豈不是這樣說嗎</a:t>
            </a:r>
            <a:r>
              <a:rPr lang="en-US" altLang="zh-CN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 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我知道你是有恩典有憐憫的神，不輕易發怒，有豐盛的慈愛，並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且</a:t>
            </a:r>
            <a:endParaRPr lang="en-US" altLang="zh-CN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後悔不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降所說的災，所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endParaRPr lang="en-US" altLang="zh-CN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急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速逃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往他施去。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118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 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耶和華啊，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現在求你取我的命</a:t>
            </a:r>
            <a:endParaRPr lang="en-US" altLang="zh-CN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吧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!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因為我死了比活著還好。”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4:4 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耶和華說：“你這樣發怒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合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乎理嗎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”</a:t>
            </a:r>
            <a:endParaRPr lang="en-US" altLang="zh-CN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4:5 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於是約拿出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城，坐在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城的</a:t>
            </a:r>
            <a:endParaRPr lang="en-US" altLang="zh-CN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東邊；在那裡為自己搭了</a:t>
            </a:r>
            <a:endParaRPr lang="en-US" altLang="zh-CN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一座棚，坐在棚的蔭下，</a:t>
            </a:r>
            <a:endParaRPr lang="en-US" altLang="zh-CN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要看看那城究竟如何。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96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4:6 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耶和華神安排一顆</a:t>
            </a:r>
            <a:r>
              <a:rPr lang="zh-CN" altLang="en-US" sz="4600" dirty="0" smtClean="0">
                <a:solidFill>
                  <a:schemeClr val="bg1"/>
                </a:solidFill>
                <a:latin typeface="AR MingB5E Medium" panose="02020600000000000000" pitchFamily="18" charset="-120"/>
                <a:ea typeface="AR Leisu Demi B5" panose="03000709000000000000" pitchFamily="65" charset="-120"/>
                <a:cs typeface="Times New Roman" panose="02020603050405020304" pitchFamily="18" charset="0"/>
              </a:rPr>
              <a:t>蓖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麻，使其發生高過約拿，影兒遮蓋他的頭，救他脫離苦楚；約拿因這顆</a:t>
            </a:r>
            <a:r>
              <a:rPr lang="zh-CN" altLang="en-US" sz="4600" dirty="0">
                <a:solidFill>
                  <a:schemeClr val="bg1"/>
                </a:solidFill>
                <a:latin typeface="AR MingB5E Medium" panose="02020600000000000000" pitchFamily="18" charset="-120"/>
                <a:ea typeface="AR Leisu Demi B5" panose="03000709000000000000" pitchFamily="65" charset="-120"/>
                <a:cs typeface="Times New Roman" panose="02020603050405020304" pitchFamily="18" charset="0"/>
              </a:rPr>
              <a:t>蓖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麻大大喜樂。</a:t>
            </a:r>
            <a:endParaRPr lang="en-US" altLang="zh-CN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4:7 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次日黎明，神卻安排一條蟲子咬這</a:t>
            </a:r>
            <a:r>
              <a:rPr lang="zh-CN" altLang="en-US" sz="4600" dirty="0" smtClean="0">
                <a:solidFill>
                  <a:schemeClr val="bg1"/>
                </a:solidFill>
                <a:latin typeface="AR MingB5E Medium" panose="02020600000000000000" pitchFamily="18" charset="-120"/>
                <a:ea typeface="AR Leisu Demi B5" panose="03000709000000000000" pitchFamily="65" charset="-120"/>
                <a:cs typeface="Times New Roman" panose="02020603050405020304" pitchFamily="18" charset="0"/>
              </a:rPr>
              <a:t>蓖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麻，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致枯槁。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144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 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日頭出來的時候，神安排炎熱的東風，日頭曝曬約拿的頭上，使他發昏，他就為自己求死，說：“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我死了比活著還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好</a:t>
            </a: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!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”</a:t>
            </a:r>
            <a:endParaRPr lang="en-US" altLang="zh-CN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altLang="zh-CN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 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拿說：“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你因這顆</a:t>
            </a:r>
            <a:r>
              <a:rPr lang="zh-CN" altLang="en-US" sz="4800" dirty="0">
                <a:solidFill>
                  <a:schemeClr val="bg1"/>
                </a:solidFill>
                <a:latin typeface="AR MingB5E Medium" panose="02020600000000000000" pitchFamily="18" charset="-120"/>
                <a:ea typeface="AR Leisu Demi B5" panose="03000709000000000000" pitchFamily="65" charset="-120"/>
                <a:cs typeface="Times New Roman" panose="02020603050405020304" pitchFamily="18" charset="0"/>
              </a:rPr>
              <a:t>蓖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麻發怒合乎理嗎</a:t>
            </a: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”他說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：“</a:t>
            </a:r>
            <a:endParaRPr lang="en-US" altLang="zh-CN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我發怒以致於死，都合乎理</a:t>
            </a: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!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”</a:t>
            </a:r>
            <a:endParaRPr lang="en-US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83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 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耶和華說：“這</a:t>
            </a:r>
            <a:r>
              <a:rPr lang="zh-CN" altLang="en-US" sz="4600" dirty="0" smtClean="0">
                <a:solidFill>
                  <a:schemeClr val="bg1"/>
                </a:solidFill>
                <a:latin typeface="AR MingB5E Medium" panose="02020600000000000000" pitchFamily="18" charset="-120"/>
                <a:ea typeface="AR Leisu Demi B5" panose="03000709000000000000" pitchFamily="65" charset="-120"/>
                <a:cs typeface="Times New Roman" panose="02020603050405020304" pitchFamily="18" charset="0"/>
              </a:rPr>
              <a:t>蓖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麻不是你栽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種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的，也不是你培養的；一夜發生，一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夜</a:t>
            </a:r>
            <a:r>
              <a:rPr lang="zh-CN" altLang="en-US" sz="4400" b="1" dirty="0" smtClean="0">
                <a:solidFill>
                  <a:srgbClr val="FFFFFF"/>
                </a:solidFill>
                <a:ea typeface="AR StdkaiU30 Medium"/>
                <a:cs typeface="PMingLiU"/>
              </a:rPr>
              <a:t>亁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死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，你尚且愛惜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CN" sz="4400" dirty="0" smtClean="0">
              <a:solidFill>
                <a:schemeClr val="bg1"/>
              </a:solidFill>
              <a:latin typeface="Latha" panose="020B0604020202020204" pitchFamily="34" charset="0"/>
              <a:ea typeface="AR Fonsung Medium B5" panose="02020609000000000000" pitchFamily="49" charset="-120"/>
              <a:cs typeface="Latha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4:11 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何況這尼尼微大城，其中不能分辨左手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右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手的有十二萬多人，   並有許多牲畜，我豈能不愛惜呢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?”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838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488</TotalTime>
  <Words>452</Words>
  <Application>Microsoft Office PowerPoint</Application>
  <PresentationFormat>On-screen Show (16:9)</PresentationFormat>
  <Paragraphs>22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從先知約拿的教訓中，認識自我</vt:lpstr>
      <vt:lpstr>約拿書4:1-11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神的傑作</dc:title>
  <dc:creator>Jay Huang</dc:creator>
  <cp:lastModifiedBy>TVCBC</cp:lastModifiedBy>
  <cp:revision>33</cp:revision>
  <dcterms:created xsi:type="dcterms:W3CDTF">2017-04-20T17:53:01Z</dcterms:created>
  <dcterms:modified xsi:type="dcterms:W3CDTF">2017-05-19T15:50:43Z</dcterms:modified>
</cp:coreProperties>
</file>