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302" r:id="rId2"/>
    <p:sldId id="304" r:id="rId3"/>
    <p:sldId id="306" r:id="rId4"/>
    <p:sldId id="307" r:id="rId5"/>
    <p:sldId id="309" r:id="rId6"/>
    <p:sldId id="311" r:id="rId7"/>
    <p:sldId id="312" r:id="rId8"/>
    <p:sldId id="314" r:id="rId9"/>
    <p:sldId id="315" r:id="rId10"/>
    <p:sldId id="317" r:id="rId11"/>
    <p:sldId id="318" r:id="rId12"/>
    <p:sldId id="320" r:id="rId1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Tahoma" panose="020B0604030504040204" pitchFamily="34" charset="0"/>
      <p:regular r:id="rId19"/>
      <p:bold r:id="rId20"/>
    </p:embeddedFont>
    <p:embeddedFont>
      <p:font typeface="Helvetica" panose="020B0604020202020204" pitchFamily="34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3" d="100"/>
          <a:sy n="103" d="100"/>
        </p:scale>
        <p:origin x="-90" y="-57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33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1551780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Shape 2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92" name="Shape 2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799" cy="13144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640"/>
              </a:spcBef>
              <a:buClr>
                <a:srgbClr val="888888"/>
              </a:buClr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spcBef>
                <a:spcPts val="560"/>
              </a:spcBef>
              <a:buClr>
                <a:srgbClr val="888888"/>
              </a:buClr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spcBef>
                <a:spcPts val="480"/>
              </a:spcBef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384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zh-TW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zh-TW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384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zh-TW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zh-TW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>
            <a:spLocks noGrp="1"/>
          </p:cNvSpPr>
          <p:nvPr>
            <p:ph type="title"/>
          </p:nvPr>
        </p:nvSpPr>
        <p:spPr>
          <a:xfrm>
            <a:off x="722312" y="3305176"/>
            <a:ext cx="7772400" cy="102155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722312" y="2180034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360"/>
              </a:spcBef>
              <a:buClr>
                <a:srgbClr val="888888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2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384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zh-TW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zh-TW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4038599" cy="339447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3335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2"/>
          </p:nvPr>
        </p:nvSpPr>
        <p:spPr>
          <a:xfrm>
            <a:off x="4648200" y="1200150"/>
            <a:ext cx="4038599" cy="339447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3335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384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zh-TW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zh-TW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457200" y="1151334"/>
            <a:ext cx="4040187" cy="47982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6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57200" y="1631155"/>
            <a:ext cx="4040187" cy="296346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5875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3"/>
          </p:nvPr>
        </p:nvSpPr>
        <p:spPr>
          <a:xfrm>
            <a:off x="4645026" y="1151334"/>
            <a:ext cx="4041774" cy="47982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6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4"/>
          </p:nvPr>
        </p:nvSpPr>
        <p:spPr>
          <a:xfrm>
            <a:off x="4645026" y="1631155"/>
            <a:ext cx="4041774" cy="296346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5875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384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zh-TW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zh-TW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384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zh-TW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zh-TW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384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zh-TW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zh-TW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457200" y="204786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body" idx="2"/>
          </p:nvPr>
        </p:nvSpPr>
        <p:spPr>
          <a:xfrm>
            <a:off x="457200" y="1076325"/>
            <a:ext cx="3008313" cy="351829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2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384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zh-TW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zh-TW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399" cy="42505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3" name="Shape 63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399" cy="3086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560"/>
              </a:spcBef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48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399" cy="60364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2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384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zh-TW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zh-TW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 rot="5400000">
            <a:off x="2874763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384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zh-TW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zh-TW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xfrm rot="5400000">
            <a:off x="5463777" y="1371600"/>
            <a:ext cx="4388643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 rot="5400000">
            <a:off x="1272778" y="-609598"/>
            <a:ext cx="4388643" cy="601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384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zh-TW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zh-TW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>
            <a:alphaModFix/>
          </a:blip>
          <a:stretch>
            <a:fillRect t="-24998" b="-24998"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384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zh-TW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zh-TW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Shape 294"/>
          <p:cNvSpPr/>
          <p:nvPr/>
        </p:nvSpPr>
        <p:spPr>
          <a:xfrm>
            <a:off x="228600" y="742950"/>
            <a:ext cx="8686800" cy="2667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altLang="zh-TW" sz="6000" b="1" i="0" u="none" strike="noStrike" cap="none" dirty="0" smtClean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What is Love</a:t>
            </a: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endParaRPr lang="en-US" altLang="zh-TW" sz="6000" b="1" i="0" u="none" strike="noStrike" cap="none" dirty="0" smtClean="0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altLang="zh-TW" sz="3200" b="1" dirty="0" smtClean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Minister </a:t>
            </a:r>
            <a:r>
              <a:rPr lang="en-US" altLang="zh-TW" sz="3200" b="1" dirty="0" smtClean="0">
                <a:solidFill>
                  <a:schemeClr val="lt1"/>
                </a:solidFill>
                <a:latin typeface="Arial" pitchFamily="34" charset="0"/>
                <a:ea typeface="Tahoma"/>
                <a:cs typeface="Arial" pitchFamily="34" charset="0"/>
                <a:sym typeface="Tahoma"/>
              </a:rPr>
              <a:t>Matt </a:t>
            </a:r>
            <a:r>
              <a:rPr lang="en-US" altLang="zh-TW" sz="3200" b="1" dirty="0" err="1" smtClean="0">
                <a:solidFill>
                  <a:schemeClr val="lt1"/>
                </a:solidFill>
                <a:latin typeface="Arial" pitchFamily="34" charset="0"/>
                <a:ea typeface="Tahoma"/>
                <a:cs typeface="Arial" pitchFamily="34" charset="0"/>
                <a:sym typeface="Tahoma"/>
              </a:rPr>
              <a:t>Whang</a:t>
            </a:r>
            <a:endParaRPr lang="zh-TW" sz="3200" b="1" i="0" u="none" strike="noStrike" cap="none" dirty="0">
              <a:solidFill>
                <a:schemeClr val="lt1"/>
              </a:solidFill>
              <a:latin typeface="Arial" pitchFamily="34" charset="0"/>
              <a:ea typeface="Tahoma"/>
              <a:cs typeface="Arial" pitchFamily="34" charset="0"/>
              <a:sym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Helvetica"/>
                <a:cs typeface="Helvetica"/>
              </a:rPr>
              <a:t>Love is defined by God</a:t>
            </a:r>
            <a:endParaRPr lang="en-US" dirty="0">
              <a:solidFill>
                <a:schemeClr val="bg1"/>
              </a:solidFill>
              <a:latin typeface="Helvetica"/>
              <a:cs typeface="Helvetica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590550"/>
            <a:ext cx="7772400" cy="2844914"/>
          </a:xfrm>
        </p:spPr>
        <p:txBody>
          <a:bodyPr anchor="t">
            <a:normAutofit fontScale="90000"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Helvetica"/>
                <a:cs typeface="Helvetica"/>
              </a:rPr>
              <a:t>In this is love,</a:t>
            </a:r>
            <a:br>
              <a:rPr lang="en-US" sz="3600" dirty="0" smtClean="0">
                <a:solidFill>
                  <a:schemeClr val="bg1"/>
                </a:solidFill>
                <a:latin typeface="Helvetica"/>
                <a:cs typeface="Helvetica"/>
              </a:rPr>
            </a:br>
            <a:r>
              <a:rPr lang="en-US" sz="3600" dirty="0" smtClean="0">
                <a:solidFill>
                  <a:schemeClr val="bg1"/>
                </a:solidFill>
                <a:latin typeface="Helvetica"/>
                <a:cs typeface="Helvetica"/>
              </a:rPr>
              <a:t>not that we have loved God </a:t>
            </a:r>
            <a:br>
              <a:rPr lang="en-US" sz="3600" dirty="0" smtClean="0">
                <a:solidFill>
                  <a:schemeClr val="bg1"/>
                </a:solidFill>
                <a:latin typeface="Helvetica"/>
                <a:cs typeface="Helvetica"/>
              </a:rPr>
            </a:br>
            <a:r>
              <a:rPr lang="en-US" sz="3600" dirty="0" smtClean="0">
                <a:solidFill>
                  <a:schemeClr val="bg1"/>
                </a:solidFill>
                <a:latin typeface="Helvetica"/>
                <a:cs typeface="Helvetica"/>
              </a:rPr>
              <a:t>but that He loved us </a:t>
            </a:r>
            <a:br>
              <a:rPr lang="en-US" sz="3600" dirty="0" smtClean="0">
                <a:solidFill>
                  <a:schemeClr val="bg1"/>
                </a:solidFill>
                <a:latin typeface="Helvetica"/>
                <a:cs typeface="Helvetica"/>
              </a:rPr>
            </a:br>
            <a:r>
              <a:rPr lang="en-US" sz="3600" dirty="0" smtClean="0">
                <a:solidFill>
                  <a:schemeClr val="bg1"/>
                </a:solidFill>
                <a:latin typeface="Helvetica"/>
                <a:cs typeface="Helvetica"/>
              </a:rPr>
              <a:t>and sent His Son </a:t>
            </a:r>
            <a:br>
              <a:rPr lang="en-US" sz="3600" dirty="0" smtClean="0">
                <a:solidFill>
                  <a:schemeClr val="bg1"/>
                </a:solidFill>
                <a:latin typeface="Helvetica"/>
                <a:cs typeface="Helvetica"/>
              </a:rPr>
            </a:br>
            <a:r>
              <a:rPr lang="en-US" sz="3600" dirty="0" smtClean="0">
                <a:solidFill>
                  <a:schemeClr val="bg1"/>
                </a:solidFill>
                <a:latin typeface="Helvetica"/>
                <a:cs typeface="Helvetica"/>
              </a:rPr>
              <a:t>to be the propitiation for our sins.</a:t>
            </a:r>
            <a:endParaRPr lang="en-US" sz="3600" dirty="0">
              <a:solidFill>
                <a:schemeClr val="bg1"/>
              </a:solidFill>
              <a:latin typeface="Helvetica"/>
              <a:cs typeface="Helvetic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92678"/>
            <a:ext cx="7772400" cy="2844914"/>
          </a:xfrm>
        </p:spPr>
        <p:txBody>
          <a:bodyPr anchor="t">
            <a:norm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Helvetica"/>
                <a:cs typeface="Helvetica"/>
              </a:rPr>
              <a:t>In this is love,</a:t>
            </a:r>
            <a:br>
              <a:rPr lang="en-US" sz="3600" dirty="0" smtClean="0">
                <a:solidFill>
                  <a:schemeClr val="bg1"/>
                </a:solidFill>
                <a:latin typeface="Helvetica"/>
                <a:cs typeface="Helvetica"/>
              </a:rPr>
            </a:br>
            <a:r>
              <a:rPr lang="en-US" sz="3600" dirty="0" smtClean="0">
                <a:solidFill>
                  <a:schemeClr val="bg1"/>
                </a:solidFill>
                <a:latin typeface="Helvetica"/>
                <a:cs typeface="Helvetica"/>
              </a:rPr>
              <a:t>not that </a:t>
            </a:r>
            <a:r>
              <a:rPr lang="en-US" sz="3600" i="1" dirty="0" smtClean="0">
                <a:solidFill>
                  <a:schemeClr val="bg1"/>
                </a:solidFill>
                <a:latin typeface="Helvetica"/>
                <a:cs typeface="Helvetica"/>
              </a:rPr>
              <a:t>we </a:t>
            </a:r>
            <a:r>
              <a:rPr lang="en-US" sz="3600" dirty="0" smtClean="0">
                <a:solidFill>
                  <a:schemeClr val="bg1"/>
                </a:solidFill>
                <a:latin typeface="Helvetica"/>
                <a:cs typeface="Helvetica"/>
              </a:rPr>
              <a:t>have loved God </a:t>
            </a:r>
            <a:endParaRPr lang="en-US" sz="3600" dirty="0">
              <a:solidFill>
                <a:schemeClr val="bg1"/>
              </a:solidFill>
              <a:latin typeface="Helvetica"/>
              <a:cs typeface="Helvetic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590550"/>
            <a:ext cx="7772400" cy="2844914"/>
          </a:xfrm>
        </p:spPr>
        <p:txBody>
          <a:bodyPr anchor="t">
            <a:norm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Helvetica"/>
                <a:cs typeface="Helvetica"/>
              </a:rPr>
              <a:t>In this is love,</a:t>
            </a:r>
            <a:br>
              <a:rPr lang="en-US" sz="3600" dirty="0" smtClean="0">
                <a:solidFill>
                  <a:schemeClr val="bg1"/>
                </a:solidFill>
                <a:latin typeface="Helvetica"/>
                <a:cs typeface="Helvetica"/>
              </a:rPr>
            </a:br>
            <a:r>
              <a:rPr lang="en-US" sz="3600" dirty="0" smtClean="0">
                <a:solidFill>
                  <a:schemeClr val="bg1"/>
                </a:solidFill>
                <a:latin typeface="Helvetica"/>
                <a:cs typeface="Helvetica"/>
              </a:rPr>
              <a:t>not that we have loved God </a:t>
            </a:r>
            <a:br>
              <a:rPr lang="en-US" sz="3600" dirty="0" smtClean="0">
                <a:solidFill>
                  <a:schemeClr val="bg1"/>
                </a:solidFill>
                <a:latin typeface="Helvetica"/>
                <a:cs typeface="Helvetica"/>
              </a:rPr>
            </a:br>
            <a:r>
              <a:rPr lang="en-US" sz="3600" dirty="0" smtClean="0">
                <a:solidFill>
                  <a:schemeClr val="bg1"/>
                </a:solidFill>
                <a:latin typeface="Helvetica"/>
                <a:cs typeface="Helvetica"/>
              </a:rPr>
              <a:t>but that </a:t>
            </a:r>
            <a:r>
              <a:rPr lang="en-US" sz="3600" i="1" dirty="0" smtClean="0">
                <a:solidFill>
                  <a:schemeClr val="bg1"/>
                </a:solidFill>
                <a:latin typeface="Helvetica"/>
                <a:cs typeface="Helvetica"/>
              </a:rPr>
              <a:t>He loved us</a:t>
            </a:r>
            <a:r>
              <a:rPr lang="en-US" sz="3600" dirty="0" smtClean="0">
                <a:solidFill>
                  <a:schemeClr val="bg1"/>
                </a:solidFill>
                <a:latin typeface="Helvetica"/>
                <a:cs typeface="Helvetica"/>
              </a:rPr>
              <a:t> </a:t>
            </a:r>
            <a:endParaRPr lang="en-US" sz="3600" dirty="0">
              <a:solidFill>
                <a:schemeClr val="bg1"/>
              </a:solidFill>
              <a:latin typeface="Helvetica"/>
              <a:cs typeface="Helvetic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38150"/>
            <a:ext cx="7772400" cy="2844914"/>
          </a:xfrm>
        </p:spPr>
        <p:txBody>
          <a:bodyPr>
            <a:normAutofit/>
          </a:bodyPr>
          <a:lstStyle/>
          <a:p>
            <a:r>
              <a:rPr lang="en-US" sz="3300" dirty="0" smtClean="0">
                <a:solidFill>
                  <a:schemeClr val="bg1"/>
                </a:solidFill>
                <a:latin typeface="Helvetica"/>
                <a:cs typeface="Helvetica"/>
              </a:rPr>
              <a:t>“You will seek Me and find Me, </a:t>
            </a:r>
            <a:br>
              <a:rPr lang="en-US" sz="3300" dirty="0" smtClean="0">
                <a:solidFill>
                  <a:schemeClr val="bg1"/>
                </a:solidFill>
                <a:latin typeface="Helvetica"/>
                <a:cs typeface="Helvetica"/>
              </a:rPr>
            </a:br>
            <a:r>
              <a:rPr lang="en-US" sz="3300" dirty="0" smtClean="0">
                <a:solidFill>
                  <a:schemeClr val="bg1"/>
                </a:solidFill>
                <a:latin typeface="Helvetica"/>
                <a:cs typeface="Helvetica"/>
              </a:rPr>
              <a:t>when you seek Me with all your heart.”</a:t>
            </a:r>
            <a:br>
              <a:rPr lang="en-US" sz="3300" dirty="0" smtClean="0">
                <a:solidFill>
                  <a:schemeClr val="bg1"/>
                </a:solidFill>
                <a:latin typeface="Helvetica"/>
                <a:cs typeface="Helvetica"/>
              </a:rPr>
            </a:br>
            <a:r>
              <a:rPr lang="en-US" sz="2200" dirty="0" smtClean="0">
                <a:solidFill>
                  <a:schemeClr val="bg1"/>
                </a:solidFill>
                <a:latin typeface="Helvetica"/>
                <a:cs typeface="Helvetica"/>
              </a:rPr>
              <a:t>- </a:t>
            </a:r>
            <a:r>
              <a:rPr lang="en-US" sz="2200" i="1" dirty="0" smtClean="0">
                <a:solidFill>
                  <a:schemeClr val="bg1"/>
                </a:solidFill>
                <a:latin typeface="Helvetica"/>
                <a:cs typeface="Helvetica"/>
              </a:rPr>
              <a:t>Jeremiah 29:13</a:t>
            </a:r>
            <a:endParaRPr lang="en-US" sz="2200" dirty="0">
              <a:solidFill>
                <a:schemeClr val="bg1"/>
              </a:solidFill>
              <a:latin typeface="Helvetica"/>
              <a:cs typeface="Helvetic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66750"/>
            <a:ext cx="7772400" cy="2844914"/>
          </a:xfrm>
        </p:spPr>
        <p:txBody>
          <a:bodyPr anchor="t">
            <a:norm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Helvetica"/>
                <a:cs typeface="Helvetica"/>
              </a:rPr>
              <a:t>In this is love,</a:t>
            </a:r>
            <a:br>
              <a:rPr lang="en-US" sz="3600" dirty="0" smtClean="0">
                <a:solidFill>
                  <a:schemeClr val="bg1"/>
                </a:solidFill>
                <a:latin typeface="Helvetica"/>
                <a:cs typeface="Helvetica"/>
              </a:rPr>
            </a:br>
            <a:r>
              <a:rPr lang="en-US" sz="3600" dirty="0" smtClean="0">
                <a:solidFill>
                  <a:schemeClr val="bg1"/>
                </a:solidFill>
                <a:latin typeface="Helvetica"/>
                <a:cs typeface="Helvetica"/>
              </a:rPr>
              <a:t>not that </a:t>
            </a:r>
            <a:r>
              <a:rPr lang="en-US" sz="3600" i="1" dirty="0" smtClean="0">
                <a:solidFill>
                  <a:schemeClr val="bg1"/>
                </a:solidFill>
                <a:latin typeface="Helvetica"/>
                <a:cs typeface="Helvetica"/>
              </a:rPr>
              <a:t>we </a:t>
            </a:r>
            <a:r>
              <a:rPr lang="en-US" sz="3600" dirty="0" smtClean="0">
                <a:solidFill>
                  <a:schemeClr val="bg1"/>
                </a:solidFill>
                <a:latin typeface="Helvetica"/>
                <a:cs typeface="Helvetica"/>
              </a:rPr>
              <a:t>have loved God </a:t>
            </a:r>
            <a:br>
              <a:rPr lang="en-US" sz="3600" dirty="0" smtClean="0">
                <a:solidFill>
                  <a:schemeClr val="bg1"/>
                </a:solidFill>
                <a:latin typeface="Helvetica"/>
                <a:cs typeface="Helvetica"/>
              </a:rPr>
            </a:br>
            <a:r>
              <a:rPr lang="en-US" sz="3600" dirty="0" smtClean="0">
                <a:solidFill>
                  <a:schemeClr val="bg1"/>
                </a:solidFill>
                <a:latin typeface="Helvetica"/>
                <a:cs typeface="Helvetica"/>
              </a:rPr>
              <a:t>but that </a:t>
            </a:r>
            <a:r>
              <a:rPr lang="en-US" sz="3600" i="1" dirty="0" smtClean="0">
                <a:solidFill>
                  <a:schemeClr val="bg1"/>
                </a:solidFill>
                <a:latin typeface="Helvetica"/>
                <a:cs typeface="Helvetica"/>
              </a:rPr>
              <a:t>He </a:t>
            </a:r>
            <a:r>
              <a:rPr lang="en-US" sz="3600" dirty="0" smtClean="0">
                <a:solidFill>
                  <a:schemeClr val="bg1"/>
                </a:solidFill>
                <a:latin typeface="Helvetica"/>
                <a:cs typeface="Helvetica"/>
              </a:rPr>
              <a:t>loved us </a:t>
            </a:r>
            <a:endParaRPr lang="en-US" sz="3600" dirty="0">
              <a:solidFill>
                <a:schemeClr val="bg1"/>
              </a:solidFill>
              <a:latin typeface="Helvetica"/>
              <a:cs typeface="Helvetic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50"/>
            <a:ext cx="8077200" cy="3320995"/>
          </a:xfrm>
        </p:spPr>
        <p:txBody>
          <a:bodyPr anchor="ctr">
            <a:normAutofit/>
          </a:bodyPr>
          <a:lstStyle/>
          <a:p>
            <a:pPr>
              <a:buNone/>
            </a:pPr>
            <a:r>
              <a:rPr lang="en-US" i="1" dirty="0" smtClean="0">
                <a:solidFill>
                  <a:schemeClr val="bg1"/>
                </a:solidFill>
                <a:latin typeface="Calibri"/>
                <a:cs typeface="Calibri"/>
              </a:rPr>
              <a:t>Of course, what these people mean when they say that God is love is often something quite different: they really mean ‘Love is God’…</a:t>
            </a:r>
            <a:endParaRPr lang="en-US" i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85750"/>
            <a:ext cx="8686800" cy="3778195"/>
          </a:xfrm>
        </p:spPr>
        <p:txBody>
          <a:bodyPr anchor="ctr">
            <a:normAutofit/>
          </a:bodyPr>
          <a:lstStyle/>
          <a:p>
            <a:pPr>
              <a:buNone/>
            </a:pPr>
            <a:r>
              <a:rPr lang="en-US" i="1" dirty="0" smtClean="0">
                <a:solidFill>
                  <a:schemeClr val="bg1"/>
                </a:solidFill>
                <a:latin typeface="Calibri"/>
                <a:cs typeface="Calibri"/>
              </a:rPr>
              <a:t>…They really mean that our feelings of love, however and wherever they arise, and whatever results they produce, are to be treated with great respect. Perhaps they are: but that is something quite different from what Christians mean by the statement ‘God is love’.</a:t>
            </a:r>
            <a:endParaRPr lang="en-US" i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90550"/>
            <a:ext cx="7772400" cy="2844914"/>
          </a:xfrm>
        </p:spPr>
        <p:txBody>
          <a:bodyPr anchor="t">
            <a:normAutofit fontScale="90000"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Helvetica"/>
                <a:cs typeface="Helvetica"/>
              </a:rPr>
              <a:t>In this is love,</a:t>
            </a:r>
            <a:br>
              <a:rPr lang="en-US" sz="3600" dirty="0" smtClean="0">
                <a:solidFill>
                  <a:schemeClr val="bg1"/>
                </a:solidFill>
                <a:latin typeface="Helvetica"/>
                <a:cs typeface="Helvetica"/>
              </a:rPr>
            </a:br>
            <a:r>
              <a:rPr lang="en-US" sz="3600" dirty="0" smtClean="0">
                <a:solidFill>
                  <a:schemeClr val="bg1"/>
                </a:solidFill>
                <a:latin typeface="Helvetica"/>
                <a:cs typeface="Helvetica"/>
              </a:rPr>
              <a:t>not that we have loved God </a:t>
            </a:r>
            <a:br>
              <a:rPr lang="en-US" sz="3600" dirty="0" smtClean="0">
                <a:solidFill>
                  <a:schemeClr val="bg1"/>
                </a:solidFill>
                <a:latin typeface="Helvetica"/>
                <a:cs typeface="Helvetica"/>
              </a:rPr>
            </a:br>
            <a:r>
              <a:rPr lang="en-US" sz="3600" dirty="0" smtClean="0">
                <a:solidFill>
                  <a:schemeClr val="bg1"/>
                </a:solidFill>
                <a:latin typeface="Helvetica"/>
                <a:cs typeface="Helvetica"/>
              </a:rPr>
              <a:t>but that He loved us </a:t>
            </a:r>
            <a:br>
              <a:rPr lang="en-US" sz="3600" dirty="0" smtClean="0">
                <a:solidFill>
                  <a:schemeClr val="bg1"/>
                </a:solidFill>
                <a:latin typeface="Helvetica"/>
                <a:cs typeface="Helvetica"/>
              </a:rPr>
            </a:br>
            <a:r>
              <a:rPr lang="en-US" sz="3600" dirty="0" smtClean="0">
                <a:solidFill>
                  <a:schemeClr val="bg1"/>
                </a:solidFill>
                <a:latin typeface="Helvetica"/>
                <a:cs typeface="Helvetica"/>
              </a:rPr>
              <a:t>and sent His Son </a:t>
            </a:r>
            <a:br>
              <a:rPr lang="en-US" sz="3600" dirty="0" smtClean="0">
                <a:solidFill>
                  <a:schemeClr val="bg1"/>
                </a:solidFill>
                <a:latin typeface="Helvetica"/>
                <a:cs typeface="Helvetica"/>
              </a:rPr>
            </a:br>
            <a:r>
              <a:rPr lang="en-US" sz="3600" dirty="0" smtClean="0">
                <a:solidFill>
                  <a:schemeClr val="bg1"/>
                </a:solidFill>
                <a:latin typeface="Helvetica"/>
                <a:cs typeface="Helvetica"/>
              </a:rPr>
              <a:t>to be the </a:t>
            </a:r>
            <a:r>
              <a:rPr lang="en-US" sz="3600" i="1" dirty="0" smtClean="0">
                <a:solidFill>
                  <a:schemeClr val="bg1"/>
                </a:solidFill>
                <a:latin typeface="Helvetica"/>
                <a:cs typeface="Helvetica"/>
              </a:rPr>
              <a:t>propitiation </a:t>
            </a:r>
            <a:r>
              <a:rPr lang="en-US" sz="3600" dirty="0" smtClean="0">
                <a:solidFill>
                  <a:schemeClr val="bg1"/>
                </a:solidFill>
                <a:latin typeface="Helvetica"/>
                <a:cs typeface="Helvetica"/>
              </a:rPr>
              <a:t>for our sins.</a:t>
            </a:r>
            <a:endParaRPr lang="en-US" sz="3600" dirty="0">
              <a:solidFill>
                <a:schemeClr val="bg1"/>
              </a:solidFill>
              <a:latin typeface="Helvetica"/>
              <a:cs typeface="Helvetic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61950"/>
            <a:ext cx="7772400" cy="2844914"/>
          </a:xfrm>
        </p:spPr>
        <p:txBody>
          <a:bodyPr anchor="t">
            <a:normAutofit fontScale="90000"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Helvetica"/>
                <a:cs typeface="Helvetica"/>
              </a:rPr>
              <a:t>In this is love,</a:t>
            </a:r>
            <a:br>
              <a:rPr lang="en-US" sz="3600" dirty="0" smtClean="0">
                <a:solidFill>
                  <a:schemeClr val="bg1"/>
                </a:solidFill>
                <a:latin typeface="Helvetica"/>
                <a:cs typeface="Helvetica"/>
              </a:rPr>
            </a:br>
            <a:r>
              <a:rPr lang="en-US" sz="3600" i="1" dirty="0" smtClean="0">
                <a:solidFill>
                  <a:schemeClr val="bg1"/>
                </a:solidFill>
                <a:latin typeface="Helvetica"/>
                <a:cs typeface="Helvetica"/>
              </a:rPr>
              <a:t>not that we have loved God </a:t>
            </a:r>
            <a:r>
              <a:rPr lang="en-US" sz="3600" dirty="0" smtClean="0">
                <a:solidFill>
                  <a:schemeClr val="bg1"/>
                </a:solidFill>
                <a:latin typeface="Helvetica"/>
                <a:cs typeface="Helvetica"/>
              </a:rPr>
              <a:t/>
            </a:r>
            <a:br>
              <a:rPr lang="en-US" sz="3600" dirty="0" smtClean="0">
                <a:solidFill>
                  <a:schemeClr val="bg1"/>
                </a:solidFill>
                <a:latin typeface="Helvetica"/>
                <a:cs typeface="Helvetica"/>
              </a:rPr>
            </a:br>
            <a:r>
              <a:rPr lang="en-US" sz="3600" dirty="0" smtClean="0">
                <a:solidFill>
                  <a:schemeClr val="bg1"/>
                </a:solidFill>
                <a:latin typeface="Helvetica"/>
                <a:cs typeface="Helvetica"/>
              </a:rPr>
              <a:t>but that (1) </a:t>
            </a:r>
            <a:r>
              <a:rPr lang="en-US" sz="3600" b="1" u="sng" dirty="0" smtClean="0">
                <a:solidFill>
                  <a:schemeClr val="bg1"/>
                </a:solidFill>
                <a:latin typeface="Helvetica"/>
                <a:cs typeface="Helvetica"/>
              </a:rPr>
              <a:t>He loved us</a:t>
            </a:r>
            <a:r>
              <a:rPr lang="en-US" sz="3600" b="1" dirty="0" smtClean="0">
                <a:solidFill>
                  <a:schemeClr val="bg1"/>
                </a:solidFill>
                <a:latin typeface="Helvetica"/>
                <a:cs typeface="Helvetica"/>
              </a:rPr>
              <a:t> </a:t>
            </a:r>
            <a:r>
              <a:rPr lang="en-US" sz="3600" dirty="0" smtClean="0">
                <a:solidFill>
                  <a:schemeClr val="bg1"/>
                </a:solidFill>
                <a:latin typeface="Helvetica"/>
                <a:cs typeface="Helvetica"/>
              </a:rPr>
              <a:t/>
            </a:r>
            <a:br>
              <a:rPr lang="en-US" sz="3600" dirty="0" smtClean="0">
                <a:solidFill>
                  <a:schemeClr val="bg1"/>
                </a:solidFill>
                <a:latin typeface="Helvetica"/>
                <a:cs typeface="Helvetica"/>
              </a:rPr>
            </a:br>
            <a:r>
              <a:rPr lang="en-US" sz="3600" dirty="0" smtClean="0">
                <a:solidFill>
                  <a:schemeClr val="bg1"/>
                </a:solidFill>
                <a:latin typeface="Helvetica"/>
                <a:cs typeface="Helvetica"/>
              </a:rPr>
              <a:t>and (2) </a:t>
            </a:r>
            <a:r>
              <a:rPr lang="en-US" sz="3600" b="1" u="sng" dirty="0" smtClean="0">
                <a:solidFill>
                  <a:schemeClr val="bg1"/>
                </a:solidFill>
                <a:latin typeface="Helvetica"/>
                <a:cs typeface="Helvetica"/>
              </a:rPr>
              <a:t>sent His Son </a:t>
            </a:r>
            <a:br>
              <a:rPr lang="en-US" sz="3600" b="1" u="sng" dirty="0" smtClean="0">
                <a:solidFill>
                  <a:schemeClr val="bg1"/>
                </a:solidFill>
                <a:latin typeface="Helvetica"/>
                <a:cs typeface="Helvetica"/>
              </a:rPr>
            </a:br>
            <a:r>
              <a:rPr lang="en-US" sz="3600" b="1" u="sng" dirty="0" smtClean="0">
                <a:solidFill>
                  <a:schemeClr val="bg1"/>
                </a:solidFill>
                <a:latin typeface="Helvetica"/>
                <a:cs typeface="Helvetica"/>
              </a:rPr>
              <a:t>to be the propitiation for our sins</a:t>
            </a:r>
            <a:r>
              <a:rPr lang="en-US" sz="3600" dirty="0" smtClean="0">
                <a:solidFill>
                  <a:schemeClr val="bg1"/>
                </a:solidFill>
                <a:latin typeface="Helvetica"/>
                <a:cs typeface="Helvetica"/>
              </a:rPr>
              <a:t>.</a:t>
            </a:r>
            <a:endParaRPr lang="en-US" sz="3600" dirty="0">
              <a:solidFill>
                <a:schemeClr val="bg1"/>
              </a:solidFill>
              <a:latin typeface="Helvetica"/>
              <a:cs typeface="Helvetic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666750"/>
            <a:ext cx="7772400" cy="110251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Helvetica"/>
                <a:cs typeface="Helvetica"/>
              </a:rPr>
              <a:t>Love is defined by God</a:t>
            </a:r>
            <a:endParaRPr lang="en-US" dirty="0">
              <a:solidFill>
                <a:schemeClr val="bg1"/>
              </a:solidFill>
              <a:latin typeface="Helvetica"/>
              <a:cs typeface="Helvetica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 smtClean="0"/>
              <a:t>Minister Matt Hwang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138</Words>
  <Application>Microsoft Office PowerPoint</Application>
  <PresentationFormat>On-screen Show (16:9)</PresentationFormat>
  <Paragraphs>15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Tahoma</vt:lpstr>
      <vt:lpstr>Helvetica</vt:lpstr>
      <vt:lpstr>Office Theme</vt:lpstr>
      <vt:lpstr>PowerPoint Presentation</vt:lpstr>
      <vt:lpstr>Love is defined by God</vt:lpstr>
      <vt:lpstr>In this is love, not that we have loved God  but that He loved us  and sent His Son  to be the propitiation for our sins.</vt:lpstr>
      <vt:lpstr>In this is love, not that we have loved God </vt:lpstr>
      <vt:lpstr>In this is love, not that we have loved God  but that He loved us </vt:lpstr>
      <vt:lpstr>“You will seek Me and find Me,  when you seek Me with all your heart.” - Jeremiah 29:13</vt:lpstr>
      <vt:lpstr>In this is love, not that we have loved God  but that He loved us </vt:lpstr>
      <vt:lpstr>PowerPoint Presentation</vt:lpstr>
      <vt:lpstr>PowerPoint Presentation</vt:lpstr>
      <vt:lpstr>In this is love, not that we have loved God  but that He loved us  and sent His Son  to be the propitiation for our sins.</vt:lpstr>
      <vt:lpstr>In this is love, not that we have loved God  but that (1) He loved us  and (2) sent His Son  to be the propitiation for our sins.</vt:lpstr>
      <vt:lpstr>Love is defined by God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TVCBC</cp:lastModifiedBy>
  <cp:revision>8</cp:revision>
  <dcterms:modified xsi:type="dcterms:W3CDTF">2017-04-11T15:47:06Z</dcterms:modified>
</cp:coreProperties>
</file>