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notesMasterIdLst>
    <p:notesMasterId r:id="rId14"/>
  </p:notesMasterIdLst>
  <p:sldIdLst>
    <p:sldId id="442" r:id="rId2"/>
    <p:sldId id="476" r:id="rId3"/>
    <p:sldId id="497" r:id="rId4"/>
    <p:sldId id="498" r:id="rId5"/>
    <p:sldId id="495" r:id="rId6"/>
    <p:sldId id="500" r:id="rId7"/>
    <p:sldId id="501" r:id="rId8"/>
    <p:sldId id="488" r:id="rId9"/>
    <p:sldId id="494" r:id="rId10"/>
    <p:sldId id="502" r:id="rId11"/>
    <p:sldId id="503" r:id="rId12"/>
    <p:sldId id="484" r:id="rId13"/>
  </p:sldIdLst>
  <p:sldSz cx="9144000" cy="6858000" type="screen4x3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umimoji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umimoji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umimoji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umimoji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2021" autoAdjust="0"/>
  </p:normalViewPr>
  <p:slideViewPr>
    <p:cSldViewPr>
      <p:cViewPr>
        <p:scale>
          <a:sx n="75" d="100"/>
          <a:sy n="75" d="100"/>
        </p:scale>
        <p:origin x="-924" y="-5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58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PMingLiU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PMingLiU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PMingLiU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  <a:ea typeface="PMingLiU" charset="0"/>
                <a:cs typeface="PMingLiU" charset="0"/>
              </a:defRPr>
            </a:lvl1pPr>
          </a:lstStyle>
          <a:p>
            <a:pPr>
              <a:defRPr/>
            </a:pPr>
            <a:fld id="{834C298F-BAC4-C543-BB88-2005439FA59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295140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PMingLiU" charset="0"/>
        <a:cs typeface="PMingLiU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PMingLiU" pitchFamily="18" charset="-120"/>
        <a:cs typeface="PMingLiU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PMingLiU" pitchFamily="18" charset="-120"/>
        <a:cs typeface="PMingLiU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PMingLiU" pitchFamily="18" charset="-120"/>
        <a:cs typeface="PMingLiU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PMingLiU" pitchFamily="18" charset="-120"/>
        <a:cs typeface="PMingLiU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dirty="0" smtClean="0">
                <a:effectLst/>
                <a:latin typeface="黑体"/>
                <a:ea typeface="黑体"/>
                <a:cs typeface="黑体"/>
              </a:rPr>
              <a:t>思索福音本是神的大能對我們的意義，對還沒有接受主的，同時也對每位基督徒</a:t>
            </a:r>
            <a:endParaRPr lang="en-US" altLang="zh-TW" sz="1200" b="0" dirty="0" smtClean="0">
              <a:effectLst/>
              <a:latin typeface="黑体"/>
              <a:ea typeface="黑体"/>
              <a:cs typeface="黑体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4C298F-BAC4-C543-BB88-2005439FA592}" type="slidenum">
              <a:rPr lang="en-US" altLang="zh-TW" smtClean="0"/>
              <a:pPr>
                <a:defRPr/>
              </a:pPr>
              <a:t>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859110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五旬節後彼得的講道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4C298F-BAC4-C543-BB88-2005439FA592}" type="slidenum">
              <a:rPr lang="en-US" altLang="zh-TW" smtClean="0"/>
              <a:pPr>
                <a:defRPr/>
              </a:pPr>
              <a:t>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019295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zh-TW" altLang="en-US" dirty="0" smtClean="0"/>
              <a:t>文革時期基督徒人數從</a:t>
            </a:r>
            <a:r>
              <a:rPr lang="en-US" altLang="zh-TW" dirty="0" smtClean="0"/>
              <a:t>100</a:t>
            </a:r>
            <a:r>
              <a:rPr lang="zh-TW" altLang="en-US" dirty="0" smtClean="0"/>
              <a:t>萬成長到</a:t>
            </a:r>
            <a:r>
              <a:rPr lang="en-US" altLang="zh-TW" dirty="0" smtClean="0"/>
              <a:t>300</a:t>
            </a:r>
            <a:r>
              <a:rPr lang="zh-TW" altLang="en-US" dirty="0" smtClean="0"/>
              <a:t>萬</a:t>
            </a:r>
            <a:endParaRPr lang="en-US" altLang="zh-TW" dirty="0" smtClean="0"/>
          </a:p>
          <a:p>
            <a:pPr marL="228600" indent="-228600">
              <a:buFont typeface="+mj-lt"/>
              <a:buAutoNum type="arabicPeriod"/>
            </a:pPr>
            <a:r>
              <a:rPr lang="zh-TW" altLang="en-US" dirty="0" smtClean="0"/>
              <a:t>智慧、能力、尊貴與蒙召無關</a:t>
            </a:r>
            <a:endParaRPr lang="en-US" altLang="zh-TW" dirty="0" smtClean="0"/>
          </a:p>
          <a:p>
            <a:pPr marL="685800" lvl="1" indent="-228600">
              <a:buFont typeface="Arial"/>
              <a:buChar char="•"/>
            </a:pPr>
            <a:r>
              <a:rPr lang="zh-TW" altLang="en-US" dirty="0" smtClean="0"/>
              <a:t>蒙召的人多無智慧、能力、尊貴</a:t>
            </a:r>
            <a:endParaRPr lang="en-US" altLang="zh-TW" dirty="0" smtClean="0"/>
          </a:p>
          <a:p>
            <a:pPr marL="685800" lvl="1" indent="-228600">
              <a:buFont typeface="Arial"/>
              <a:buChar char="•"/>
            </a:pPr>
            <a:r>
              <a:rPr lang="zh-TW" altLang="en-US" dirty="0" smtClean="0"/>
              <a:t>保羅有智慧、能力，卻不依靠，只倚靠神的大能</a:t>
            </a:r>
            <a:endParaRPr lang="en-US" altLang="zh-TW" dirty="0" smtClean="0"/>
          </a:p>
          <a:p>
            <a:pPr marL="685800" lvl="1" indent="-228600">
              <a:buFont typeface="Arial"/>
              <a:buChar char="•"/>
            </a:pPr>
            <a:r>
              <a:rPr lang="zh-TW" altLang="en-US" dirty="0" smtClean="0"/>
              <a:t>御林軍中得救的人，留下福音傳入羅馬高層的痕跡，並沒有成為倚靠的勢力</a:t>
            </a:r>
            <a:endParaRPr lang="en-US" altLang="zh-TW" dirty="0" smtClean="0"/>
          </a:p>
          <a:p>
            <a:pPr marL="685800" lvl="1" indent="-228600">
              <a:buFont typeface="Arial"/>
              <a:buChar char="•"/>
            </a:pPr>
            <a:r>
              <a:rPr lang="zh-TW" altLang="en-US" dirty="0" smtClean="0"/>
              <a:t>政教合一雖然在教會歷史重要，卻帶來中世紀的黑暗時期</a:t>
            </a:r>
            <a:endParaRPr lang="en-US" altLang="zh-TW" dirty="0" smtClean="0"/>
          </a:p>
          <a:p>
            <a:pPr marL="228600" lvl="0" indent="-228600">
              <a:buFont typeface="+mj-lt"/>
              <a:buAutoNum type="arabicPeriod"/>
            </a:pPr>
            <a:r>
              <a:rPr lang="zh-TW" altLang="en-US" dirty="0" smtClean="0"/>
              <a:t>結論</a:t>
            </a:r>
            <a:endParaRPr lang="en-US" altLang="zh-TW" dirty="0" smtClean="0"/>
          </a:p>
          <a:p>
            <a:pPr marL="685800" marR="0" lvl="1" indent="-2286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zh-TW" altLang="en-US" dirty="0" smtClean="0"/>
              <a:t>傳福音不反智</a:t>
            </a:r>
            <a:endParaRPr lang="en-US" altLang="zh-TW" dirty="0" smtClean="0"/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zh-TW" altLang="en-US" dirty="0" smtClean="0"/>
              <a:t>但不倚靠智慧、能力、尊貴</a:t>
            </a:r>
            <a:endParaRPr lang="en-US" altLang="zh-TW" dirty="0" smtClean="0"/>
          </a:p>
          <a:p>
            <a:pPr marL="685800" marR="0" lvl="1" indent="-2286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zh-TW" altLang="en-US" dirty="0" smtClean="0"/>
              <a:t>謙卑自己</a:t>
            </a:r>
            <a:endParaRPr lang="en-US" altLang="zh-TW" dirty="0" smtClean="0"/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zh-TW" altLang="en-US" dirty="0" smtClean="0"/>
              <a:t>服事靠神</a:t>
            </a:r>
            <a:r>
              <a:rPr lang="zh-TW" altLang="zh-TW" dirty="0" smtClean="0"/>
              <a:t>：</a:t>
            </a:r>
            <a:r>
              <a:rPr lang="zh-TW" altLang="en-US" dirty="0" smtClean="0"/>
              <a:t>智慧、能力、尊貴靠神使用</a:t>
            </a:r>
            <a:endParaRPr lang="en-US" altLang="zh-TW" dirty="0" smtClean="0"/>
          </a:p>
          <a:p>
            <a:pPr marL="685800" marR="0" lvl="1" indent="-2286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zh-TW" altLang="en-US" dirty="0" smtClean="0"/>
              <a:t>服事的艱難中不要失去信心</a:t>
            </a:r>
            <a:endParaRPr lang="en-US" altLang="zh-TW" dirty="0" smtClean="0"/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zh-TW" altLang="en-US" dirty="0" smtClean="0"/>
              <a:t>我們用心靈誠實做的，在神面前都有價值</a:t>
            </a:r>
            <a:endParaRPr lang="en-US" dirty="0" smtClean="0"/>
          </a:p>
          <a:p>
            <a:pPr marL="685800" marR="0" lvl="1" indent="-2286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zh-TW" altLang="en-US" dirty="0" smtClean="0"/>
              <a:t>包容別人</a:t>
            </a:r>
            <a:endParaRPr lang="en-US" altLang="zh-TW" dirty="0" smtClean="0"/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zh-TW" altLang="en-US" dirty="0" smtClean="0"/>
              <a:t>別人用心靈誠實做的服事，在神面前也有價值</a:t>
            </a:r>
            <a:endParaRPr lang="en-US" altLang="zh-TW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4C298F-BAC4-C543-BB88-2005439FA592}" type="slidenum">
              <a:rPr lang="en-US" altLang="zh-TW" smtClean="0"/>
              <a:pPr>
                <a:defRPr/>
              </a:pPr>
              <a:t>12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78568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48 w 5184"/>
                  <a:gd name="T3" fmla="*/ 3159 h 3159"/>
                  <a:gd name="T4" fmla="*/ 5248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64 w 556"/>
                  <a:gd name="T5" fmla="*/ 3159 h 3159"/>
                  <a:gd name="T6" fmla="*/ 564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pitchFamily="34" charset="0"/>
                <a:ea typeface="PMingLiU" pitchFamily="18" charset="-120"/>
                <a:cs typeface="+mn-cs"/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5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5 w 251"/>
                <a:gd name="T7" fmla="*/ 12 h 12"/>
                <a:gd name="T8" fmla="*/ 255 w 251"/>
                <a:gd name="T9" fmla="*/ 0 h 12"/>
                <a:gd name="T10" fmla="*/ 255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961 w 251"/>
                <a:gd name="T5" fmla="*/ 12 h 12"/>
                <a:gd name="T6" fmla="*/ 96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84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84 w 4724"/>
                  <a:gd name="T7" fmla="*/ 12 h 12"/>
                  <a:gd name="T8" fmla="*/ 4784 w 4724"/>
                  <a:gd name="T9" fmla="*/ 0 h 12"/>
                  <a:gd name="T10" fmla="*/ 4784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pitchFamily="34" charset="0"/>
                  <a:ea typeface="PMingLiU" pitchFamily="18" charset="-120"/>
                  <a:cs typeface="+mn-cs"/>
                </a:endParaRPr>
              </a:p>
            </p:txBody>
          </p:sp>
        </p:grpSp>
      </p:grpSp>
      <p:sp>
        <p:nvSpPr>
          <p:cNvPr id="16400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zh-TW" altLang="en-US" noProof="0" smtClean="0"/>
              <a:t>按一下以編輯母片標題樣式</a:t>
            </a:r>
          </a:p>
        </p:txBody>
      </p:sp>
      <p:sp>
        <p:nvSpPr>
          <p:cNvPr id="16401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zh-TW" altLang="en-US" noProof="0" smtClean="0"/>
              <a:t>按一下以編輯母片副標題樣式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D411D0A-01EF-3C4A-B9CE-664D9166311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71429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A1D1D2-0342-DF40-9E62-096711C1709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41791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B2B0A4-CB67-384D-A30E-059A9EA6836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712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CEEABD-6CE4-964F-81D7-17FE4F3ABD0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70013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5DE20B-04EE-F642-A37E-E3B29386FCC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76931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1FA7F6-9E2D-6249-A732-23CDF972C26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45496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71E3D9-B067-EC41-9C39-0617A0EB705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36609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973581-717C-1C49-95D7-53025E007F4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14467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4F1502-212A-AC47-A02C-8E4CB8ED546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0347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1AF7C3-D5D4-2043-A45A-53C220BA298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7900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01A084-8BB0-9E4E-B561-95A1B32A4A8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8339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914900" y="1981200"/>
            <a:ext cx="36957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914900" y="4114800"/>
            <a:ext cx="36957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7DF133-5256-0443-9662-3E146CE2F21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42964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1032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48 w 5184"/>
                <a:gd name="T3" fmla="*/ 3159 h 3159"/>
                <a:gd name="T4" fmla="*/ 5248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64 w 556"/>
                <a:gd name="T5" fmla="*/ 3159 h 3159"/>
                <a:gd name="T6" fmla="*/ 564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1035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6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7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84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84 w 4724"/>
                  <a:gd name="T7" fmla="*/ 12 h 12"/>
                  <a:gd name="T8" fmla="*/ 4784 w 4724"/>
                  <a:gd name="T9" fmla="*/ 0 h 12"/>
                  <a:gd name="T10" fmla="*/ 4784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8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9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1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pitchFamily="34" charset="0"/>
                  <a:ea typeface="PMingLiU" pitchFamily="18" charset="-120"/>
                  <a:cs typeface="+mn-cs"/>
                </a:endParaRPr>
              </a:p>
            </p:txBody>
          </p:sp>
          <p:sp>
            <p:nvSpPr>
              <p:cNvPr id="1041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961 w 251"/>
                  <a:gd name="T5" fmla="*/ 12 h 12"/>
                  <a:gd name="T6" fmla="*/ 96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2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5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5 w 251"/>
                  <a:gd name="T7" fmla="*/ 12 h 12"/>
                  <a:gd name="T8" fmla="*/ 255 w 251"/>
                  <a:gd name="T9" fmla="*/ 0 h 12"/>
                  <a:gd name="T10" fmla="*/ 255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4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pitchFamily="34" charset="0"/>
                  <a:ea typeface="PMingLiU" pitchFamily="18" charset="-120"/>
                  <a:cs typeface="+mn-cs"/>
                </a:endParaRPr>
              </a:p>
            </p:txBody>
          </p:sp>
        </p:grpSp>
      </p:grpSp>
      <p:sp>
        <p:nvSpPr>
          <p:cNvPr id="15375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5376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5377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000">
                <a:effectLst>
                  <a:outerShdw blurRad="38100" dist="38100" dir="2700000" algn="tl">
                    <a:srgbClr val="000000"/>
                  </a:outerShdw>
                </a:effectLst>
                <a:cs typeface="PMingLiU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5378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0" sz="1000">
                <a:effectLst>
                  <a:outerShdw blurRad="38100" dist="38100" dir="2700000" algn="tl">
                    <a:srgbClr val="000000"/>
                  </a:outerShdw>
                </a:effectLst>
                <a:cs typeface="PMingLiU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5379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000" smtClean="0">
                <a:effectLst>
                  <a:outerShdw blurRad="38100" dist="38100" dir="2700000" algn="tl">
                    <a:srgbClr val="000000"/>
                  </a:outerShdw>
                </a:effectLst>
                <a:ea typeface="PMingLiU" charset="0"/>
                <a:cs typeface="PMingLiU" charset="0"/>
              </a:defRPr>
            </a:lvl1pPr>
          </a:lstStyle>
          <a:p>
            <a:pPr>
              <a:defRPr/>
            </a:pPr>
            <a:fld id="{2C37F4A7-A8F7-7C4B-8AEB-CB0C8454CD7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21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PMingLiU" charset="0"/>
          <a:cs typeface="PMingLiU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ea typeface="PMingLiU" charset="0"/>
          <a:cs typeface="PMingLiU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ea typeface="PMingLiU" charset="0"/>
          <a:cs typeface="PMingLiU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ea typeface="PMingLiU" charset="0"/>
          <a:cs typeface="PMingLiU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ea typeface="PMingLiU" charset="0"/>
          <a:cs typeface="PMingLiU" charset="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ea typeface="PMingLiU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ea typeface="PMingLiU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ea typeface="PMingLiU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ea typeface="PMingLiU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0"/>
        <a:buChar char="n"/>
        <a:defRPr kumimoji="1"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PMingLiU" charset="0"/>
          <a:cs typeface="PMingLiU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kumimoji="1"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PMingLiU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0"/>
        <a:buChar char="n"/>
        <a:defRPr kumimoji="1"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PMingLiU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PMingLiU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0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PMingLiU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548680"/>
            <a:ext cx="9144000" cy="2520280"/>
          </a:xfrm>
        </p:spPr>
        <p:txBody>
          <a:bodyPr anchor="ctr"/>
          <a:lstStyle/>
          <a:p>
            <a:pPr algn="ctr" eaLnBrk="1" hangingPunct="1"/>
            <a:r>
              <a:rPr lang="zh-TW" altLang="en-US" sz="4800" dirty="0" smtClean="0">
                <a:effectLst/>
                <a:latin typeface="黑体"/>
                <a:ea typeface="黑体"/>
                <a:cs typeface="黑体"/>
              </a:rPr>
              <a:t>福音本是神的大能</a:t>
            </a:r>
            <a:r>
              <a:rPr lang="en-US" altLang="zh-TW" sz="4800" dirty="0" smtClean="0">
                <a:effectLst/>
                <a:latin typeface="黑体"/>
                <a:ea typeface="黑体"/>
                <a:cs typeface="黑体"/>
              </a:rPr>
              <a:t/>
            </a:r>
            <a:br>
              <a:rPr lang="en-US" altLang="zh-TW" sz="4800" dirty="0" smtClean="0">
                <a:effectLst/>
                <a:latin typeface="黑体"/>
                <a:ea typeface="黑体"/>
                <a:cs typeface="黑体"/>
              </a:rPr>
            </a:br>
            <a:r>
              <a:rPr lang="en-US" altLang="zh-TW" sz="2000" dirty="0">
                <a:effectLst/>
                <a:latin typeface="黑体"/>
                <a:ea typeface="黑体"/>
                <a:cs typeface="黑体"/>
              </a:rPr>
              <a:t/>
            </a:r>
            <a:br>
              <a:rPr lang="en-US" altLang="zh-TW" sz="2000" dirty="0">
                <a:effectLst/>
                <a:latin typeface="黑体"/>
                <a:ea typeface="黑体"/>
                <a:cs typeface="黑体"/>
              </a:rPr>
            </a:br>
            <a:r>
              <a:rPr lang="zh-TW" altLang="en-US" sz="4800" dirty="0" smtClean="0">
                <a:effectLst/>
                <a:latin typeface="黑体"/>
                <a:ea typeface="黑体"/>
                <a:cs typeface="黑体"/>
              </a:rPr>
              <a:t> </a:t>
            </a:r>
            <a:r>
              <a:rPr lang="en-US" altLang="zh-TW" sz="4000" dirty="0" smtClean="0">
                <a:effectLst/>
                <a:latin typeface="黑体"/>
                <a:ea typeface="黑体"/>
                <a:cs typeface="黑体"/>
              </a:rPr>
              <a:t>(</a:t>
            </a:r>
            <a:r>
              <a:rPr lang="zh-TW" altLang="en-US" sz="4000" dirty="0" smtClean="0">
                <a:effectLst/>
                <a:latin typeface="黑体"/>
                <a:ea typeface="黑体"/>
                <a:cs typeface="黑体"/>
              </a:rPr>
              <a:t>哥林多前書</a:t>
            </a:r>
            <a:r>
              <a:rPr lang="en-US" altLang="zh-TW" sz="4000" dirty="0" smtClean="0">
                <a:solidFill>
                  <a:srgbClr val="FFFFFF"/>
                </a:solidFill>
                <a:latin typeface="黑体"/>
                <a:ea typeface="黑体"/>
                <a:cs typeface="黑体"/>
              </a:rPr>
              <a:t>1</a:t>
            </a:r>
            <a:r>
              <a:rPr lang="en-US" altLang="zh-Hant" sz="4000" dirty="0" smtClean="0">
                <a:solidFill>
                  <a:srgbClr val="FFFFFF"/>
                </a:solidFill>
                <a:latin typeface="黑体"/>
                <a:ea typeface="黑体"/>
                <a:cs typeface="黑体"/>
              </a:rPr>
              <a:t>:</a:t>
            </a:r>
            <a:r>
              <a:rPr lang="zh-TW" altLang="zh-TW" sz="4000" dirty="0" smtClean="0">
                <a:solidFill>
                  <a:srgbClr val="FFFFFF"/>
                </a:solidFill>
                <a:latin typeface="黑体"/>
                <a:ea typeface="黑体"/>
                <a:cs typeface="黑体"/>
              </a:rPr>
              <a:t>1</a:t>
            </a:r>
            <a:r>
              <a:rPr lang="en-US" altLang="zh-TW" sz="4000" dirty="0" smtClean="0">
                <a:solidFill>
                  <a:srgbClr val="FFFFFF"/>
                </a:solidFill>
                <a:latin typeface="黑体"/>
                <a:ea typeface="黑体"/>
                <a:cs typeface="黑体"/>
              </a:rPr>
              <a:t>7</a:t>
            </a:r>
            <a:r>
              <a:rPr lang="en-US" altLang="zh-Hant" sz="4000" dirty="0" smtClean="0">
                <a:solidFill>
                  <a:srgbClr val="FFFFFF"/>
                </a:solidFill>
                <a:latin typeface="黑体"/>
                <a:ea typeface="黑体"/>
                <a:cs typeface="黑体"/>
              </a:rPr>
              <a:t>-</a:t>
            </a:r>
            <a:r>
              <a:rPr lang="zh-TW" altLang="zh-TW" sz="4000" dirty="0" smtClean="0">
                <a:solidFill>
                  <a:srgbClr val="FFFFFF"/>
                </a:solidFill>
                <a:latin typeface="黑体"/>
                <a:ea typeface="黑体"/>
                <a:cs typeface="黑体"/>
              </a:rPr>
              <a:t>3</a:t>
            </a:r>
            <a:r>
              <a:rPr lang="zh-TW" altLang="zh-TW" sz="4000" dirty="0">
                <a:solidFill>
                  <a:srgbClr val="FFFFFF"/>
                </a:solidFill>
                <a:latin typeface="黑体"/>
                <a:ea typeface="黑体"/>
                <a:cs typeface="黑体"/>
              </a:rPr>
              <a:t>1</a:t>
            </a:r>
            <a:r>
              <a:rPr lang="en-US" altLang="zh-TW" sz="4000" dirty="0" smtClean="0">
                <a:solidFill>
                  <a:srgbClr val="FFFFFF"/>
                </a:solidFill>
                <a:latin typeface="黑体"/>
                <a:ea typeface="黑体"/>
                <a:cs typeface="黑体"/>
              </a:rPr>
              <a:t>)</a:t>
            </a:r>
            <a:endParaRPr lang="zh-CN" altLang="en-US" sz="4000" dirty="0">
              <a:solidFill>
                <a:srgbClr val="FFFFFF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6512" y="4581128"/>
            <a:ext cx="91440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None/>
              <a:defRPr kumimoji="1"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PMingLiU" charset="0"/>
                <a:cs typeface="PMingLiU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PMingLiU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0"/>
              <a:buChar char="n"/>
              <a:defRPr kumimoji="1"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PMingLiU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PMingLiU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0"/>
              <a:buChar char="n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PMingLiU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algn="ctr" eaLnBrk="1" hangingPunct="1">
              <a:defRPr/>
            </a:pPr>
            <a:r>
              <a:rPr lang="en-US" altLang="zh-TW" sz="4000" dirty="0" smtClean="0">
                <a:solidFill>
                  <a:srgbClr val="FFFFFF"/>
                </a:solidFill>
                <a:latin typeface="黑体"/>
                <a:ea typeface="黑体"/>
                <a:cs typeface="黑体"/>
              </a:rPr>
              <a:t>October 30, 2016</a:t>
            </a:r>
          </a:p>
          <a:p>
            <a:pPr algn="ctr" eaLnBrk="1" hangingPunct="1">
              <a:defRPr/>
            </a:pPr>
            <a:r>
              <a:rPr lang="zh-TW" altLang="en-US" sz="4000" dirty="0" smtClean="0">
                <a:solidFill>
                  <a:srgbClr val="FFFFFF"/>
                </a:solidFill>
                <a:latin typeface="黑体"/>
                <a:ea typeface="黑体"/>
                <a:cs typeface="黑体"/>
              </a:rPr>
              <a:t>三谷華人聖經教會</a:t>
            </a:r>
            <a:endParaRPr lang="en-US" sz="4000" dirty="0">
              <a:solidFill>
                <a:srgbClr val="FFFFFF"/>
              </a:solidFill>
              <a:latin typeface="黑体"/>
              <a:ea typeface="黑体"/>
              <a:cs typeface="黑体"/>
            </a:endParaRPr>
          </a:p>
        </p:txBody>
      </p:sp>
    </p:spTree>
    <p:extLst>
      <p:ext uri="{BB962C8B-B14F-4D97-AF65-F5344CB8AC3E}">
        <p14:creationId xmlns:p14="http://schemas.microsoft.com/office/powerpoint/2010/main" val="2745300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0"/>
            <a:ext cx="7543800" cy="963960"/>
          </a:xfrm>
        </p:spPr>
        <p:txBody>
          <a:bodyPr/>
          <a:lstStyle/>
          <a:p>
            <a:r>
              <a:rPr lang="zh-TW" altLang="en-US" dirty="0" smtClean="0">
                <a:solidFill>
                  <a:schemeClr val="tx1"/>
                </a:solidFill>
                <a:effectLst/>
                <a:latin typeface="黑体"/>
                <a:ea typeface="黑体"/>
                <a:cs typeface="黑体"/>
              </a:rPr>
              <a:t>哥林多前書</a:t>
            </a:r>
            <a:r>
              <a:rPr lang="en-US" altLang="zh-TW" dirty="0" smtClean="0">
                <a:solidFill>
                  <a:schemeClr val="tx1"/>
                </a:solidFill>
                <a:effectLst/>
                <a:latin typeface="黑体"/>
                <a:ea typeface="黑体"/>
                <a:cs typeface="黑体"/>
              </a:rPr>
              <a:t>1:17-</a:t>
            </a:r>
            <a:r>
              <a:rPr lang="zh-TW" altLang="zh-TW" dirty="0" smtClean="0">
                <a:solidFill>
                  <a:schemeClr val="tx1"/>
                </a:solidFill>
                <a:effectLst/>
                <a:latin typeface="黑体"/>
                <a:ea typeface="黑体"/>
                <a:cs typeface="黑体"/>
              </a:rPr>
              <a:t>1</a:t>
            </a:r>
            <a:r>
              <a:rPr lang="en-US" altLang="zh-TW" dirty="0" smtClean="0">
                <a:solidFill>
                  <a:schemeClr val="tx1"/>
                </a:solidFill>
                <a:effectLst/>
                <a:latin typeface="黑体"/>
                <a:ea typeface="黑体"/>
                <a:cs typeface="黑体"/>
              </a:rPr>
              <a:t>9</a:t>
            </a:r>
            <a:endParaRPr lang="en-US" dirty="0">
              <a:solidFill>
                <a:schemeClr val="tx1"/>
              </a:solidFill>
              <a:effectLst/>
              <a:latin typeface="黑体"/>
              <a:ea typeface="黑体"/>
              <a:cs typeface="黑体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96752"/>
            <a:ext cx="8496944" cy="5616624"/>
          </a:xfrm>
        </p:spPr>
        <p:txBody>
          <a:bodyPr>
            <a:normAutofit/>
          </a:bodyPr>
          <a:lstStyle/>
          <a:p>
            <a:pPr marL="514350" indent="-514350">
              <a:buClrTx/>
              <a:buFont typeface="+mj-lt"/>
              <a:buAutoNum type="arabicPeriod" startAt="17"/>
            </a:pPr>
            <a:r>
              <a:rPr lang="zh-TW" altLang="en-US" sz="4000" dirty="0" smtClean="0">
                <a:effectLst/>
                <a:latin typeface="黑体"/>
                <a:ea typeface="黑体"/>
                <a:cs typeface="黑体"/>
              </a:rPr>
              <a:t>基督</a:t>
            </a:r>
            <a:r>
              <a:rPr lang="zh-TW" altLang="en-US" sz="4000" dirty="0">
                <a:effectLst/>
                <a:latin typeface="黑体"/>
                <a:ea typeface="黑体"/>
                <a:cs typeface="黑体"/>
              </a:rPr>
              <a:t>差遣我、原不是為施洗、乃是為傳福音．並不用智慧的言語、免得基督的十字架落了空。</a:t>
            </a:r>
            <a:endParaRPr lang="en-US" sz="4000" dirty="0">
              <a:effectLst/>
              <a:latin typeface="黑体"/>
              <a:ea typeface="黑体"/>
              <a:cs typeface="黑体"/>
            </a:endParaRPr>
          </a:p>
          <a:p>
            <a:pPr marL="514350" indent="-514350">
              <a:buClrTx/>
              <a:buFont typeface="+mj-lt"/>
              <a:buAutoNum type="arabicPeriod" startAt="17"/>
            </a:pPr>
            <a:r>
              <a:rPr lang="zh-TW" altLang="en-US" sz="4000" dirty="0" smtClean="0">
                <a:effectLst/>
                <a:latin typeface="黑体"/>
                <a:ea typeface="黑体"/>
                <a:cs typeface="黑体"/>
              </a:rPr>
              <a:t>因</a:t>
            </a:r>
            <a:r>
              <a:rPr lang="zh-TW" altLang="en-US" sz="4000" dirty="0">
                <a:effectLst/>
                <a:latin typeface="黑体"/>
                <a:ea typeface="黑体"/>
                <a:cs typeface="黑体"/>
              </a:rPr>
              <a:t>為十字架的道理、在那滅亡的人為愚拙．在我們得救的人卻為　神的大能。</a:t>
            </a:r>
            <a:endParaRPr lang="en-US" sz="4000" dirty="0">
              <a:effectLst/>
              <a:latin typeface="黑体"/>
              <a:ea typeface="黑体"/>
              <a:cs typeface="黑体"/>
            </a:endParaRPr>
          </a:p>
          <a:p>
            <a:pPr marL="514350" indent="-514350">
              <a:buClrTx/>
              <a:buFont typeface="+mj-lt"/>
              <a:buAutoNum type="arabicPeriod" startAt="17"/>
            </a:pPr>
            <a:r>
              <a:rPr lang="zh-TW" altLang="en-US" sz="4000" dirty="0" smtClean="0">
                <a:effectLst/>
                <a:latin typeface="黑体"/>
                <a:ea typeface="黑体"/>
                <a:cs typeface="黑体"/>
              </a:rPr>
              <a:t>就如經上所記</a:t>
            </a:r>
            <a:r>
              <a:rPr lang="zh-TW" altLang="en-US" sz="4000" dirty="0">
                <a:effectLst/>
                <a:latin typeface="黑体"/>
                <a:ea typeface="黑体"/>
                <a:cs typeface="黑体"/>
              </a:rPr>
              <a:t>、</a:t>
            </a:r>
            <a:r>
              <a:rPr lang="en-US" altLang="zh-TW" sz="4000" dirty="0">
                <a:effectLst/>
                <a:latin typeface="黑体"/>
                <a:ea typeface="黑体"/>
                <a:cs typeface="黑体"/>
              </a:rPr>
              <a:t>『</a:t>
            </a:r>
            <a:r>
              <a:rPr lang="zh-TW" altLang="en-US" sz="4000" dirty="0">
                <a:effectLst/>
                <a:latin typeface="黑体"/>
                <a:ea typeface="黑体"/>
                <a:cs typeface="黑体"/>
              </a:rPr>
              <a:t>我要滅絕智慧人的智慧、廢棄聰明人的聰明。</a:t>
            </a:r>
            <a:r>
              <a:rPr lang="en-US" altLang="zh-TW" sz="4000" dirty="0" smtClean="0">
                <a:effectLst/>
                <a:latin typeface="黑体"/>
                <a:ea typeface="黑体"/>
                <a:cs typeface="黑体"/>
              </a:rPr>
              <a:t>』</a:t>
            </a:r>
            <a:endParaRPr lang="en-US" sz="4000" dirty="0">
              <a:effectLst/>
              <a:latin typeface="黑体"/>
              <a:ea typeface="黑体"/>
              <a:cs typeface="黑体"/>
            </a:endParaRPr>
          </a:p>
        </p:txBody>
      </p:sp>
    </p:spTree>
    <p:extLst>
      <p:ext uri="{BB962C8B-B14F-4D97-AF65-F5344CB8AC3E}">
        <p14:creationId xmlns:p14="http://schemas.microsoft.com/office/powerpoint/2010/main" val="3181352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0" dirty="0">
                <a:effectLst/>
                <a:latin typeface="黑体"/>
                <a:ea typeface="黑体"/>
                <a:cs typeface="黑体"/>
              </a:rPr>
              <a:t>追溯</a:t>
            </a:r>
            <a:r>
              <a:rPr lang="zh-TW" altLang="en-US" b="0" dirty="0" smtClean="0">
                <a:effectLst/>
                <a:latin typeface="黑体"/>
                <a:ea typeface="黑体"/>
                <a:cs typeface="黑体"/>
              </a:rPr>
              <a:t>過去、追溯起源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981200"/>
            <a:ext cx="7543800" cy="1735832"/>
          </a:xfrm>
        </p:spPr>
        <p:txBody>
          <a:bodyPr numCol="2"/>
          <a:lstStyle/>
          <a:p>
            <a:r>
              <a:rPr lang="zh-TW" altLang="en-US" sz="4000" dirty="0">
                <a:effectLst/>
                <a:latin typeface="黑体"/>
                <a:ea typeface="黑体"/>
                <a:cs typeface="黑体"/>
              </a:rPr>
              <a:t>哲學家</a:t>
            </a:r>
            <a:endParaRPr lang="en-US" altLang="zh-TW" sz="4000" dirty="0">
              <a:effectLst/>
              <a:latin typeface="黑体"/>
              <a:ea typeface="黑体"/>
              <a:cs typeface="黑体"/>
            </a:endParaRPr>
          </a:p>
          <a:p>
            <a:pPr lvl="1"/>
            <a:r>
              <a:rPr lang="zh-TW" altLang="en-US" sz="3600" dirty="0">
                <a:effectLst/>
                <a:latin typeface="黑体"/>
                <a:ea typeface="黑体"/>
                <a:cs typeface="黑体"/>
              </a:rPr>
              <a:t>第一因</a:t>
            </a:r>
            <a:endParaRPr lang="en-US" altLang="zh-TW" sz="3600" dirty="0">
              <a:effectLst/>
              <a:latin typeface="黑体"/>
              <a:ea typeface="黑体"/>
              <a:cs typeface="黑体"/>
            </a:endParaRPr>
          </a:p>
          <a:p>
            <a:r>
              <a:rPr lang="zh-TW" altLang="en-US" sz="4000" dirty="0">
                <a:effectLst/>
                <a:latin typeface="黑体"/>
                <a:ea typeface="黑体"/>
                <a:cs typeface="黑体"/>
              </a:rPr>
              <a:t>天文學家</a:t>
            </a:r>
            <a:endParaRPr lang="en-US" altLang="zh-TW" sz="4000" dirty="0">
              <a:effectLst/>
              <a:latin typeface="黑体"/>
              <a:ea typeface="黑体"/>
              <a:cs typeface="黑体"/>
            </a:endParaRPr>
          </a:p>
          <a:p>
            <a:pPr lvl="1"/>
            <a:r>
              <a:rPr lang="zh-TW" altLang="en-US" sz="3600" dirty="0" smtClean="0">
                <a:effectLst/>
                <a:latin typeface="黑体"/>
                <a:ea typeface="黑体"/>
                <a:cs typeface="黑体"/>
              </a:rPr>
              <a:t>宇宙大爆炸</a:t>
            </a:r>
            <a:endParaRPr lang="en-US" sz="3600" dirty="0">
              <a:effectLst/>
              <a:latin typeface="黑体"/>
              <a:ea typeface="黑体"/>
              <a:cs typeface="黑体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11560" y="3573016"/>
            <a:ext cx="8244408" cy="2952328"/>
            <a:chOff x="5333999" y="1"/>
            <a:chExt cx="3522136" cy="216746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/>
            <a:srcRect l="1188" t="6720" r="4747" b="11064"/>
            <a:stretch/>
          </p:blipFill>
          <p:spPr>
            <a:xfrm rot="5400000">
              <a:off x="6011333" y="-677332"/>
              <a:ext cx="2167468" cy="3522136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 bwMode="auto">
            <a:xfrm>
              <a:off x="5364088" y="49725"/>
              <a:ext cx="720080" cy="714979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PMingLiU" pitchFamily="18" charset="-120"/>
              </a:endParaRP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5940152" y="1"/>
              <a:ext cx="720080" cy="476671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PMingLiU" pitchFamily="18" charset="-12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5496" y="4365104"/>
            <a:ext cx="1210588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0000"/>
                </a:solidFill>
                <a:latin typeface="黑体"/>
                <a:ea typeface="黑体"/>
                <a:cs typeface="黑体"/>
              </a:rPr>
              <a:t>奇點</a:t>
            </a:r>
            <a:endParaRPr lang="en-US" sz="4000" dirty="0">
              <a:solidFill>
                <a:srgbClr val="FF0000"/>
              </a:solidFill>
              <a:latin typeface="黑体"/>
              <a:ea typeface="黑体"/>
              <a:cs typeface="黑体"/>
            </a:endParaRPr>
          </a:p>
        </p:txBody>
      </p:sp>
    </p:spTree>
    <p:extLst>
      <p:ext uri="{BB962C8B-B14F-4D97-AF65-F5344CB8AC3E}">
        <p14:creationId xmlns:p14="http://schemas.microsoft.com/office/powerpoint/2010/main" val="613477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ounded Rectangle 52"/>
          <p:cNvSpPr/>
          <p:nvPr/>
        </p:nvSpPr>
        <p:spPr bwMode="auto">
          <a:xfrm>
            <a:off x="0" y="980728"/>
            <a:ext cx="9144000" cy="5877272"/>
          </a:xfrm>
          <a:prstGeom prst="roundRect">
            <a:avLst/>
          </a:prstGeom>
          <a:solidFill>
            <a:schemeClr val="accent6"/>
          </a:solidFill>
          <a:ln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PMingLiU" pitchFamily="18" charset="-12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5656" y="-27384"/>
            <a:ext cx="6984776" cy="1257837"/>
          </a:xfrm>
        </p:spPr>
        <p:txBody>
          <a:bodyPr/>
          <a:lstStyle/>
          <a:p>
            <a:r>
              <a:rPr lang="zh-TW" altLang="en-US" b="0" dirty="0" smtClean="0">
                <a:solidFill>
                  <a:schemeClr val="tx1"/>
                </a:solidFill>
                <a:effectLst/>
                <a:latin typeface="黑体"/>
                <a:ea typeface="黑体"/>
                <a:cs typeface="黑体"/>
              </a:rPr>
              <a:t>不信有神：從無知到絕</a:t>
            </a:r>
            <a:r>
              <a:rPr lang="zh-TW" altLang="en-US" b="0" dirty="0">
                <a:solidFill>
                  <a:schemeClr val="tx1"/>
                </a:solidFill>
                <a:effectLst/>
                <a:latin typeface="黑体"/>
                <a:ea typeface="黑体"/>
                <a:cs typeface="黑体"/>
              </a:rPr>
              <a:t>望</a:t>
            </a:r>
            <a:endParaRPr lang="en-US" b="0" dirty="0">
              <a:solidFill>
                <a:schemeClr val="tx1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899592" y="1340768"/>
            <a:ext cx="0" cy="432048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Straight Connector 5"/>
          <p:cNvCxnSpPr/>
          <p:nvPr/>
        </p:nvCxnSpPr>
        <p:spPr bwMode="auto">
          <a:xfrm>
            <a:off x="899592" y="5661248"/>
            <a:ext cx="806489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/>
          <p:cNvSpPr txBox="1"/>
          <p:nvPr/>
        </p:nvSpPr>
        <p:spPr>
          <a:xfrm>
            <a:off x="1018973" y="1700808"/>
            <a:ext cx="9284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10</a:t>
            </a:r>
            <a:r>
              <a:rPr lang="en-US" sz="2400" baseline="30000" dirty="0" smtClean="0"/>
              <a:t>32</a:t>
            </a:r>
            <a:r>
              <a:rPr lang="en-US" sz="2400" dirty="0" smtClean="0"/>
              <a:t>K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872425" y="5674022"/>
            <a:ext cx="8192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10</a:t>
            </a:r>
            <a:r>
              <a:rPr lang="en-US" sz="2400" baseline="30000" dirty="0" smtClean="0"/>
              <a:t>-43</a:t>
            </a:r>
            <a:endParaRPr lang="en-US" sz="2400" baseline="30000" dirty="0"/>
          </a:p>
        </p:txBody>
      </p:sp>
      <p:sp>
        <p:nvSpPr>
          <p:cNvPr id="9" name="TextBox 8"/>
          <p:cNvSpPr txBox="1"/>
          <p:nvPr/>
        </p:nvSpPr>
        <p:spPr>
          <a:xfrm>
            <a:off x="1259632" y="2924944"/>
            <a:ext cx="9284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10</a:t>
            </a:r>
            <a:r>
              <a:rPr lang="en-US" sz="2400" baseline="30000" dirty="0" smtClean="0"/>
              <a:t>27</a:t>
            </a:r>
            <a:r>
              <a:rPr lang="en-US" sz="2400" dirty="0" smtClean="0"/>
              <a:t>K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1403648" y="5949280"/>
            <a:ext cx="8192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10</a:t>
            </a:r>
            <a:r>
              <a:rPr lang="en-US" sz="2400" baseline="30000" dirty="0" smtClean="0"/>
              <a:t>-35</a:t>
            </a:r>
            <a:endParaRPr lang="en-US" sz="2400" baseline="30000" dirty="0"/>
          </a:p>
        </p:txBody>
      </p:sp>
      <p:sp>
        <p:nvSpPr>
          <p:cNvPr id="11" name="TextBox 10"/>
          <p:cNvSpPr txBox="1"/>
          <p:nvPr/>
        </p:nvSpPr>
        <p:spPr>
          <a:xfrm>
            <a:off x="1979712" y="5661248"/>
            <a:ext cx="8192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10</a:t>
            </a:r>
            <a:r>
              <a:rPr lang="en-US" sz="2400" baseline="30000" dirty="0" smtClean="0"/>
              <a:t>-12</a:t>
            </a:r>
            <a:endParaRPr lang="en-US" sz="2400" baseline="30000" dirty="0"/>
          </a:p>
        </p:txBody>
      </p:sp>
      <p:sp>
        <p:nvSpPr>
          <p:cNvPr id="12" name="TextBox 11"/>
          <p:cNvSpPr txBox="1"/>
          <p:nvPr/>
        </p:nvSpPr>
        <p:spPr>
          <a:xfrm>
            <a:off x="1979712" y="4221088"/>
            <a:ext cx="9284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10</a:t>
            </a:r>
            <a:r>
              <a:rPr lang="en-US" sz="2400" baseline="30000" dirty="0" smtClean="0"/>
              <a:t>15</a:t>
            </a:r>
            <a:r>
              <a:rPr lang="en-US" sz="2400" dirty="0" smtClean="0"/>
              <a:t>K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2555776" y="4581128"/>
            <a:ext cx="9284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10</a:t>
            </a:r>
            <a:r>
              <a:rPr lang="en-US" sz="2400" baseline="30000" dirty="0" smtClean="0"/>
              <a:t>14</a:t>
            </a:r>
            <a:r>
              <a:rPr lang="en-US" sz="2400" dirty="0" smtClean="0"/>
              <a:t>K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3131840" y="4941168"/>
            <a:ext cx="9284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10</a:t>
            </a:r>
            <a:r>
              <a:rPr lang="en-US" sz="2400" baseline="30000" dirty="0" smtClean="0"/>
              <a:t>12</a:t>
            </a:r>
            <a:r>
              <a:rPr lang="en-US" sz="2400" dirty="0" smtClean="0"/>
              <a:t>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1344" y="764704"/>
            <a:ext cx="8123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dirty="0" smtClean="0">
                <a:solidFill>
                  <a:srgbClr val="FF0066"/>
                </a:solidFill>
                <a:latin typeface="黑体"/>
                <a:ea typeface="黑体"/>
                <a:cs typeface="黑体"/>
              </a:rPr>
              <a:t>∞</a:t>
            </a:r>
            <a:endParaRPr lang="en-US" altLang="zh-TW" sz="4400" dirty="0">
              <a:solidFill>
                <a:srgbClr val="FF0066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627784" y="5877272"/>
            <a:ext cx="7072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10</a:t>
            </a:r>
            <a:r>
              <a:rPr lang="en-US" sz="2400" baseline="30000" dirty="0" smtClean="0"/>
              <a:t>-</a:t>
            </a:r>
            <a:r>
              <a:rPr lang="en-US" sz="2400" baseline="30000" dirty="0"/>
              <a:t>7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03848" y="5589240"/>
            <a:ext cx="7072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10</a:t>
            </a:r>
            <a:r>
              <a:rPr lang="en-US" sz="2400" baseline="30000" dirty="0" smtClean="0"/>
              <a:t>-</a:t>
            </a:r>
            <a:r>
              <a:rPr lang="en-US" sz="2400" baseline="30000" dirty="0"/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51920" y="5805264"/>
            <a:ext cx="6327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10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19" name="TextBox 18"/>
          <p:cNvSpPr txBox="1"/>
          <p:nvPr/>
        </p:nvSpPr>
        <p:spPr>
          <a:xfrm>
            <a:off x="3851920" y="5127575"/>
            <a:ext cx="8136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10</a:t>
            </a:r>
            <a:r>
              <a:rPr lang="en-US" sz="2400" baseline="30000" dirty="0" smtClean="0"/>
              <a:t>9</a:t>
            </a:r>
            <a:r>
              <a:rPr lang="en-US" sz="2400" dirty="0" smtClean="0"/>
              <a:t>K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5334536" y="5229200"/>
            <a:ext cx="10376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300</a:t>
            </a:r>
            <a:r>
              <a:rPr lang="en-US" sz="2400" dirty="0" smtClean="0"/>
              <a:t>0K</a:t>
            </a:r>
            <a:endParaRPr lang="en-US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6228184" y="5229200"/>
            <a:ext cx="6875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zh-TW" sz="2400" dirty="0" smtClean="0"/>
              <a:t>1</a:t>
            </a:r>
            <a:r>
              <a:rPr lang="en-US" sz="2400" dirty="0" smtClean="0"/>
              <a:t>0K</a:t>
            </a:r>
            <a:endParaRPr lang="en-US" sz="2400" dirty="0"/>
          </a:p>
        </p:txBody>
      </p:sp>
      <p:sp>
        <p:nvSpPr>
          <p:cNvPr id="23" name="TextBox 22"/>
          <p:cNvSpPr txBox="1"/>
          <p:nvPr/>
        </p:nvSpPr>
        <p:spPr>
          <a:xfrm>
            <a:off x="7164288" y="5301208"/>
            <a:ext cx="5336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3</a:t>
            </a:r>
            <a:r>
              <a:rPr lang="en-US" sz="2400" dirty="0" smtClean="0"/>
              <a:t>K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5523471" y="5631631"/>
            <a:ext cx="6327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10</a:t>
            </a:r>
            <a:r>
              <a:rPr lang="en-US" altLang="zh-TW" sz="2400" baseline="30000" dirty="0" smtClean="0"/>
              <a:t>5</a:t>
            </a:r>
            <a:endParaRPr lang="en-US" sz="2400" baseline="30000" dirty="0"/>
          </a:p>
        </p:txBody>
      </p:sp>
      <p:sp>
        <p:nvSpPr>
          <p:cNvPr id="25" name="TextBox 24"/>
          <p:cNvSpPr txBox="1"/>
          <p:nvPr/>
        </p:nvSpPr>
        <p:spPr>
          <a:xfrm>
            <a:off x="6228184" y="5661248"/>
            <a:ext cx="6232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10</a:t>
            </a:r>
            <a:r>
              <a:rPr lang="zh-TW" altLang="zh-TW" sz="2400" baseline="30000" dirty="0"/>
              <a:t>8</a:t>
            </a:r>
            <a:endParaRPr lang="en-US" sz="2400" baseline="30000" dirty="0"/>
          </a:p>
        </p:txBody>
      </p:sp>
      <p:sp>
        <p:nvSpPr>
          <p:cNvPr id="26" name="TextBox 25"/>
          <p:cNvSpPr txBox="1"/>
          <p:nvPr/>
        </p:nvSpPr>
        <p:spPr>
          <a:xfrm>
            <a:off x="6948264" y="5661248"/>
            <a:ext cx="7447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10</a:t>
            </a:r>
            <a:r>
              <a:rPr lang="en-US" altLang="zh-TW" sz="2400" baseline="30000" dirty="0" smtClean="0"/>
              <a:t>10</a:t>
            </a:r>
            <a:endParaRPr lang="en-US" sz="2400" baseline="30000" dirty="0"/>
          </a:p>
        </p:txBody>
      </p:sp>
      <p:cxnSp>
        <p:nvCxnSpPr>
          <p:cNvPr id="27" name="Straight Arrow Connector 26"/>
          <p:cNvCxnSpPr/>
          <p:nvPr/>
        </p:nvCxnSpPr>
        <p:spPr bwMode="auto">
          <a:xfrm>
            <a:off x="4067944" y="3501008"/>
            <a:ext cx="0" cy="1584176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8" name="TextBox 27"/>
          <p:cNvSpPr txBox="1"/>
          <p:nvPr/>
        </p:nvSpPr>
        <p:spPr>
          <a:xfrm>
            <a:off x="3491880" y="2852936"/>
            <a:ext cx="1107996" cy="646331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zh-TW" altLang="en-US" sz="3600" dirty="0" smtClean="0"/>
              <a:t>分鐘</a:t>
            </a:r>
            <a:endParaRPr lang="en-US" sz="3600" dirty="0"/>
          </a:p>
        </p:txBody>
      </p:sp>
      <p:cxnSp>
        <p:nvCxnSpPr>
          <p:cNvPr id="29" name="Straight Arrow Connector 28"/>
          <p:cNvCxnSpPr/>
          <p:nvPr/>
        </p:nvCxnSpPr>
        <p:spPr bwMode="auto">
          <a:xfrm>
            <a:off x="7236296" y="3501008"/>
            <a:ext cx="0" cy="1728192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" name="TextBox 29"/>
          <p:cNvSpPr txBox="1"/>
          <p:nvPr/>
        </p:nvSpPr>
        <p:spPr>
          <a:xfrm>
            <a:off x="6444208" y="2492896"/>
            <a:ext cx="1612040" cy="1015663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3600" dirty="0" smtClean="0"/>
              <a:t>現在</a:t>
            </a:r>
            <a:endParaRPr lang="en-US" altLang="zh-TW" sz="3600" dirty="0" smtClean="0"/>
          </a:p>
          <a:p>
            <a:pPr algn="ctr"/>
            <a:r>
              <a:rPr lang="zh-TW" altLang="zh-TW" sz="2400" dirty="0" smtClean="0"/>
              <a:t>～</a:t>
            </a:r>
            <a:r>
              <a:rPr lang="en-US" altLang="zh-TW" sz="2400" dirty="0" smtClean="0"/>
              <a:t>137</a:t>
            </a:r>
            <a:r>
              <a:rPr lang="zh-TW" altLang="en-US" sz="2400" dirty="0" smtClean="0"/>
              <a:t>億年</a:t>
            </a:r>
            <a:endParaRPr lang="en-US" sz="2400" dirty="0"/>
          </a:p>
        </p:txBody>
      </p:sp>
      <p:sp>
        <p:nvSpPr>
          <p:cNvPr id="32" name="TextBox 31"/>
          <p:cNvSpPr txBox="1"/>
          <p:nvPr/>
        </p:nvSpPr>
        <p:spPr>
          <a:xfrm rot="16200000">
            <a:off x="4199350" y="4953779"/>
            <a:ext cx="14926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8000" dirty="0" smtClean="0"/>
              <a:t>≈</a:t>
            </a:r>
            <a:endParaRPr lang="en-US" sz="8000" dirty="0"/>
          </a:p>
        </p:txBody>
      </p:sp>
      <p:sp>
        <p:nvSpPr>
          <p:cNvPr id="33" name="TextBox 32"/>
          <p:cNvSpPr txBox="1"/>
          <p:nvPr/>
        </p:nvSpPr>
        <p:spPr>
          <a:xfrm>
            <a:off x="4388301" y="5949280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800" dirty="0" smtClean="0"/>
              <a:t>秒</a:t>
            </a:r>
            <a:endParaRPr lang="en-US" sz="2800" dirty="0"/>
          </a:p>
        </p:txBody>
      </p:sp>
      <p:sp>
        <p:nvSpPr>
          <p:cNvPr id="34" name="TextBox 33"/>
          <p:cNvSpPr txBox="1"/>
          <p:nvPr/>
        </p:nvSpPr>
        <p:spPr>
          <a:xfrm>
            <a:off x="5220072" y="5930116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800" dirty="0" smtClean="0"/>
              <a:t>年</a:t>
            </a:r>
            <a:endParaRPr lang="en-US" sz="2800" dirty="0"/>
          </a:p>
        </p:txBody>
      </p:sp>
      <p:sp>
        <p:nvSpPr>
          <p:cNvPr id="35" name="TextBox 34"/>
          <p:cNvSpPr txBox="1"/>
          <p:nvPr/>
        </p:nvSpPr>
        <p:spPr>
          <a:xfrm>
            <a:off x="7812360" y="5014917"/>
            <a:ext cx="929461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altLang="zh-TW" sz="3600" dirty="0" smtClean="0">
                <a:solidFill>
                  <a:srgbClr val="FF0000"/>
                </a:solidFill>
              </a:rPr>
              <a:t>0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812360" y="5541039"/>
            <a:ext cx="1111377" cy="120032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srgbClr val="FF0066"/>
                </a:solidFill>
                <a:latin typeface="Wingdings"/>
                <a:ea typeface="Wingdings"/>
                <a:cs typeface="Wingdings"/>
                <a:sym typeface="Wingdings"/>
              </a:rPr>
              <a:t>∞</a:t>
            </a:r>
          </a:p>
          <a:p>
            <a:r>
              <a:rPr lang="zh-TW" altLang="en-US" sz="3600" dirty="0" smtClean="0">
                <a:solidFill>
                  <a:srgbClr val="FF0066"/>
                </a:solidFill>
                <a:latin typeface="Wingdings"/>
                <a:ea typeface="Wingdings"/>
                <a:cs typeface="Wingdings"/>
                <a:sym typeface="Wingdings"/>
              </a:rPr>
              <a:t>永恆</a:t>
            </a:r>
            <a:endParaRPr lang="en-US" sz="3600" dirty="0">
              <a:solidFill>
                <a:srgbClr val="FF0066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42805" y="1268760"/>
            <a:ext cx="7287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dirty="0" smtClean="0">
                <a:solidFill>
                  <a:srgbClr val="FF0000"/>
                </a:solidFill>
              </a:rPr>
              <a:t>？</a:t>
            </a:r>
            <a:endParaRPr lang="en-US" altLang="zh-TW" sz="4400" dirty="0" smtClean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39552" y="5445224"/>
            <a:ext cx="3806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/>
              <a:t>0</a:t>
            </a:r>
            <a:endParaRPr lang="en-US" sz="2800" dirty="0"/>
          </a:p>
        </p:txBody>
      </p:sp>
      <p:sp>
        <p:nvSpPr>
          <p:cNvPr id="39" name="Freeform 38"/>
          <p:cNvSpPr/>
          <p:nvPr/>
        </p:nvSpPr>
        <p:spPr>
          <a:xfrm>
            <a:off x="1151467" y="2015067"/>
            <a:ext cx="7924800" cy="3643174"/>
          </a:xfrm>
          <a:custGeom>
            <a:avLst/>
            <a:gdLst>
              <a:gd name="connsiteX0" fmla="*/ 0 w 7924800"/>
              <a:gd name="connsiteY0" fmla="*/ 0 h 3643174"/>
              <a:gd name="connsiteX1" fmla="*/ 270933 w 7924800"/>
              <a:gd name="connsiteY1" fmla="*/ 1219200 h 3643174"/>
              <a:gd name="connsiteX2" fmla="*/ 1016000 w 7924800"/>
              <a:gd name="connsiteY2" fmla="*/ 2540000 h 3643174"/>
              <a:gd name="connsiteX3" fmla="*/ 1524000 w 7924800"/>
              <a:gd name="connsiteY3" fmla="*/ 2895600 h 3643174"/>
              <a:gd name="connsiteX4" fmla="*/ 2099733 w 7924800"/>
              <a:gd name="connsiteY4" fmla="*/ 3268133 h 3643174"/>
              <a:gd name="connsiteX5" fmla="*/ 2794000 w 7924800"/>
              <a:gd name="connsiteY5" fmla="*/ 3437466 h 3643174"/>
              <a:gd name="connsiteX6" fmla="*/ 4131733 w 7924800"/>
              <a:gd name="connsiteY6" fmla="*/ 3572933 h 3643174"/>
              <a:gd name="connsiteX7" fmla="*/ 5215466 w 7924800"/>
              <a:gd name="connsiteY7" fmla="*/ 3572933 h 3643174"/>
              <a:gd name="connsiteX8" fmla="*/ 5215466 w 7924800"/>
              <a:gd name="connsiteY8" fmla="*/ 3572933 h 3643174"/>
              <a:gd name="connsiteX9" fmla="*/ 6112933 w 7924800"/>
              <a:gd name="connsiteY9" fmla="*/ 3606800 h 3643174"/>
              <a:gd name="connsiteX10" fmla="*/ 7315200 w 7924800"/>
              <a:gd name="connsiteY10" fmla="*/ 3640666 h 3643174"/>
              <a:gd name="connsiteX11" fmla="*/ 7924800 w 7924800"/>
              <a:gd name="connsiteY11" fmla="*/ 3640666 h 3643174"/>
              <a:gd name="connsiteX12" fmla="*/ 7924800 w 7924800"/>
              <a:gd name="connsiteY12" fmla="*/ 3640666 h 3643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924800" h="3643174">
                <a:moveTo>
                  <a:pt x="0" y="0"/>
                </a:moveTo>
                <a:cubicBezTo>
                  <a:pt x="50800" y="397933"/>
                  <a:pt x="101600" y="795867"/>
                  <a:pt x="270933" y="1219200"/>
                </a:cubicBezTo>
                <a:cubicBezTo>
                  <a:pt x="440266" y="1642533"/>
                  <a:pt x="807156" y="2260600"/>
                  <a:pt x="1016000" y="2540000"/>
                </a:cubicBezTo>
                <a:cubicBezTo>
                  <a:pt x="1224844" y="2819400"/>
                  <a:pt x="1343378" y="2774245"/>
                  <a:pt x="1524000" y="2895600"/>
                </a:cubicBezTo>
                <a:cubicBezTo>
                  <a:pt x="1704622" y="3016955"/>
                  <a:pt x="1888066" y="3177822"/>
                  <a:pt x="2099733" y="3268133"/>
                </a:cubicBezTo>
                <a:cubicBezTo>
                  <a:pt x="2311400" y="3358444"/>
                  <a:pt x="2455333" y="3386666"/>
                  <a:pt x="2794000" y="3437466"/>
                </a:cubicBezTo>
                <a:cubicBezTo>
                  <a:pt x="3132667" y="3488266"/>
                  <a:pt x="3728156" y="3550355"/>
                  <a:pt x="4131733" y="3572933"/>
                </a:cubicBezTo>
                <a:cubicBezTo>
                  <a:pt x="4535310" y="3595511"/>
                  <a:pt x="5215466" y="3572933"/>
                  <a:pt x="5215466" y="3572933"/>
                </a:cubicBezTo>
                <a:lnTo>
                  <a:pt x="5215466" y="3572933"/>
                </a:lnTo>
                <a:lnTo>
                  <a:pt x="6112933" y="3606800"/>
                </a:lnTo>
                <a:lnTo>
                  <a:pt x="7315200" y="3640666"/>
                </a:lnTo>
                <a:cubicBezTo>
                  <a:pt x="7617178" y="3646310"/>
                  <a:pt x="7924800" y="3640666"/>
                  <a:pt x="7924800" y="3640666"/>
                </a:cubicBezTo>
                <a:lnTo>
                  <a:pt x="7924800" y="3640666"/>
                </a:lnTo>
              </a:path>
            </a:pathLst>
          </a:custGeom>
          <a:ln w="38100" cmpd="sng">
            <a:solidFill>
              <a:srgbClr val="FFFF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PMingLiU" pitchFamily="18" charset="-120"/>
            </a:endParaRPr>
          </a:p>
        </p:txBody>
      </p:sp>
      <p:sp>
        <p:nvSpPr>
          <p:cNvPr id="43" name="Content Placeholder 2"/>
          <p:cNvSpPr>
            <a:spLocks noGrp="1"/>
          </p:cNvSpPr>
          <p:nvPr>
            <p:ph idx="1"/>
          </p:nvPr>
        </p:nvSpPr>
        <p:spPr>
          <a:xfrm>
            <a:off x="1907704" y="980728"/>
            <a:ext cx="6968008" cy="936104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4000" dirty="0" smtClean="0">
                <a:effectLst/>
                <a:latin typeface="黑体"/>
                <a:ea typeface="黑体"/>
                <a:cs typeface="黑体"/>
              </a:rPr>
              <a:t>萬有本於祂</a:t>
            </a:r>
            <a:r>
              <a:rPr lang="zh-TW" altLang="zh-TW" sz="4000" dirty="0" smtClean="0">
                <a:effectLst/>
                <a:latin typeface="黑体"/>
                <a:ea typeface="黑体"/>
                <a:cs typeface="黑体"/>
              </a:rPr>
              <a:t>、</a:t>
            </a:r>
            <a:r>
              <a:rPr lang="zh-TW" altLang="en-US" sz="4000" dirty="0" smtClean="0">
                <a:effectLst/>
                <a:latin typeface="黑体"/>
                <a:ea typeface="黑体"/>
                <a:cs typeface="黑体"/>
              </a:rPr>
              <a:t>倚靠祂</a:t>
            </a:r>
            <a:r>
              <a:rPr lang="zh-TW" altLang="zh-TW" sz="4000" dirty="0" smtClean="0">
                <a:effectLst/>
                <a:latin typeface="黑体"/>
                <a:ea typeface="黑体"/>
                <a:cs typeface="黑体"/>
              </a:rPr>
              <a:t>、</a:t>
            </a:r>
            <a:r>
              <a:rPr lang="zh-TW" altLang="en-US" sz="4000" dirty="0" smtClean="0">
                <a:effectLst/>
                <a:latin typeface="黑体"/>
                <a:ea typeface="黑体"/>
                <a:cs typeface="黑体"/>
              </a:rPr>
              <a:t>歸於祂</a:t>
            </a:r>
            <a:endParaRPr lang="en-US" sz="4000" dirty="0">
              <a:effectLst/>
              <a:latin typeface="黑体"/>
              <a:ea typeface="黑体"/>
              <a:cs typeface="黑体"/>
            </a:endParaRPr>
          </a:p>
        </p:txBody>
      </p:sp>
      <p:sp>
        <p:nvSpPr>
          <p:cNvPr id="46" name="Title 1"/>
          <p:cNvSpPr txBox="1">
            <a:spLocks/>
          </p:cNvSpPr>
          <p:nvPr/>
        </p:nvSpPr>
        <p:spPr bwMode="auto">
          <a:xfrm>
            <a:off x="1475656" y="-61085"/>
            <a:ext cx="6607224" cy="125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PMingLiU" charset="0"/>
                <a:cs typeface="PMingLiU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ea typeface="PMingLiU" charset="0"/>
                <a:cs typeface="PMingLiU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ea typeface="PMingLiU" charset="0"/>
                <a:cs typeface="PMingLiU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ea typeface="PMingLiU" charset="0"/>
                <a:cs typeface="PMingLiU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ea typeface="PMingLiU" charset="0"/>
                <a:cs typeface="PMingLiU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ea typeface="PMingLiU" pitchFamily="18" charset="-12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ea typeface="PMingLiU" pitchFamily="18" charset="-12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ea typeface="PMingLiU" pitchFamily="18" charset="-12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ea typeface="PMingLiU" pitchFamily="18" charset="-120"/>
              </a:defRPr>
            </a:lvl9pPr>
          </a:lstStyle>
          <a:p>
            <a:r>
              <a:rPr lang="zh-TW" altLang="en-US" b="0" dirty="0" smtClean="0">
                <a:solidFill>
                  <a:schemeClr val="tx1"/>
                </a:solidFill>
                <a:effectLst/>
                <a:latin typeface="黑体"/>
                <a:ea typeface="黑体"/>
                <a:cs typeface="黑体"/>
              </a:rPr>
              <a:t>宇宙的探尋：大爆炸理論</a:t>
            </a:r>
            <a:endParaRPr lang="en-US" b="0" dirty="0">
              <a:solidFill>
                <a:schemeClr val="tx1"/>
              </a:solidFill>
              <a:effectLst/>
              <a:latin typeface="黑体"/>
              <a:ea typeface="黑体"/>
              <a:cs typeface="黑体"/>
            </a:endParaRPr>
          </a:p>
        </p:txBody>
      </p:sp>
      <p:sp>
        <p:nvSpPr>
          <p:cNvPr id="51" name="Content Placeholder 2"/>
          <p:cNvSpPr txBox="1">
            <a:spLocks/>
          </p:cNvSpPr>
          <p:nvPr/>
        </p:nvSpPr>
        <p:spPr bwMode="auto">
          <a:xfrm>
            <a:off x="1475656" y="188640"/>
            <a:ext cx="7164288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0"/>
              <a:buChar char="n"/>
              <a:defRPr kumimoji="1"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PMingLiU" charset="0"/>
                <a:cs typeface="PMingLiU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PMingLiU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0"/>
              <a:buChar char="n"/>
              <a:defRPr kumimoji="1"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PMingLiU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PMingLiU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0"/>
              <a:buChar char="n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PMingLiU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>
              <a:buFont typeface="Wingdings" charset="0"/>
              <a:buNone/>
            </a:pPr>
            <a:r>
              <a:rPr lang="zh-TW" altLang="en-US" sz="4400" dirty="0" smtClean="0">
                <a:effectLst/>
                <a:latin typeface="黑体"/>
                <a:ea typeface="黑体"/>
                <a:cs typeface="黑体"/>
              </a:rPr>
              <a:t>宇宙的創造本就是神的大能</a:t>
            </a:r>
            <a:endParaRPr lang="en-US" sz="4400" dirty="0">
              <a:effectLst/>
              <a:latin typeface="黑体"/>
              <a:ea typeface="黑体"/>
              <a:cs typeface="黑体"/>
            </a:endParaRPr>
          </a:p>
        </p:txBody>
      </p:sp>
      <p:cxnSp>
        <p:nvCxnSpPr>
          <p:cNvPr id="57" name="Straight Arrow Connector 56"/>
          <p:cNvCxnSpPr/>
          <p:nvPr/>
        </p:nvCxnSpPr>
        <p:spPr bwMode="auto">
          <a:xfrm>
            <a:off x="6516216" y="4725144"/>
            <a:ext cx="0" cy="576064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" name="TextBox 57"/>
          <p:cNvSpPr txBox="1"/>
          <p:nvPr/>
        </p:nvSpPr>
        <p:spPr>
          <a:xfrm>
            <a:off x="5984284" y="4077072"/>
            <a:ext cx="1107996" cy="646331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zh-TW" altLang="en-US" sz="3600" dirty="0" smtClean="0"/>
              <a:t>星系</a:t>
            </a:r>
            <a:endParaRPr lang="en-US" sz="3600" dirty="0"/>
          </a:p>
        </p:txBody>
      </p:sp>
      <p:sp>
        <p:nvSpPr>
          <p:cNvPr id="3" name="Right Arrow 2"/>
          <p:cNvSpPr/>
          <p:nvPr/>
        </p:nvSpPr>
        <p:spPr bwMode="auto">
          <a:xfrm rot="16200000">
            <a:off x="-1152637" y="3248979"/>
            <a:ext cx="4392488" cy="432049"/>
          </a:xfrm>
          <a:prstGeom prst="rightArrow">
            <a:avLst/>
          </a:prstGeom>
          <a:solidFill>
            <a:srgbClr val="FF00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60506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2" grpId="0"/>
      <p:bldP spid="2" grpId="1"/>
      <p:bldP spid="15" grpId="0"/>
      <p:bldP spid="35" grpId="0"/>
      <p:bldP spid="36" grpId="0"/>
      <p:bldP spid="37" grpId="0"/>
      <p:bldP spid="43" grpId="0" build="p"/>
      <p:bldP spid="46" grpId="0"/>
      <p:bldP spid="5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chemeClr val="tx1"/>
                </a:solidFill>
                <a:effectLst/>
                <a:latin typeface="黑体"/>
                <a:ea typeface="黑体"/>
                <a:cs typeface="黑体"/>
              </a:rPr>
              <a:t>門徒傳揚福音（徒</a:t>
            </a:r>
            <a:r>
              <a:rPr lang="en-US" altLang="zh-TW" dirty="0" smtClean="0">
                <a:solidFill>
                  <a:schemeClr val="tx1"/>
                </a:solidFill>
                <a:effectLst/>
                <a:latin typeface="黑体"/>
                <a:ea typeface="黑体"/>
                <a:cs typeface="黑体"/>
              </a:rPr>
              <a:t>2:1-39</a:t>
            </a:r>
            <a:r>
              <a:rPr lang="zh-TW" altLang="en-US" dirty="0" smtClean="0">
                <a:solidFill>
                  <a:schemeClr val="tx1"/>
                </a:solidFill>
                <a:effectLst/>
                <a:latin typeface="黑体"/>
                <a:ea typeface="黑体"/>
                <a:cs typeface="黑体"/>
              </a:rPr>
              <a:t>）</a:t>
            </a:r>
            <a:endParaRPr lang="en-US" dirty="0">
              <a:solidFill>
                <a:schemeClr val="tx1"/>
              </a:solidFill>
              <a:effectLst/>
              <a:latin typeface="黑体"/>
              <a:ea typeface="黑体"/>
              <a:cs typeface="黑体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4000" dirty="0" smtClean="0">
                <a:effectLst/>
                <a:latin typeface="黑体"/>
                <a:ea typeface="黑体"/>
                <a:cs typeface="黑体"/>
              </a:rPr>
              <a:t>耶穌釘死十架</a:t>
            </a:r>
            <a:endParaRPr lang="en-US" altLang="zh-TW" sz="4000" dirty="0" smtClean="0">
              <a:effectLst/>
              <a:latin typeface="黑体"/>
              <a:ea typeface="黑体"/>
              <a:cs typeface="黑体"/>
            </a:endParaRPr>
          </a:p>
          <a:p>
            <a:r>
              <a:rPr lang="zh-TW" altLang="en-US" sz="4000" dirty="0" smtClean="0">
                <a:effectLst/>
                <a:latin typeface="黑体"/>
                <a:ea typeface="黑体"/>
                <a:cs typeface="黑体"/>
              </a:rPr>
              <a:t>三日後復活</a:t>
            </a:r>
            <a:endParaRPr lang="en-US" altLang="zh-TW" sz="4000" dirty="0" smtClean="0">
              <a:effectLst/>
              <a:latin typeface="黑体"/>
              <a:ea typeface="黑体"/>
              <a:cs typeface="黑体"/>
            </a:endParaRPr>
          </a:p>
          <a:p>
            <a:r>
              <a:rPr lang="zh-TW" altLang="en-US" sz="4000" dirty="0" smtClean="0">
                <a:effectLst/>
                <a:latin typeface="黑体"/>
                <a:ea typeface="黑体"/>
                <a:cs typeface="黑体"/>
              </a:rPr>
              <a:t>神立耶穌為基督</a:t>
            </a:r>
            <a:endParaRPr lang="en-US" altLang="zh-TW" sz="4000" dirty="0" smtClean="0">
              <a:effectLst/>
              <a:latin typeface="黑体"/>
              <a:ea typeface="黑体"/>
              <a:cs typeface="黑体"/>
            </a:endParaRPr>
          </a:p>
          <a:p>
            <a:r>
              <a:rPr lang="zh-TW" altLang="en-US" sz="4000" dirty="0" smtClean="0">
                <a:effectLst/>
                <a:latin typeface="黑体"/>
                <a:ea typeface="黑体"/>
                <a:cs typeface="黑体"/>
              </a:rPr>
              <a:t>你們當悔改、受洗</a:t>
            </a:r>
            <a:endParaRPr lang="en-US" sz="4000" dirty="0">
              <a:effectLst/>
              <a:latin typeface="黑体"/>
              <a:ea typeface="黑体"/>
              <a:cs typeface="黑体"/>
            </a:endParaRPr>
          </a:p>
        </p:txBody>
      </p:sp>
    </p:spTree>
    <p:extLst>
      <p:ext uri="{BB962C8B-B14F-4D97-AF65-F5344CB8AC3E}">
        <p14:creationId xmlns:p14="http://schemas.microsoft.com/office/powerpoint/2010/main" val="211053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96752"/>
            <a:ext cx="8640960" cy="5400600"/>
          </a:xfrm>
        </p:spPr>
        <p:txBody>
          <a:bodyPr>
            <a:normAutofit/>
          </a:bodyPr>
          <a:lstStyle/>
          <a:p>
            <a:pPr marL="742950" indent="-742950">
              <a:buClrTx/>
              <a:buFont typeface="+mj-lt"/>
              <a:buAutoNum type="arabicPeriod" startAt="20"/>
            </a:pPr>
            <a:r>
              <a:rPr lang="zh-TW" altLang="en-US" sz="4000" dirty="0" smtClean="0">
                <a:effectLst/>
                <a:latin typeface="黑体"/>
                <a:ea typeface="黑体"/>
                <a:cs typeface="黑体"/>
              </a:rPr>
              <a:t>智慧</a:t>
            </a:r>
            <a:r>
              <a:rPr lang="zh-TW" altLang="en-US" sz="4000" dirty="0">
                <a:effectLst/>
                <a:latin typeface="黑体"/>
                <a:ea typeface="黑体"/>
                <a:cs typeface="黑体"/>
              </a:rPr>
              <a:t>人在那裡．文士在那裡．這世上的辯士在那裡．　神豈不是叫這世上的智慧變成愚拙麼。</a:t>
            </a:r>
            <a:endParaRPr lang="en-US" sz="4000" dirty="0">
              <a:effectLst/>
              <a:latin typeface="黑体"/>
              <a:ea typeface="黑体"/>
              <a:cs typeface="黑体"/>
            </a:endParaRPr>
          </a:p>
          <a:p>
            <a:pPr marL="742950" indent="-742950">
              <a:buClrTx/>
              <a:buFont typeface="+mj-lt"/>
              <a:buAutoNum type="arabicPeriod" startAt="20"/>
            </a:pPr>
            <a:r>
              <a:rPr lang="zh-TW" altLang="en-US" sz="4000" dirty="0" smtClean="0">
                <a:effectLst/>
                <a:latin typeface="黑体"/>
                <a:ea typeface="黑体"/>
                <a:cs typeface="黑体"/>
              </a:rPr>
              <a:t>世人憑</a:t>
            </a:r>
            <a:r>
              <a:rPr lang="zh-TW" altLang="en-US" sz="4000" dirty="0">
                <a:effectLst/>
                <a:latin typeface="黑体"/>
                <a:ea typeface="黑体"/>
                <a:cs typeface="黑体"/>
              </a:rPr>
              <a:t>自己的智慧、既不認識　神、　神就樂意用人所當作愚拙的道理、拯救那些信的人．這就是　神的智慧了。</a:t>
            </a:r>
            <a:endParaRPr lang="en-US" sz="4000" dirty="0">
              <a:effectLst/>
              <a:latin typeface="黑体"/>
              <a:ea typeface="黑体"/>
              <a:cs typeface="黑体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899592" y="0"/>
            <a:ext cx="7543800" cy="963960"/>
          </a:xfrm>
        </p:spPr>
        <p:txBody>
          <a:bodyPr/>
          <a:lstStyle/>
          <a:p>
            <a:r>
              <a:rPr lang="zh-TW" altLang="en-US" dirty="0" smtClean="0">
                <a:solidFill>
                  <a:schemeClr val="tx1"/>
                </a:solidFill>
                <a:effectLst/>
                <a:latin typeface="黑体"/>
                <a:ea typeface="黑体"/>
                <a:cs typeface="黑体"/>
              </a:rPr>
              <a:t>哥林多前書</a:t>
            </a:r>
            <a:r>
              <a:rPr lang="en-US" altLang="zh-TW" dirty="0" smtClean="0">
                <a:solidFill>
                  <a:schemeClr val="tx1"/>
                </a:solidFill>
                <a:effectLst/>
                <a:latin typeface="黑体"/>
                <a:ea typeface="黑体"/>
                <a:cs typeface="黑体"/>
              </a:rPr>
              <a:t>1:</a:t>
            </a:r>
            <a:r>
              <a:rPr lang="zh-TW" altLang="zh-TW" dirty="0" smtClean="0">
                <a:solidFill>
                  <a:schemeClr val="tx1"/>
                </a:solidFill>
                <a:effectLst/>
                <a:latin typeface="黑体"/>
                <a:ea typeface="黑体"/>
                <a:cs typeface="黑体"/>
              </a:rPr>
              <a:t>2</a:t>
            </a:r>
            <a:r>
              <a:rPr lang="en-US" altLang="zh-TW" dirty="0" smtClean="0">
                <a:solidFill>
                  <a:schemeClr val="tx1"/>
                </a:solidFill>
                <a:effectLst/>
                <a:latin typeface="黑体"/>
                <a:ea typeface="黑体"/>
                <a:cs typeface="黑体"/>
              </a:rPr>
              <a:t>0-</a:t>
            </a:r>
            <a:r>
              <a:rPr lang="zh-TW" altLang="zh-TW" dirty="0" smtClean="0">
                <a:solidFill>
                  <a:schemeClr val="tx1"/>
                </a:solidFill>
                <a:effectLst/>
                <a:latin typeface="黑体"/>
                <a:ea typeface="黑体"/>
                <a:cs typeface="黑体"/>
              </a:rPr>
              <a:t>2</a:t>
            </a:r>
            <a:r>
              <a:rPr lang="zh-TW" altLang="zh-TW" dirty="0">
                <a:solidFill>
                  <a:schemeClr val="tx1"/>
                </a:solidFill>
                <a:effectLst/>
                <a:latin typeface="黑体"/>
                <a:ea typeface="黑体"/>
                <a:cs typeface="黑体"/>
              </a:rPr>
              <a:t>1</a:t>
            </a:r>
            <a:endParaRPr lang="en-US" dirty="0">
              <a:solidFill>
                <a:schemeClr val="tx1"/>
              </a:solidFill>
              <a:effectLst/>
              <a:latin typeface="黑体"/>
              <a:ea typeface="黑体"/>
              <a:cs typeface="黑体"/>
            </a:endParaRPr>
          </a:p>
        </p:txBody>
      </p:sp>
    </p:spTree>
    <p:extLst>
      <p:ext uri="{BB962C8B-B14F-4D97-AF65-F5344CB8AC3E}">
        <p14:creationId xmlns:p14="http://schemas.microsoft.com/office/powerpoint/2010/main" val="129307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96752"/>
            <a:ext cx="8640960" cy="5544616"/>
          </a:xfrm>
        </p:spPr>
        <p:txBody>
          <a:bodyPr>
            <a:normAutofit lnSpcReduction="10000"/>
          </a:bodyPr>
          <a:lstStyle/>
          <a:p>
            <a:pPr marL="742950" indent="-742950">
              <a:buClrTx/>
              <a:buFont typeface="+mj-lt"/>
              <a:buAutoNum type="arabicPeriod" startAt="22"/>
            </a:pPr>
            <a:r>
              <a:rPr lang="zh-TW" altLang="en-US" sz="4000" dirty="0" smtClean="0">
                <a:effectLst/>
                <a:latin typeface="黑体"/>
                <a:ea typeface="黑体"/>
                <a:cs typeface="黑体"/>
              </a:rPr>
              <a:t>猶太人是要神蹟</a:t>
            </a:r>
            <a:r>
              <a:rPr lang="zh-TW" altLang="en-US" sz="4000" dirty="0">
                <a:effectLst/>
                <a:latin typeface="黑体"/>
                <a:ea typeface="黑体"/>
                <a:cs typeface="黑体"/>
              </a:rPr>
              <a:t>、希利尼人是求智</a:t>
            </a:r>
            <a:r>
              <a:rPr lang="zh-TW" altLang="en-US" sz="4000" dirty="0" smtClean="0">
                <a:effectLst/>
                <a:latin typeface="黑体"/>
                <a:ea typeface="黑体"/>
                <a:cs typeface="黑体"/>
              </a:rPr>
              <a:t>慧</a:t>
            </a:r>
            <a:r>
              <a:rPr lang="zh-CN" altLang="en-US" sz="4000" dirty="0" smtClean="0">
                <a:effectLst/>
                <a:latin typeface="黑体"/>
                <a:ea typeface="黑体"/>
                <a:cs typeface="黑体"/>
              </a:rPr>
              <a:t>。</a:t>
            </a:r>
            <a:endParaRPr lang="en-US" sz="4000" dirty="0">
              <a:effectLst/>
              <a:latin typeface="黑体"/>
              <a:ea typeface="黑体"/>
              <a:cs typeface="黑体"/>
            </a:endParaRPr>
          </a:p>
          <a:p>
            <a:pPr marL="742950" indent="-742950">
              <a:buClrTx/>
              <a:buFont typeface="+mj-lt"/>
              <a:buAutoNum type="arabicPeriod" startAt="22"/>
            </a:pPr>
            <a:r>
              <a:rPr lang="zh-TW" altLang="en-US" sz="4000" dirty="0" smtClean="0">
                <a:effectLst/>
                <a:latin typeface="黑体"/>
                <a:ea typeface="黑体"/>
                <a:cs typeface="黑体"/>
              </a:rPr>
              <a:t>我們卻是傳</a:t>
            </a:r>
            <a:r>
              <a:rPr lang="zh-TW" altLang="en-US" sz="4000" dirty="0">
                <a:effectLst/>
                <a:latin typeface="黑体"/>
                <a:ea typeface="黑体"/>
                <a:cs typeface="黑体"/>
              </a:rPr>
              <a:t>釘十字架的基督、在猶太人為絆腳石、在外邦人為愚拙、</a:t>
            </a:r>
            <a:endParaRPr lang="en-US" sz="4000" dirty="0">
              <a:effectLst/>
              <a:latin typeface="黑体"/>
              <a:ea typeface="黑体"/>
              <a:cs typeface="黑体"/>
            </a:endParaRPr>
          </a:p>
          <a:p>
            <a:pPr marL="742950" indent="-742950">
              <a:buClrTx/>
              <a:buFont typeface="+mj-lt"/>
              <a:buAutoNum type="arabicPeriod" startAt="22"/>
            </a:pPr>
            <a:r>
              <a:rPr lang="zh-TW" altLang="en-US" sz="4000" dirty="0" smtClean="0">
                <a:effectLst/>
                <a:latin typeface="黑体"/>
                <a:ea typeface="黑体"/>
                <a:cs typeface="黑体"/>
              </a:rPr>
              <a:t>但在那蒙召</a:t>
            </a:r>
            <a:r>
              <a:rPr lang="zh-TW" altLang="en-US" sz="4000" dirty="0">
                <a:effectLst/>
                <a:latin typeface="黑体"/>
                <a:ea typeface="黑体"/>
                <a:cs typeface="黑体"/>
              </a:rPr>
              <a:t>的、無論是猶太人、希利尼人、基督總為　神的能力、　神的智慧</a:t>
            </a:r>
            <a:r>
              <a:rPr lang="zh-TW" altLang="en-US" sz="4000" dirty="0" smtClean="0">
                <a:effectLst/>
                <a:latin typeface="黑体"/>
                <a:ea typeface="黑体"/>
                <a:cs typeface="黑体"/>
              </a:rPr>
              <a:t>。</a:t>
            </a:r>
            <a:endParaRPr lang="en-US" altLang="zh-TW" sz="4000" dirty="0" smtClean="0">
              <a:effectLst/>
              <a:latin typeface="黑体"/>
              <a:ea typeface="黑体"/>
              <a:cs typeface="黑体"/>
            </a:endParaRPr>
          </a:p>
          <a:p>
            <a:pPr marL="742950" indent="-742950">
              <a:buClrTx/>
              <a:buFont typeface="+mj-lt"/>
              <a:buAutoNum type="arabicPeriod" startAt="22"/>
            </a:pPr>
            <a:r>
              <a:rPr lang="zh-TW" altLang="en-US" sz="4000" dirty="0">
                <a:effectLst/>
                <a:latin typeface="黑体"/>
                <a:ea typeface="黑体"/>
                <a:cs typeface="黑体"/>
              </a:rPr>
              <a:t>因　神的愚拙總比人智慧．　神的軟弱總比人強壯</a:t>
            </a:r>
            <a:r>
              <a:rPr lang="zh-TW" altLang="en-US" sz="4000" dirty="0" smtClean="0">
                <a:effectLst/>
                <a:latin typeface="黑体"/>
                <a:ea typeface="黑体"/>
                <a:cs typeface="黑体"/>
              </a:rPr>
              <a:t>。</a:t>
            </a:r>
            <a:endParaRPr lang="en-US" sz="4000" dirty="0">
              <a:effectLst/>
              <a:latin typeface="黑体"/>
              <a:ea typeface="黑体"/>
              <a:cs typeface="黑体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99592" y="0"/>
            <a:ext cx="7543800" cy="963960"/>
          </a:xfrm>
        </p:spPr>
        <p:txBody>
          <a:bodyPr/>
          <a:lstStyle/>
          <a:p>
            <a:r>
              <a:rPr lang="zh-TW" altLang="en-US" dirty="0" smtClean="0">
                <a:solidFill>
                  <a:schemeClr val="tx1"/>
                </a:solidFill>
                <a:effectLst/>
                <a:latin typeface="黑体"/>
                <a:ea typeface="黑体"/>
                <a:cs typeface="黑体"/>
              </a:rPr>
              <a:t>哥林多前書</a:t>
            </a:r>
            <a:r>
              <a:rPr lang="en-US" altLang="zh-TW" dirty="0" smtClean="0">
                <a:solidFill>
                  <a:schemeClr val="tx1"/>
                </a:solidFill>
                <a:effectLst/>
                <a:latin typeface="黑体"/>
                <a:ea typeface="黑体"/>
                <a:cs typeface="黑体"/>
              </a:rPr>
              <a:t>1:</a:t>
            </a:r>
            <a:r>
              <a:rPr lang="zh-TW" altLang="zh-TW" dirty="0" smtClean="0">
                <a:solidFill>
                  <a:schemeClr val="tx1"/>
                </a:solidFill>
                <a:effectLst/>
                <a:latin typeface="黑体"/>
                <a:ea typeface="黑体"/>
                <a:cs typeface="黑体"/>
              </a:rPr>
              <a:t>2</a:t>
            </a:r>
            <a:r>
              <a:rPr lang="zh-TW" altLang="zh-TW" dirty="0">
                <a:solidFill>
                  <a:schemeClr val="tx1"/>
                </a:solidFill>
                <a:effectLst/>
                <a:latin typeface="黑体"/>
                <a:ea typeface="黑体"/>
                <a:cs typeface="黑体"/>
              </a:rPr>
              <a:t>2</a:t>
            </a:r>
            <a:r>
              <a:rPr lang="en-US" altLang="zh-TW" dirty="0" smtClean="0">
                <a:solidFill>
                  <a:schemeClr val="tx1"/>
                </a:solidFill>
                <a:effectLst/>
                <a:latin typeface="黑体"/>
                <a:ea typeface="黑体"/>
                <a:cs typeface="黑体"/>
              </a:rPr>
              <a:t>-25</a:t>
            </a:r>
            <a:endParaRPr lang="en-US" dirty="0">
              <a:solidFill>
                <a:schemeClr val="tx1"/>
              </a:solidFill>
              <a:effectLst/>
              <a:latin typeface="黑体"/>
              <a:ea typeface="黑体"/>
              <a:cs typeface="黑体"/>
            </a:endParaRPr>
          </a:p>
        </p:txBody>
      </p:sp>
    </p:spTree>
    <p:extLst>
      <p:ext uri="{BB962C8B-B14F-4D97-AF65-F5344CB8AC3E}">
        <p14:creationId xmlns:p14="http://schemas.microsoft.com/office/powerpoint/2010/main" val="1945581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7504" y="260648"/>
            <a:ext cx="4536504" cy="5691336"/>
          </a:xfrm>
        </p:spPr>
        <p:txBody>
          <a:bodyPr/>
          <a:lstStyle/>
          <a:p>
            <a:pPr>
              <a:buClrTx/>
            </a:pPr>
            <a:r>
              <a:rPr lang="zh-TW" altLang="en-US" sz="4000" dirty="0">
                <a:effectLst/>
                <a:latin typeface="黑体"/>
                <a:ea typeface="黑体"/>
                <a:cs typeface="黑体"/>
              </a:rPr>
              <a:t>人要的是什麼</a:t>
            </a:r>
            <a:endParaRPr lang="en-US" altLang="zh-TW" sz="4000" dirty="0">
              <a:effectLst/>
              <a:latin typeface="黑体"/>
              <a:ea typeface="黑体"/>
              <a:cs typeface="黑体"/>
            </a:endParaRPr>
          </a:p>
          <a:p>
            <a:pPr lvl="1">
              <a:buClrTx/>
            </a:pPr>
            <a:r>
              <a:rPr lang="zh-TW" altLang="en-US" sz="3600" dirty="0">
                <a:effectLst/>
                <a:latin typeface="黑体"/>
                <a:ea typeface="黑体"/>
                <a:cs typeface="黑体"/>
              </a:rPr>
              <a:t>猶太人：神蹟</a:t>
            </a:r>
            <a:endParaRPr lang="en-US" altLang="zh-TW" sz="3600" dirty="0">
              <a:effectLst/>
              <a:latin typeface="黑体"/>
              <a:ea typeface="黑体"/>
              <a:cs typeface="黑体"/>
            </a:endParaRPr>
          </a:p>
          <a:p>
            <a:pPr lvl="1">
              <a:buClrTx/>
            </a:pPr>
            <a:r>
              <a:rPr lang="zh-TW" altLang="en-US" sz="3600" dirty="0" smtClean="0">
                <a:effectLst/>
                <a:latin typeface="黑体"/>
                <a:ea typeface="黑体"/>
                <a:cs typeface="黑体"/>
              </a:rPr>
              <a:t>希臘人</a:t>
            </a:r>
            <a:r>
              <a:rPr lang="zh-TW" altLang="en-US" sz="3600" dirty="0">
                <a:effectLst/>
                <a:latin typeface="黑体"/>
                <a:ea typeface="黑体"/>
                <a:cs typeface="黑体"/>
              </a:rPr>
              <a:t>：</a:t>
            </a:r>
            <a:r>
              <a:rPr lang="zh-TW" altLang="en-US" sz="3600" dirty="0" smtClean="0">
                <a:effectLst/>
                <a:latin typeface="黑体"/>
                <a:ea typeface="黑体"/>
                <a:cs typeface="黑体"/>
              </a:rPr>
              <a:t>智慧</a:t>
            </a:r>
            <a:endParaRPr lang="en-US" altLang="zh-TW" sz="3600" dirty="0">
              <a:effectLst/>
              <a:latin typeface="黑体"/>
              <a:ea typeface="黑体"/>
              <a:cs typeface="黑体"/>
            </a:endParaRPr>
          </a:p>
          <a:p>
            <a:pPr marL="857250" lvl="2" indent="0">
              <a:buClrTx/>
              <a:buNone/>
            </a:pPr>
            <a:r>
              <a:rPr lang="zh-TW" altLang="zh-TW" sz="3600" dirty="0" smtClean="0">
                <a:effectLst/>
                <a:latin typeface="黑体"/>
                <a:ea typeface="黑体"/>
                <a:cs typeface="黑体"/>
              </a:rPr>
              <a:t>（</a:t>
            </a:r>
            <a:r>
              <a:rPr lang="en-US" altLang="zh-TW" sz="3600" dirty="0" smtClean="0">
                <a:effectLst/>
                <a:latin typeface="黑体"/>
                <a:ea typeface="黑体"/>
                <a:cs typeface="黑体"/>
              </a:rPr>
              <a:t>22</a:t>
            </a:r>
            <a:r>
              <a:rPr lang="zh-TW" altLang="en-US" sz="3600" dirty="0" smtClean="0">
                <a:effectLst/>
                <a:latin typeface="黑体"/>
                <a:ea typeface="黑体"/>
                <a:cs typeface="黑体"/>
              </a:rPr>
              <a:t>）</a:t>
            </a:r>
            <a:endParaRPr lang="en-US" altLang="zh-TW" sz="3600" dirty="0" smtClean="0">
              <a:effectLst/>
              <a:latin typeface="黑体"/>
              <a:ea typeface="黑体"/>
              <a:cs typeface="黑体"/>
            </a:endParaRPr>
          </a:p>
          <a:p>
            <a:pPr marL="857250" lvl="2" indent="0">
              <a:buClrTx/>
              <a:buNone/>
            </a:pPr>
            <a:endParaRPr lang="en-US" altLang="zh-TW" sz="3600" dirty="0" smtClean="0">
              <a:effectLst/>
              <a:latin typeface="黑体"/>
              <a:ea typeface="黑体"/>
              <a:cs typeface="黑体"/>
            </a:endParaRPr>
          </a:p>
          <a:p>
            <a:pPr>
              <a:buClrTx/>
            </a:pPr>
            <a:r>
              <a:rPr lang="zh-TW" altLang="en-US" sz="4000" dirty="0" smtClean="0">
                <a:effectLst/>
                <a:latin typeface="黑体"/>
                <a:ea typeface="黑体"/>
                <a:cs typeface="黑体"/>
              </a:rPr>
              <a:t>保羅傳揚福音</a:t>
            </a:r>
            <a:endParaRPr lang="en-US" altLang="zh-TW" sz="4000" dirty="0">
              <a:effectLst/>
              <a:latin typeface="黑体"/>
              <a:ea typeface="黑体"/>
              <a:cs typeface="黑体"/>
            </a:endParaRPr>
          </a:p>
          <a:p>
            <a:pPr lvl="1">
              <a:buClrTx/>
            </a:pPr>
            <a:r>
              <a:rPr lang="zh-TW" altLang="en-US" sz="3600" dirty="0" smtClean="0">
                <a:effectLst/>
                <a:latin typeface="黑体"/>
                <a:ea typeface="黑体"/>
                <a:cs typeface="黑体"/>
              </a:rPr>
              <a:t>釘</a:t>
            </a:r>
            <a:r>
              <a:rPr lang="zh-TW" altLang="en-US" sz="3600" dirty="0">
                <a:effectLst/>
                <a:latin typeface="黑体"/>
                <a:ea typeface="黑体"/>
                <a:cs typeface="黑体"/>
              </a:rPr>
              <a:t>十字架的</a:t>
            </a:r>
            <a:r>
              <a:rPr lang="zh-TW" altLang="en-US" sz="3600" dirty="0" smtClean="0">
                <a:effectLst/>
                <a:latin typeface="黑体"/>
                <a:ea typeface="黑体"/>
                <a:cs typeface="黑体"/>
              </a:rPr>
              <a:t>基督</a:t>
            </a:r>
            <a:endParaRPr lang="en-US" altLang="zh-TW" sz="3600" dirty="0" smtClean="0">
              <a:effectLst/>
              <a:latin typeface="黑体"/>
              <a:ea typeface="黑体"/>
              <a:cs typeface="黑体"/>
            </a:endParaRPr>
          </a:p>
          <a:p>
            <a:pPr marL="857250" lvl="2" indent="0">
              <a:buClrTx/>
              <a:buNone/>
            </a:pPr>
            <a:r>
              <a:rPr lang="zh-TW" altLang="zh-TW" sz="3600" dirty="0" smtClean="0">
                <a:effectLst/>
                <a:latin typeface="黑体"/>
                <a:ea typeface="黑体"/>
                <a:cs typeface="黑体"/>
              </a:rPr>
              <a:t>（</a:t>
            </a:r>
            <a:r>
              <a:rPr lang="en-US" altLang="zh-TW" sz="3600" dirty="0" smtClean="0">
                <a:effectLst/>
                <a:latin typeface="黑体"/>
                <a:ea typeface="黑体"/>
                <a:cs typeface="黑体"/>
              </a:rPr>
              <a:t>23</a:t>
            </a:r>
            <a:r>
              <a:rPr lang="zh-TW" altLang="en-US" sz="3600" dirty="0" smtClean="0">
                <a:effectLst/>
                <a:latin typeface="黑体"/>
                <a:ea typeface="黑体"/>
                <a:cs typeface="黑体"/>
              </a:rPr>
              <a:t>）</a:t>
            </a:r>
            <a:endParaRPr lang="en-US" altLang="zh-TW" sz="3600" dirty="0">
              <a:effectLst/>
              <a:latin typeface="黑体"/>
              <a:ea typeface="黑体"/>
              <a:cs typeface="黑体"/>
            </a:endParaRPr>
          </a:p>
          <a:p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464496" y="188640"/>
            <a:ext cx="4644008" cy="6411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0"/>
              <a:buChar char="n"/>
              <a:defRPr kumimoji="1"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PMingLiU" charset="0"/>
                <a:cs typeface="PMingLiU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PMingLiU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0"/>
              <a:buChar char="n"/>
              <a:defRPr kumimoji="1"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PMingLiU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PMingLiU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0"/>
              <a:buChar char="n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PMingLiU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>
              <a:buClrTx/>
            </a:pPr>
            <a:r>
              <a:rPr lang="zh-TW" altLang="en-US" sz="4000" dirty="0" smtClean="0">
                <a:effectLst/>
                <a:latin typeface="黑体"/>
                <a:ea typeface="黑体"/>
                <a:cs typeface="黑体"/>
              </a:rPr>
              <a:t>人對十字架的判斷</a:t>
            </a:r>
            <a:endParaRPr lang="en-US" altLang="zh-TW" sz="4000" dirty="0" smtClean="0">
              <a:effectLst/>
              <a:latin typeface="黑体"/>
              <a:ea typeface="黑体"/>
              <a:cs typeface="黑体"/>
            </a:endParaRPr>
          </a:p>
          <a:p>
            <a:pPr lvl="1">
              <a:buClrTx/>
            </a:pPr>
            <a:r>
              <a:rPr lang="zh-TW" altLang="en-US" sz="3600" dirty="0" smtClean="0">
                <a:effectLst/>
                <a:latin typeface="黑体"/>
                <a:ea typeface="黑体"/>
                <a:cs typeface="黑体"/>
              </a:rPr>
              <a:t>猶太人：絆腳石</a:t>
            </a:r>
            <a:endParaRPr lang="en-US" altLang="zh-TW" sz="3600" dirty="0" smtClean="0">
              <a:effectLst/>
              <a:latin typeface="黑体"/>
              <a:ea typeface="黑体"/>
              <a:cs typeface="黑体"/>
            </a:endParaRPr>
          </a:p>
          <a:p>
            <a:pPr lvl="1">
              <a:buClrTx/>
            </a:pPr>
            <a:r>
              <a:rPr lang="zh-TW" altLang="en-US" sz="3600" dirty="0" smtClean="0">
                <a:effectLst/>
                <a:latin typeface="黑体"/>
                <a:ea typeface="黑体"/>
                <a:cs typeface="黑体"/>
              </a:rPr>
              <a:t>外邦人：愚拙</a:t>
            </a:r>
            <a:endParaRPr lang="en-US" altLang="zh-TW" sz="3600" dirty="0">
              <a:effectLst/>
              <a:latin typeface="黑体"/>
              <a:ea typeface="黑体"/>
              <a:cs typeface="黑体"/>
            </a:endParaRPr>
          </a:p>
          <a:p>
            <a:pPr marL="857250" lvl="2" indent="0">
              <a:buClrTx/>
              <a:buNone/>
            </a:pPr>
            <a:r>
              <a:rPr lang="zh-TW" altLang="en-US" sz="3600" dirty="0" smtClean="0">
                <a:effectLst/>
                <a:latin typeface="黑体"/>
                <a:ea typeface="黑体"/>
                <a:cs typeface="黑体"/>
              </a:rPr>
              <a:t>（</a:t>
            </a:r>
            <a:r>
              <a:rPr lang="en-US" altLang="zh-TW" sz="3600" dirty="0" smtClean="0">
                <a:effectLst/>
                <a:latin typeface="黑体"/>
                <a:ea typeface="黑体"/>
                <a:cs typeface="黑体"/>
              </a:rPr>
              <a:t>23</a:t>
            </a:r>
            <a:r>
              <a:rPr lang="zh-TW" altLang="en-US" sz="3600" dirty="0" smtClean="0">
                <a:effectLst/>
                <a:latin typeface="黑体"/>
                <a:ea typeface="黑体"/>
                <a:cs typeface="黑体"/>
              </a:rPr>
              <a:t>）</a:t>
            </a:r>
            <a:endParaRPr lang="en-US" altLang="zh-TW" sz="3600" dirty="0" smtClean="0">
              <a:effectLst/>
              <a:latin typeface="黑体"/>
              <a:ea typeface="黑体"/>
              <a:cs typeface="黑体"/>
            </a:endParaRPr>
          </a:p>
          <a:p>
            <a:pPr marL="857250" lvl="2" indent="0">
              <a:buClrTx/>
              <a:buNone/>
            </a:pPr>
            <a:endParaRPr lang="en-US" altLang="zh-TW" sz="3600" dirty="0" smtClean="0">
              <a:effectLst/>
              <a:latin typeface="黑体"/>
              <a:ea typeface="黑体"/>
              <a:cs typeface="黑体"/>
            </a:endParaRPr>
          </a:p>
          <a:p>
            <a:pPr>
              <a:buClrTx/>
            </a:pPr>
            <a:r>
              <a:rPr lang="zh-TW" altLang="en-US" sz="4000" dirty="0" smtClean="0">
                <a:effectLst/>
                <a:latin typeface="黑体"/>
                <a:ea typeface="黑体"/>
                <a:cs typeface="黑体"/>
              </a:rPr>
              <a:t>蒙召的人（</a:t>
            </a:r>
            <a:r>
              <a:rPr lang="en-US" altLang="zh-TW" sz="4000" dirty="0" smtClean="0">
                <a:effectLst/>
                <a:latin typeface="黑体"/>
                <a:ea typeface="黑体"/>
                <a:cs typeface="黑体"/>
              </a:rPr>
              <a:t>24</a:t>
            </a:r>
            <a:r>
              <a:rPr lang="zh-TW" altLang="en-US" sz="4000" dirty="0" smtClean="0">
                <a:effectLst/>
                <a:latin typeface="黑体"/>
                <a:ea typeface="黑体"/>
                <a:cs typeface="黑体"/>
              </a:rPr>
              <a:t>）</a:t>
            </a:r>
            <a:endParaRPr lang="en-US" altLang="zh-TW" sz="4000" dirty="0" smtClean="0">
              <a:effectLst/>
              <a:latin typeface="黑体"/>
              <a:ea typeface="黑体"/>
              <a:cs typeface="黑体"/>
            </a:endParaRPr>
          </a:p>
          <a:p>
            <a:pPr lvl="1">
              <a:buClrTx/>
            </a:pPr>
            <a:r>
              <a:rPr lang="zh-TW" altLang="en-US" sz="3600" dirty="0" smtClean="0">
                <a:effectLst/>
                <a:latin typeface="黑体"/>
                <a:ea typeface="黑体"/>
                <a:cs typeface="黑体"/>
              </a:rPr>
              <a:t>基督總為</a:t>
            </a:r>
            <a:endParaRPr lang="en-US" altLang="zh-TW" sz="3600" dirty="0" smtClean="0">
              <a:effectLst/>
              <a:latin typeface="黑体"/>
              <a:ea typeface="黑体"/>
              <a:cs typeface="黑体"/>
            </a:endParaRPr>
          </a:p>
          <a:p>
            <a:pPr lvl="2">
              <a:buClrTx/>
            </a:pPr>
            <a:r>
              <a:rPr lang="zh-TW" altLang="en-US" sz="3600" dirty="0" smtClean="0">
                <a:effectLst/>
                <a:latin typeface="黑体"/>
                <a:ea typeface="黑体"/>
                <a:cs typeface="黑体"/>
              </a:rPr>
              <a:t>神的能力</a:t>
            </a:r>
            <a:endParaRPr lang="en-US" altLang="zh-TW" sz="3600" dirty="0">
              <a:effectLst/>
              <a:latin typeface="黑体"/>
              <a:ea typeface="黑体"/>
              <a:cs typeface="黑体"/>
            </a:endParaRPr>
          </a:p>
          <a:p>
            <a:pPr lvl="2">
              <a:buClrTx/>
            </a:pPr>
            <a:r>
              <a:rPr lang="zh-TW" altLang="en-US" sz="3600" dirty="0" smtClean="0">
                <a:effectLst/>
                <a:latin typeface="黑体"/>
                <a:ea typeface="黑体"/>
                <a:cs typeface="黑体"/>
              </a:rPr>
              <a:t>神的</a:t>
            </a:r>
            <a:r>
              <a:rPr lang="zh-TW" altLang="en-US" sz="3600" dirty="0">
                <a:effectLst/>
                <a:latin typeface="黑体"/>
                <a:ea typeface="黑体"/>
                <a:cs typeface="黑体"/>
              </a:rPr>
              <a:t>智慧</a:t>
            </a:r>
            <a:endParaRPr lang="en-US" sz="3600" dirty="0" smtClean="0">
              <a:effectLst/>
              <a:latin typeface="黑体"/>
              <a:ea typeface="黑体"/>
              <a:cs typeface="黑体"/>
            </a:endParaRP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40384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0" dirty="0">
                <a:solidFill>
                  <a:schemeClr val="tx1"/>
                </a:solidFill>
                <a:effectLst/>
                <a:latin typeface="黑体"/>
                <a:ea typeface="黑体"/>
                <a:cs typeface="黑体"/>
              </a:rPr>
              <a:t>十字架的</a:t>
            </a:r>
            <a:r>
              <a:rPr lang="zh-TW" altLang="en-US" b="0" dirty="0" smtClean="0">
                <a:solidFill>
                  <a:schemeClr val="tx1"/>
                </a:solidFill>
                <a:effectLst/>
                <a:latin typeface="黑体"/>
                <a:ea typeface="黑体"/>
                <a:cs typeface="黑体"/>
              </a:rPr>
              <a:t>福音是神的大能</a:t>
            </a:r>
            <a:endParaRPr lang="en-US" b="0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zh-TW" altLang="en-US" sz="4300" dirty="0" smtClean="0">
                <a:effectLst/>
                <a:latin typeface="黑体"/>
                <a:ea typeface="黑体"/>
                <a:cs typeface="黑体"/>
              </a:rPr>
              <a:t>十字架（</a:t>
            </a:r>
            <a:r>
              <a:rPr lang="en-US" altLang="zh-TW" sz="4300" dirty="0" smtClean="0">
                <a:effectLst/>
                <a:latin typeface="黑体"/>
                <a:ea typeface="黑体"/>
                <a:cs typeface="黑体"/>
              </a:rPr>
              <a:t>18</a:t>
            </a:r>
            <a:r>
              <a:rPr lang="zh-TW" altLang="en-US" sz="4300" dirty="0" smtClean="0">
                <a:effectLst/>
                <a:latin typeface="黑体"/>
                <a:ea typeface="黑体"/>
                <a:cs typeface="黑体"/>
              </a:rPr>
              <a:t>）</a:t>
            </a:r>
            <a:endParaRPr lang="en-US" altLang="zh-TW" sz="4300" dirty="0">
              <a:effectLst/>
              <a:latin typeface="黑体"/>
              <a:ea typeface="黑体"/>
              <a:cs typeface="黑体"/>
            </a:endParaRPr>
          </a:p>
          <a:p>
            <a:pPr lvl="1"/>
            <a:r>
              <a:rPr lang="zh-TW" altLang="en-US" sz="4300" dirty="0">
                <a:effectLst/>
                <a:latin typeface="黑体"/>
                <a:ea typeface="黑体"/>
                <a:cs typeface="黑体"/>
              </a:rPr>
              <a:t>滅亡的人：愚拙的道理</a:t>
            </a:r>
            <a:endParaRPr lang="en-US" altLang="zh-TW" sz="4300" dirty="0">
              <a:effectLst/>
              <a:latin typeface="黑体"/>
              <a:ea typeface="黑体"/>
              <a:cs typeface="黑体"/>
            </a:endParaRPr>
          </a:p>
          <a:p>
            <a:pPr lvl="1"/>
            <a:r>
              <a:rPr lang="zh-TW" altLang="en-US" sz="4300" dirty="0">
                <a:effectLst/>
                <a:latin typeface="黑体"/>
                <a:ea typeface="黑体"/>
                <a:cs typeface="黑体"/>
              </a:rPr>
              <a:t>得救的人：神的大能。</a:t>
            </a:r>
            <a:endParaRPr lang="en-US" sz="4300" dirty="0">
              <a:effectLst/>
              <a:latin typeface="黑体"/>
              <a:ea typeface="黑体"/>
              <a:cs typeface="黑体"/>
            </a:endParaRPr>
          </a:p>
          <a:p>
            <a:r>
              <a:rPr lang="zh-TW" altLang="en-US" sz="4300" dirty="0" smtClean="0">
                <a:effectLst/>
                <a:latin typeface="黑体"/>
                <a:ea typeface="黑体"/>
                <a:cs typeface="黑体"/>
              </a:rPr>
              <a:t>保羅蒙召（</a:t>
            </a:r>
            <a:r>
              <a:rPr lang="en-US" altLang="zh-TW" sz="4300" dirty="0" smtClean="0">
                <a:effectLst/>
                <a:latin typeface="黑体"/>
                <a:ea typeface="黑体"/>
                <a:cs typeface="黑体"/>
              </a:rPr>
              <a:t>17</a:t>
            </a:r>
            <a:r>
              <a:rPr lang="zh-TW" altLang="en-US" sz="4300" dirty="0" smtClean="0">
                <a:effectLst/>
                <a:latin typeface="黑体"/>
                <a:ea typeface="黑体"/>
                <a:cs typeface="黑体"/>
              </a:rPr>
              <a:t>）</a:t>
            </a:r>
            <a:endParaRPr lang="en-US" altLang="zh-TW" sz="4300" dirty="0">
              <a:effectLst/>
              <a:latin typeface="黑体"/>
              <a:ea typeface="黑体"/>
              <a:cs typeface="黑体"/>
            </a:endParaRPr>
          </a:p>
          <a:p>
            <a:pPr lvl="1"/>
            <a:r>
              <a:rPr lang="zh-TW" altLang="en-US" sz="4300" dirty="0">
                <a:effectLst/>
                <a:latin typeface="黑体"/>
                <a:ea typeface="黑体"/>
                <a:cs typeface="黑体"/>
              </a:rPr>
              <a:t>為傳福音、不為施洗</a:t>
            </a:r>
            <a:endParaRPr lang="en-US" altLang="zh-TW" sz="4300" dirty="0">
              <a:effectLst/>
              <a:latin typeface="黑体"/>
              <a:ea typeface="黑体"/>
              <a:cs typeface="黑体"/>
            </a:endParaRPr>
          </a:p>
          <a:p>
            <a:pPr lvl="1"/>
            <a:r>
              <a:rPr lang="zh-TW" altLang="en-US" sz="4300" dirty="0">
                <a:effectLst/>
                <a:latin typeface="黑体"/>
                <a:ea typeface="黑体"/>
                <a:cs typeface="黑体"/>
              </a:rPr>
              <a:t>傳基督的十字架</a:t>
            </a:r>
            <a:r>
              <a:rPr lang="zh-TW" altLang="zh-TW" sz="4300" dirty="0">
                <a:effectLst/>
                <a:latin typeface="黑体"/>
                <a:ea typeface="黑体"/>
                <a:cs typeface="黑体"/>
              </a:rPr>
              <a:t>、</a:t>
            </a:r>
            <a:r>
              <a:rPr lang="zh-TW" altLang="en-US" sz="4300" dirty="0">
                <a:effectLst/>
                <a:latin typeface="黑体"/>
                <a:ea typeface="黑体"/>
                <a:cs typeface="黑体"/>
              </a:rPr>
              <a:t>不用智慧的言語</a:t>
            </a:r>
            <a:endParaRPr lang="en-US" altLang="zh-TW" sz="4300" dirty="0">
              <a:effectLst/>
              <a:latin typeface="黑体"/>
              <a:ea typeface="黑体"/>
              <a:cs typeface="黑体"/>
            </a:endParaRPr>
          </a:p>
          <a:p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21432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340768"/>
            <a:ext cx="9036496" cy="5400600"/>
          </a:xfrm>
        </p:spPr>
        <p:txBody>
          <a:bodyPr>
            <a:normAutofit lnSpcReduction="10000"/>
          </a:bodyPr>
          <a:lstStyle/>
          <a:p>
            <a:pPr marL="742950" indent="-742950">
              <a:buClrTx/>
              <a:buFont typeface="+mj-lt"/>
              <a:buAutoNum type="arabicPeriod" startAt="26"/>
            </a:pPr>
            <a:r>
              <a:rPr lang="zh-TW" altLang="en-US" sz="4000" dirty="0" smtClean="0">
                <a:effectLst/>
                <a:latin typeface="黑体"/>
                <a:ea typeface="黑体"/>
                <a:cs typeface="黑体"/>
              </a:rPr>
              <a:t>弟兄們哪</a:t>
            </a:r>
            <a:r>
              <a:rPr lang="zh-TW" altLang="en-US" sz="4000" dirty="0">
                <a:effectLst/>
                <a:latin typeface="黑体"/>
                <a:ea typeface="黑体"/>
                <a:cs typeface="黑体"/>
              </a:rPr>
              <a:t>、可見你們蒙召的、按著肉體有智慧的不多、有能力的不多、有尊貴的也不多．</a:t>
            </a:r>
            <a:endParaRPr lang="en-US" sz="4000" dirty="0">
              <a:effectLst/>
              <a:latin typeface="黑体"/>
              <a:ea typeface="黑体"/>
              <a:cs typeface="黑体"/>
            </a:endParaRPr>
          </a:p>
          <a:p>
            <a:pPr marL="742950" indent="-742950">
              <a:buClrTx/>
              <a:buFont typeface="+mj-lt"/>
              <a:buAutoNum type="arabicPeriod" startAt="26"/>
            </a:pPr>
            <a:r>
              <a:rPr lang="zh-TW" altLang="en-US" sz="4000" dirty="0" smtClean="0">
                <a:effectLst/>
                <a:latin typeface="黑体"/>
                <a:ea typeface="黑体"/>
                <a:cs typeface="黑体"/>
              </a:rPr>
              <a:t>神卻揀選</a:t>
            </a:r>
            <a:r>
              <a:rPr lang="zh-TW" altLang="en-US" sz="4000" dirty="0">
                <a:effectLst/>
                <a:latin typeface="黑体"/>
                <a:ea typeface="黑体"/>
                <a:cs typeface="黑体"/>
              </a:rPr>
              <a:t>了世上愚拙的、叫有智慧的羞愧．又揀選了世上軟弱的、叫那強壯的羞愧．</a:t>
            </a:r>
            <a:endParaRPr lang="en-US" sz="4000" dirty="0">
              <a:effectLst/>
              <a:latin typeface="黑体"/>
              <a:ea typeface="黑体"/>
              <a:cs typeface="黑体"/>
            </a:endParaRPr>
          </a:p>
          <a:p>
            <a:pPr marL="742950" indent="-742950">
              <a:buClrTx/>
              <a:buFont typeface="+mj-lt"/>
              <a:buAutoNum type="arabicPeriod" startAt="26"/>
            </a:pPr>
            <a:r>
              <a:rPr lang="zh-TW" altLang="en-US" sz="4000" dirty="0" smtClean="0">
                <a:effectLst/>
                <a:latin typeface="黑体"/>
                <a:ea typeface="黑体"/>
                <a:cs typeface="黑体"/>
              </a:rPr>
              <a:t>神也揀選</a:t>
            </a:r>
            <a:r>
              <a:rPr lang="zh-TW" altLang="en-US" sz="4000" dirty="0">
                <a:effectLst/>
                <a:latin typeface="黑体"/>
                <a:ea typeface="黑体"/>
                <a:cs typeface="黑体"/>
              </a:rPr>
              <a:t>了世上卑賤的、被人厭惡的、以及那無有的、為要廢掉那有的．</a:t>
            </a:r>
            <a:endParaRPr lang="en-US" sz="4000" dirty="0">
              <a:effectLst/>
              <a:latin typeface="黑体"/>
              <a:ea typeface="黑体"/>
              <a:cs typeface="黑体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99592" y="0"/>
            <a:ext cx="7543800" cy="963960"/>
          </a:xfrm>
        </p:spPr>
        <p:txBody>
          <a:bodyPr/>
          <a:lstStyle/>
          <a:p>
            <a:r>
              <a:rPr lang="zh-TW" altLang="en-US" dirty="0" smtClean="0">
                <a:solidFill>
                  <a:schemeClr val="tx1"/>
                </a:solidFill>
                <a:effectLst/>
                <a:latin typeface="黑体"/>
                <a:ea typeface="黑体"/>
                <a:cs typeface="黑体"/>
              </a:rPr>
              <a:t>哥林多前書</a:t>
            </a:r>
            <a:r>
              <a:rPr lang="en-US" altLang="zh-TW" dirty="0" smtClean="0">
                <a:solidFill>
                  <a:schemeClr val="tx1"/>
                </a:solidFill>
                <a:effectLst/>
                <a:latin typeface="黑体"/>
                <a:ea typeface="黑体"/>
                <a:cs typeface="黑体"/>
              </a:rPr>
              <a:t>1:</a:t>
            </a:r>
            <a:r>
              <a:rPr lang="zh-TW" altLang="zh-TW" dirty="0" smtClean="0">
                <a:solidFill>
                  <a:schemeClr val="tx1"/>
                </a:solidFill>
                <a:effectLst/>
                <a:latin typeface="黑体"/>
                <a:ea typeface="黑体"/>
                <a:cs typeface="黑体"/>
              </a:rPr>
              <a:t>2</a:t>
            </a:r>
            <a:r>
              <a:rPr lang="en-US" altLang="zh-TW" dirty="0" smtClean="0">
                <a:solidFill>
                  <a:schemeClr val="tx1"/>
                </a:solidFill>
                <a:effectLst/>
                <a:latin typeface="黑体"/>
                <a:ea typeface="黑体"/>
                <a:cs typeface="黑体"/>
              </a:rPr>
              <a:t>6-28</a:t>
            </a:r>
            <a:endParaRPr lang="en-US" dirty="0">
              <a:solidFill>
                <a:schemeClr val="tx1"/>
              </a:solidFill>
              <a:effectLst/>
              <a:latin typeface="黑体"/>
              <a:ea typeface="黑体"/>
              <a:cs typeface="黑体"/>
            </a:endParaRPr>
          </a:p>
        </p:txBody>
      </p:sp>
    </p:spTree>
    <p:extLst>
      <p:ext uri="{BB962C8B-B14F-4D97-AF65-F5344CB8AC3E}">
        <p14:creationId xmlns:p14="http://schemas.microsoft.com/office/powerpoint/2010/main" val="719927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96752"/>
            <a:ext cx="8640960" cy="5544616"/>
          </a:xfrm>
        </p:spPr>
        <p:txBody>
          <a:bodyPr>
            <a:normAutofit/>
          </a:bodyPr>
          <a:lstStyle/>
          <a:p>
            <a:pPr marL="742950" indent="-742950">
              <a:buClrTx/>
              <a:buFont typeface="+mj-lt"/>
              <a:buAutoNum type="arabicPeriod" startAt="29"/>
            </a:pPr>
            <a:r>
              <a:rPr lang="zh-TW" altLang="en-US" sz="4000" dirty="0" smtClean="0">
                <a:effectLst/>
                <a:latin typeface="黑体"/>
                <a:ea typeface="黑体"/>
                <a:cs typeface="黑体"/>
              </a:rPr>
              <a:t>使</a:t>
            </a:r>
            <a:r>
              <a:rPr lang="zh-TW" altLang="en-US" sz="4000" dirty="0">
                <a:effectLst/>
                <a:latin typeface="黑体"/>
                <a:ea typeface="黑体"/>
                <a:cs typeface="黑体"/>
              </a:rPr>
              <a:t>一切有血氣的、在　神面前一個也不能自誇。</a:t>
            </a:r>
            <a:endParaRPr lang="en-US" sz="4000" dirty="0">
              <a:effectLst/>
              <a:latin typeface="黑体"/>
              <a:ea typeface="黑体"/>
              <a:cs typeface="黑体"/>
            </a:endParaRPr>
          </a:p>
          <a:p>
            <a:pPr marL="742950" indent="-742950">
              <a:buClrTx/>
              <a:buFont typeface="+mj-lt"/>
              <a:buAutoNum type="arabicPeriod" startAt="29"/>
            </a:pPr>
            <a:r>
              <a:rPr lang="zh-TW" altLang="en-US" sz="4000" dirty="0" smtClean="0">
                <a:effectLst/>
                <a:latin typeface="黑体"/>
                <a:ea typeface="黑体"/>
                <a:cs typeface="黑体"/>
              </a:rPr>
              <a:t>但你們</a:t>
            </a:r>
            <a:r>
              <a:rPr lang="zh-TW" altLang="en-US" sz="4000" dirty="0">
                <a:effectLst/>
                <a:latin typeface="黑体"/>
                <a:ea typeface="黑体"/>
                <a:cs typeface="黑体"/>
              </a:rPr>
              <a:t>得在基督耶穌裡、是本乎　神、　神又使他成為我們的智慧、公義、聖潔、救贖．</a:t>
            </a:r>
            <a:endParaRPr lang="en-US" sz="4000" dirty="0">
              <a:effectLst/>
              <a:latin typeface="黑体"/>
              <a:ea typeface="黑体"/>
              <a:cs typeface="黑体"/>
            </a:endParaRPr>
          </a:p>
          <a:p>
            <a:pPr marL="742950" indent="-742950">
              <a:buClrTx/>
              <a:buFont typeface="+mj-lt"/>
              <a:buAutoNum type="arabicPeriod" startAt="29"/>
            </a:pPr>
            <a:r>
              <a:rPr lang="zh-TW" altLang="en-US" sz="4000" dirty="0" smtClean="0">
                <a:effectLst/>
                <a:latin typeface="黑体"/>
                <a:ea typeface="黑体"/>
                <a:cs typeface="黑体"/>
              </a:rPr>
              <a:t>如經上所記</a:t>
            </a:r>
            <a:r>
              <a:rPr lang="zh-TW" altLang="en-US" sz="4000" dirty="0">
                <a:effectLst/>
                <a:latin typeface="黑体"/>
                <a:ea typeface="黑体"/>
                <a:cs typeface="黑体"/>
              </a:rPr>
              <a:t>、</a:t>
            </a:r>
            <a:r>
              <a:rPr lang="en-US" altLang="zh-TW" sz="4000" dirty="0">
                <a:effectLst/>
                <a:latin typeface="黑体"/>
                <a:ea typeface="黑体"/>
                <a:cs typeface="黑体"/>
              </a:rPr>
              <a:t>『</a:t>
            </a:r>
            <a:r>
              <a:rPr lang="zh-TW" altLang="en-US" sz="4000" dirty="0">
                <a:effectLst/>
                <a:latin typeface="黑体"/>
                <a:ea typeface="黑体"/>
                <a:cs typeface="黑体"/>
              </a:rPr>
              <a:t>誇口的當指著主誇口。</a:t>
            </a:r>
            <a:r>
              <a:rPr lang="en-US" altLang="zh-TW" sz="4000" dirty="0">
                <a:effectLst/>
                <a:latin typeface="黑体"/>
                <a:ea typeface="黑体"/>
                <a:cs typeface="黑体"/>
              </a:rPr>
              <a:t>』</a:t>
            </a:r>
            <a:endParaRPr lang="en-US" sz="4000" dirty="0">
              <a:effectLst/>
              <a:latin typeface="黑体"/>
              <a:ea typeface="黑体"/>
              <a:cs typeface="黑体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99592" y="0"/>
            <a:ext cx="7543800" cy="963960"/>
          </a:xfrm>
        </p:spPr>
        <p:txBody>
          <a:bodyPr/>
          <a:lstStyle/>
          <a:p>
            <a:r>
              <a:rPr lang="zh-TW" altLang="en-US" dirty="0" smtClean="0">
                <a:solidFill>
                  <a:schemeClr val="tx1"/>
                </a:solidFill>
                <a:effectLst/>
                <a:latin typeface="黑体"/>
                <a:ea typeface="黑体"/>
                <a:cs typeface="黑体"/>
              </a:rPr>
              <a:t>哥林多前書</a:t>
            </a:r>
            <a:r>
              <a:rPr lang="en-US" altLang="zh-TW" dirty="0" smtClean="0">
                <a:solidFill>
                  <a:schemeClr val="tx1"/>
                </a:solidFill>
                <a:effectLst/>
                <a:latin typeface="黑体"/>
                <a:ea typeface="黑体"/>
                <a:cs typeface="黑体"/>
              </a:rPr>
              <a:t>1:</a:t>
            </a:r>
            <a:r>
              <a:rPr lang="zh-TW" altLang="zh-TW" dirty="0" smtClean="0">
                <a:solidFill>
                  <a:schemeClr val="tx1"/>
                </a:solidFill>
                <a:effectLst/>
                <a:latin typeface="黑体"/>
                <a:ea typeface="黑体"/>
                <a:cs typeface="黑体"/>
              </a:rPr>
              <a:t>2</a:t>
            </a:r>
            <a:r>
              <a:rPr lang="en-US" altLang="zh-TW" dirty="0" smtClean="0">
                <a:solidFill>
                  <a:schemeClr val="tx1"/>
                </a:solidFill>
                <a:effectLst/>
                <a:latin typeface="黑体"/>
                <a:ea typeface="黑体"/>
                <a:cs typeface="黑体"/>
              </a:rPr>
              <a:t>9-31</a:t>
            </a:r>
            <a:endParaRPr lang="en-US" dirty="0">
              <a:solidFill>
                <a:schemeClr val="tx1"/>
              </a:solidFill>
              <a:effectLst/>
              <a:latin typeface="黑体"/>
              <a:ea typeface="黑体"/>
              <a:cs typeface="黑体"/>
            </a:endParaRPr>
          </a:p>
        </p:txBody>
      </p:sp>
    </p:spTree>
    <p:extLst>
      <p:ext uri="{BB962C8B-B14F-4D97-AF65-F5344CB8AC3E}">
        <p14:creationId xmlns:p14="http://schemas.microsoft.com/office/powerpoint/2010/main" val="376563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0"/>
            <a:ext cx="7543800" cy="1431925"/>
          </a:xfrm>
        </p:spPr>
        <p:txBody>
          <a:bodyPr/>
          <a:lstStyle/>
          <a:p>
            <a:r>
              <a:rPr lang="zh-TW" altLang="en-US" dirty="0">
                <a:solidFill>
                  <a:schemeClr val="tx1"/>
                </a:solidFill>
                <a:effectLst/>
                <a:latin typeface="黑体"/>
                <a:ea typeface="黑体"/>
                <a:cs typeface="黑体"/>
              </a:rPr>
              <a:t>蒙召</a:t>
            </a:r>
            <a:r>
              <a:rPr lang="zh-TW" altLang="en-US" dirty="0" smtClean="0">
                <a:solidFill>
                  <a:schemeClr val="tx1"/>
                </a:solidFill>
                <a:effectLst/>
                <a:latin typeface="黑体"/>
                <a:ea typeface="黑体"/>
                <a:cs typeface="黑体"/>
              </a:rPr>
              <a:t>的人</a:t>
            </a:r>
            <a:r>
              <a:rPr lang="en-US" altLang="zh-TW" dirty="0" smtClean="0">
                <a:solidFill>
                  <a:schemeClr val="tx1"/>
                </a:solidFill>
                <a:effectLst/>
                <a:latin typeface="黑体"/>
                <a:ea typeface="黑体"/>
                <a:cs typeface="黑体"/>
              </a:rPr>
              <a:t> &amp; </a:t>
            </a:r>
            <a:r>
              <a:rPr lang="zh-TW" altLang="en-US" dirty="0" smtClean="0">
                <a:solidFill>
                  <a:schemeClr val="tx1"/>
                </a:solidFill>
                <a:effectLst/>
                <a:latin typeface="黑体"/>
                <a:ea typeface="黑体"/>
                <a:cs typeface="黑体"/>
              </a:rPr>
              <a:t>神的揀選</a:t>
            </a:r>
            <a:endParaRPr lang="en-US" dirty="0">
              <a:solidFill>
                <a:schemeClr val="tx1"/>
              </a:solidFill>
              <a:effectLst/>
              <a:latin typeface="黑体"/>
              <a:ea typeface="黑体"/>
              <a:cs typeface="黑体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412776"/>
            <a:ext cx="5112568" cy="3168352"/>
          </a:xfrm>
        </p:spPr>
        <p:txBody>
          <a:bodyPr>
            <a:noAutofit/>
          </a:bodyPr>
          <a:lstStyle/>
          <a:p>
            <a:r>
              <a:rPr lang="zh-TW" altLang="en-US" sz="4000" dirty="0" smtClean="0">
                <a:effectLst/>
                <a:latin typeface="黑体"/>
                <a:ea typeface="黑体"/>
                <a:cs typeface="黑体"/>
              </a:rPr>
              <a:t>蒙召的人</a:t>
            </a:r>
            <a:endParaRPr lang="en-US" altLang="zh-TW" sz="4000" dirty="0" smtClean="0">
              <a:effectLst/>
              <a:latin typeface="黑体"/>
              <a:ea typeface="黑体"/>
              <a:cs typeface="黑体"/>
            </a:endParaRPr>
          </a:p>
          <a:p>
            <a:pPr lvl="1"/>
            <a:r>
              <a:rPr lang="zh-TW" altLang="en-US" sz="3600" dirty="0" smtClean="0">
                <a:effectLst/>
                <a:latin typeface="黑体"/>
                <a:ea typeface="黑体"/>
                <a:cs typeface="黑体"/>
              </a:rPr>
              <a:t>有</a:t>
            </a:r>
            <a:r>
              <a:rPr lang="zh-TW" altLang="en-US" sz="3600" dirty="0">
                <a:effectLst/>
                <a:latin typeface="黑体"/>
                <a:ea typeface="黑体"/>
                <a:cs typeface="黑体"/>
              </a:rPr>
              <a:t>智慧的</a:t>
            </a:r>
            <a:r>
              <a:rPr lang="zh-TW" altLang="en-US" sz="3600" dirty="0" smtClean="0">
                <a:effectLst/>
                <a:latin typeface="黑体"/>
                <a:ea typeface="黑体"/>
                <a:cs typeface="黑体"/>
              </a:rPr>
              <a:t>不多</a:t>
            </a:r>
            <a:endParaRPr lang="en-US" altLang="zh-TW" sz="3600" dirty="0" smtClean="0">
              <a:effectLst/>
              <a:latin typeface="黑体"/>
              <a:ea typeface="黑体"/>
              <a:cs typeface="黑体"/>
            </a:endParaRPr>
          </a:p>
          <a:p>
            <a:pPr lvl="1"/>
            <a:r>
              <a:rPr lang="zh-TW" altLang="en-US" sz="3600" dirty="0" smtClean="0">
                <a:effectLst/>
                <a:latin typeface="黑体"/>
                <a:ea typeface="黑体"/>
                <a:cs typeface="黑体"/>
              </a:rPr>
              <a:t>有能力的不多</a:t>
            </a:r>
            <a:endParaRPr lang="en-US" altLang="zh-TW" sz="3600" dirty="0" smtClean="0">
              <a:effectLst/>
              <a:latin typeface="黑体"/>
              <a:ea typeface="黑体"/>
              <a:cs typeface="黑体"/>
            </a:endParaRPr>
          </a:p>
          <a:p>
            <a:pPr lvl="1"/>
            <a:r>
              <a:rPr lang="zh-TW" altLang="en-US" sz="3600" dirty="0" smtClean="0">
                <a:effectLst/>
                <a:latin typeface="黑体"/>
                <a:ea typeface="黑体"/>
                <a:cs typeface="黑体"/>
              </a:rPr>
              <a:t>有</a:t>
            </a:r>
            <a:r>
              <a:rPr lang="zh-TW" altLang="en-US" sz="3600" dirty="0">
                <a:effectLst/>
                <a:latin typeface="黑体"/>
                <a:ea typeface="黑体"/>
                <a:cs typeface="黑体"/>
              </a:rPr>
              <a:t>尊貴的也</a:t>
            </a:r>
            <a:r>
              <a:rPr lang="zh-TW" altLang="en-US" sz="3600" dirty="0" smtClean="0">
                <a:effectLst/>
                <a:latin typeface="黑体"/>
                <a:ea typeface="黑体"/>
                <a:cs typeface="黑体"/>
              </a:rPr>
              <a:t>不多</a:t>
            </a:r>
            <a:endParaRPr lang="en-US" altLang="zh-TW" sz="3600" dirty="0" smtClean="0">
              <a:effectLst/>
              <a:latin typeface="黑体"/>
              <a:ea typeface="黑体"/>
              <a:cs typeface="黑体"/>
            </a:endParaRPr>
          </a:p>
          <a:p>
            <a:pPr lvl="2"/>
            <a:endParaRPr lang="en-US" sz="4000" dirty="0">
              <a:effectLst/>
              <a:latin typeface="黑体"/>
              <a:ea typeface="黑体"/>
              <a:cs typeface="黑体"/>
            </a:endParaRPr>
          </a:p>
          <a:p>
            <a:pPr lvl="1"/>
            <a:endParaRPr lang="en-US" sz="4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5148064" y="1412776"/>
            <a:ext cx="3744416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0"/>
              <a:buChar char="n"/>
              <a:defRPr kumimoji="1"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PMingLiU" charset="0"/>
                <a:cs typeface="PMingLiU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PMingLiU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0"/>
              <a:buChar char="n"/>
              <a:defRPr kumimoji="1"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PMingLiU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PMingLiU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0"/>
              <a:buChar char="n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PMingLiU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r>
              <a:rPr lang="zh-TW" altLang="en-US" sz="4000" dirty="0" smtClean="0">
                <a:effectLst/>
                <a:latin typeface="黑体"/>
                <a:ea typeface="黑体"/>
                <a:cs typeface="黑体"/>
              </a:rPr>
              <a:t>神卻揀選了</a:t>
            </a:r>
            <a:endParaRPr lang="en-US" altLang="zh-TW" sz="4000" dirty="0" smtClean="0">
              <a:effectLst/>
              <a:latin typeface="黑体"/>
              <a:ea typeface="黑体"/>
              <a:cs typeface="黑体"/>
            </a:endParaRPr>
          </a:p>
          <a:p>
            <a:pPr lvl="1"/>
            <a:r>
              <a:rPr lang="zh-TW" altLang="en-US" sz="3600" dirty="0" smtClean="0">
                <a:effectLst/>
                <a:latin typeface="黑体"/>
                <a:ea typeface="黑体"/>
                <a:cs typeface="黑体"/>
              </a:rPr>
              <a:t>世上愚拙的</a:t>
            </a:r>
            <a:endParaRPr lang="en-US" altLang="zh-TW" sz="3600" dirty="0" smtClean="0">
              <a:effectLst/>
              <a:latin typeface="黑体"/>
              <a:ea typeface="黑体"/>
              <a:cs typeface="黑体"/>
            </a:endParaRPr>
          </a:p>
          <a:p>
            <a:pPr lvl="1"/>
            <a:r>
              <a:rPr lang="zh-TW" altLang="en-US" sz="3600" dirty="0" smtClean="0">
                <a:effectLst/>
                <a:latin typeface="黑体"/>
                <a:ea typeface="黑体"/>
                <a:cs typeface="黑体"/>
              </a:rPr>
              <a:t>世上軟弱的</a:t>
            </a:r>
            <a:endParaRPr lang="en-US" altLang="zh-TW" sz="3600" dirty="0" smtClean="0">
              <a:effectLst/>
              <a:latin typeface="黑体"/>
              <a:ea typeface="黑体"/>
              <a:cs typeface="黑体"/>
            </a:endParaRPr>
          </a:p>
          <a:p>
            <a:pPr lvl="1"/>
            <a:r>
              <a:rPr lang="zh-TW" altLang="en-US" sz="3600" dirty="0" smtClean="0">
                <a:effectLst/>
                <a:latin typeface="黑体"/>
                <a:ea typeface="黑体"/>
                <a:cs typeface="黑体"/>
              </a:rPr>
              <a:t>世上卑賤的</a:t>
            </a:r>
            <a:endParaRPr lang="en-US" altLang="zh-TW" sz="3600" dirty="0" smtClean="0">
              <a:effectLst/>
              <a:latin typeface="黑体"/>
              <a:ea typeface="黑体"/>
              <a:cs typeface="黑体"/>
            </a:endParaRPr>
          </a:p>
          <a:p>
            <a:pPr marL="857250" lvl="2" indent="0">
              <a:buNone/>
            </a:pPr>
            <a:r>
              <a:rPr lang="zh-TW" altLang="en-US" sz="3600" dirty="0" smtClean="0">
                <a:effectLst/>
                <a:latin typeface="黑体"/>
                <a:ea typeface="黑体"/>
                <a:cs typeface="黑体"/>
              </a:rPr>
              <a:t>被人厭惡的</a:t>
            </a:r>
            <a:endParaRPr lang="en-US" altLang="zh-TW" sz="3600" dirty="0" smtClean="0">
              <a:effectLst/>
              <a:latin typeface="黑体"/>
              <a:ea typeface="黑体"/>
              <a:cs typeface="黑体"/>
            </a:endParaRPr>
          </a:p>
          <a:p>
            <a:pPr marL="857250" lvl="2" indent="0">
              <a:buNone/>
            </a:pPr>
            <a:r>
              <a:rPr lang="en-US" altLang="zh-TW" sz="3600" dirty="0" smtClean="0">
                <a:effectLst/>
                <a:latin typeface="黑体"/>
                <a:ea typeface="黑体"/>
                <a:cs typeface="黑体"/>
              </a:rPr>
              <a:t>    </a:t>
            </a:r>
            <a:r>
              <a:rPr lang="zh-TW" altLang="en-US" sz="3600" dirty="0" smtClean="0">
                <a:effectLst/>
                <a:latin typeface="黑体"/>
                <a:ea typeface="黑体"/>
                <a:cs typeface="黑体"/>
              </a:rPr>
              <a:t>無有的</a:t>
            </a:r>
            <a:endParaRPr lang="en-US" altLang="zh-TW" sz="3600" dirty="0" smtClean="0">
              <a:effectLst/>
              <a:latin typeface="黑体"/>
              <a:ea typeface="黑体"/>
              <a:cs typeface="黑体"/>
            </a:endParaRPr>
          </a:p>
          <a:p>
            <a:endParaRPr lang="en-US" sz="4000" dirty="0" smtClean="0">
              <a:effectLst/>
              <a:latin typeface="黑体"/>
              <a:ea typeface="黑体"/>
              <a:cs typeface="黑体"/>
            </a:endParaRPr>
          </a:p>
          <a:p>
            <a:pPr lvl="2"/>
            <a:endParaRPr lang="en-US" sz="4000" dirty="0" smtClean="0">
              <a:effectLst/>
              <a:latin typeface="黑体"/>
              <a:ea typeface="黑体"/>
              <a:cs typeface="黑体"/>
            </a:endParaRPr>
          </a:p>
          <a:p>
            <a:pPr lvl="1"/>
            <a:endParaRPr lang="en-US" sz="4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179513" y="5445224"/>
            <a:ext cx="5904656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0"/>
              <a:buChar char="n"/>
              <a:defRPr kumimoji="1"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PMingLiU" charset="0"/>
                <a:cs typeface="PMingLiU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PMingLiU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0"/>
              <a:buChar char="n"/>
              <a:defRPr kumimoji="1"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PMingLiU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PMingLiU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0"/>
              <a:buChar char="n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PMingLiU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r>
              <a:rPr lang="zh-TW" altLang="en-US" sz="4000" dirty="0">
                <a:effectLst/>
                <a:latin typeface="黑体"/>
                <a:ea typeface="黑体"/>
                <a:cs typeface="黑体"/>
              </a:rPr>
              <a:t>誇口的當指著主誇口</a:t>
            </a:r>
            <a:endParaRPr lang="en-US" sz="4000" dirty="0" smtClean="0">
              <a:effectLst/>
              <a:latin typeface="黑体"/>
              <a:ea typeface="黑体"/>
              <a:cs typeface="黑体"/>
            </a:endParaRPr>
          </a:p>
          <a:p>
            <a:pPr lvl="2"/>
            <a:endParaRPr lang="en-US" sz="4000" dirty="0" smtClean="0">
              <a:effectLst/>
              <a:latin typeface="黑体"/>
              <a:ea typeface="黑体"/>
              <a:cs typeface="黑体"/>
            </a:endParaRPr>
          </a:p>
          <a:p>
            <a:pPr lvl="1"/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966465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PMingLiU"/>
        <a:cs typeface=""/>
      </a:majorFont>
      <a:minorFont>
        <a:latin typeface="Tahoma"/>
        <a:ea typeface="PMingLiU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PMingLiU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PMingLiU" pitchFamily="18" charset="-12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Shimmer</Template>
  <TotalTime>30024</TotalTime>
  <Words>973</Words>
  <Application>Microsoft Office PowerPoint</Application>
  <PresentationFormat>On-screen Show (4:3)</PresentationFormat>
  <Paragraphs>126</Paragraphs>
  <Slides>12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Shimmer</vt:lpstr>
      <vt:lpstr>福音本是神的大能   (哥林多前書1:17-31)</vt:lpstr>
      <vt:lpstr>哥林多前書1:17-19</vt:lpstr>
      <vt:lpstr>追溯過去、追溯起源</vt:lpstr>
      <vt:lpstr>不信有神：從無知到絕望</vt:lpstr>
      <vt:lpstr>門徒傳揚福音（徒2:1-39）</vt:lpstr>
      <vt:lpstr>哥林多前書1:20-21</vt:lpstr>
      <vt:lpstr>哥林多前書1:22-25</vt:lpstr>
      <vt:lpstr>PowerPoint Presentation</vt:lpstr>
      <vt:lpstr>十字架的福音是神的大能</vt:lpstr>
      <vt:lpstr>哥林多前書1:26-28</vt:lpstr>
      <vt:lpstr>哥林多前書1:29-31</vt:lpstr>
      <vt:lpstr>蒙召的人 &amp; 神的揀選</vt:lpstr>
    </vt:vector>
  </TitlesOfParts>
  <Manager/>
  <Company>TVCBC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希伯來書11:39-40</dc:title>
  <dc:subject/>
  <dc:creator>John Yang</dc:creator>
  <cp:keywords/>
  <dc:description/>
  <cp:lastModifiedBy>TVCBC</cp:lastModifiedBy>
  <cp:revision>512</cp:revision>
  <dcterms:created xsi:type="dcterms:W3CDTF">2009-05-29T03:55:53Z</dcterms:created>
  <dcterms:modified xsi:type="dcterms:W3CDTF">2016-10-28T17:48:52Z</dcterms:modified>
  <cp:category/>
</cp:coreProperties>
</file>