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Georgia" panose="02040502050405020303" pitchFamily="18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SimSun" panose="02010600030101010101" pitchFamily="2" charset="-122"/>
      <p:regular r:id="rId39"/>
    </p:embeddedFont>
    <p:embeddedFont>
      <p:font typeface="Trebuchet MS" panose="020B0603020202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GuUkemUbWr4CcaXq6560+wXqQ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254B75-3CF0-4373-97EC-E0B6AE1F8EA8}" v="50" dt="2021-03-27T04:13:45.738"/>
  </p1510:revLst>
</p1510:revInfo>
</file>

<file path=ppt/tableStyles.xml><?xml version="1.0" encoding="utf-8"?>
<a:tblStyleLst xmlns:a="http://schemas.openxmlformats.org/drawingml/2006/main" def="{9F797659-36F4-40C5-98D2-B365F0B76C3C}">
  <a:tblStyle styleId="{9F797659-36F4-40C5-98D2-B365F0B76C3C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5"/>
          </a:solidFill>
        </a:fill>
      </a:tcStyle>
    </a:wholeTbl>
    <a:band1H>
      <a:tcTxStyle/>
      <a:tcStyle>
        <a:tcBdr/>
        <a:fill>
          <a:solidFill>
            <a:srgbClr val="CFD2E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2E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1254B75-3CF0-4373-97EC-E0B6AE1F8EA8}"/>
    <pc:docChg chg="modSld">
      <pc:chgData name="Chunping Xu" userId="a5962ba47313b1f5" providerId="LiveId" clId="{01254B75-3CF0-4373-97EC-E0B6AE1F8EA8}" dt="2021-03-27T04:13:45.737" v="195"/>
      <pc:docMkLst>
        <pc:docMk/>
      </pc:docMkLst>
      <pc:sldChg chg="modSp mod">
        <pc:chgData name="Chunping Xu" userId="a5962ba47313b1f5" providerId="LiveId" clId="{01254B75-3CF0-4373-97EC-E0B6AE1F8EA8}" dt="2021-03-27T04:10:50.586" v="47"/>
        <pc:sldMkLst>
          <pc:docMk/>
          <pc:sldMk cId="0" sldId="267"/>
        </pc:sldMkLst>
        <pc:spChg chg="mod">
          <ac:chgData name="Chunping Xu" userId="a5962ba47313b1f5" providerId="LiveId" clId="{01254B75-3CF0-4373-97EC-E0B6AE1F8EA8}" dt="2021-03-27T04:10:50.586" v="47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Chunping Xu" userId="a5962ba47313b1f5" providerId="LiveId" clId="{01254B75-3CF0-4373-97EC-E0B6AE1F8EA8}" dt="2021-03-27T04:02:45.793" v="10" actId="14100"/>
        <pc:sldMkLst>
          <pc:docMk/>
          <pc:sldMk cId="0" sldId="271"/>
        </pc:sldMkLst>
        <pc:spChg chg="mod">
          <ac:chgData name="Chunping Xu" userId="a5962ba47313b1f5" providerId="LiveId" clId="{01254B75-3CF0-4373-97EC-E0B6AE1F8EA8}" dt="2021-03-27T04:02:45.793" v="10" actId="14100"/>
          <ac:spMkLst>
            <pc:docMk/>
            <pc:sldMk cId="0" sldId="271"/>
            <ac:spMk id="180" creationId="{00000000-0000-0000-0000-000000000000}"/>
          </ac:spMkLst>
        </pc:spChg>
      </pc:sldChg>
      <pc:sldChg chg="modSp mod">
        <pc:chgData name="Chunping Xu" userId="a5962ba47313b1f5" providerId="LiveId" clId="{01254B75-3CF0-4373-97EC-E0B6AE1F8EA8}" dt="2021-03-27T04:03:06.923" v="20"/>
        <pc:sldMkLst>
          <pc:docMk/>
          <pc:sldMk cId="0" sldId="278"/>
        </pc:sldMkLst>
        <pc:spChg chg="mod">
          <ac:chgData name="Chunping Xu" userId="a5962ba47313b1f5" providerId="LiveId" clId="{01254B75-3CF0-4373-97EC-E0B6AE1F8EA8}" dt="2021-03-27T04:03:06.923" v="20"/>
          <ac:spMkLst>
            <pc:docMk/>
            <pc:sldMk cId="0" sldId="278"/>
            <ac:spMk id="216" creationId="{00000000-0000-0000-0000-000000000000}"/>
          </ac:spMkLst>
        </pc:spChg>
      </pc:sldChg>
      <pc:sldChg chg="modSp mod">
        <pc:chgData name="Chunping Xu" userId="a5962ba47313b1f5" providerId="LiveId" clId="{01254B75-3CF0-4373-97EC-E0B6AE1F8EA8}" dt="2021-03-27T04:13:45.737" v="195"/>
        <pc:sldMkLst>
          <pc:docMk/>
          <pc:sldMk cId="0" sldId="279"/>
        </pc:sldMkLst>
        <pc:spChg chg="mod">
          <ac:chgData name="Chunping Xu" userId="a5962ba47313b1f5" providerId="LiveId" clId="{01254B75-3CF0-4373-97EC-E0B6AE1F8EA8}" dt="2021-03-27T04:13:45.737" v="195"/>
          <ac:spMkLst>
            <pc:docMk/>
            <pc:sldMk cId="0" sldId="279"/>
            <ac:spMk id="2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9216fd7bd_2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c9216fd7bd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9216fd7bd_2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c9216fd7b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c9216fd7bd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c9216fd7b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9216fd7bd_2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c9216fd7bd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9216fd7bd_2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c9216fd7bd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9216fd7bd_2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c9216fd7bd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c9216fd7bd_2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c9216fd7bd_2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9216fd7bd_2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c9216fd7bd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9216fd7bd_2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c9216fd7bd_2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9216fd7bd_2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c9216fd7bd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9216fd7bd_2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c9216fd7bd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216fd7bd_2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c9216fd7bd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c9216fd7bd_2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c9216fd7bd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9216fd7bd_2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c9216fd7bd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9216fd7bd_2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c9216fd7b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9216fd7bd_2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c9216fd7bd_2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3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34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34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34"/>
          <p:cNvSpPr txBox="1"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587"/>
              </a:spcBef>
              <a:spcAft>
                <a:spcPts val="0"/>
              </a:spcAft>
              <a:buSzPts val="3813"/>
              <a:buNone/>
              <a:defRPr sz="2933">
                <a:solidFill>
                  <a:schemeClr val="dk2"/>
                </a:solidFill>
              </a:defRPr>
            </a:lvl1pPr>
            <a:lvl2pPr lvl="1" algn="ctr">
              <a:spcBef>
                <a:spcPts val="533"/>
              </a:spcBef>
              <a:spcAft>
                <a:spcPts val="0"/>
              </a:spcAft>
              <a:buSzPts val="346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3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27"/>
              </a:spcBef>
              <a:spcAft>
                <a:spcPts val="0"/>
              </a:spcAft>
              <a:buSzPts val="277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SzPts val="242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400"/>
              </a:spcAft>
              <a:buSzPts val="2427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216"/>
              <a:buChar char="*"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5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" name="Google Shape;41;p3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" name="Google Shape;42;p35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" name="Google Shape;43;p35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" name="Google Shape;44;p35"/>
          <p:cNvSpPr txBox="1"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850"/>
              <a:buChar char="*"/>
              <a:defRPr sz="6133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533"/>
              </a:spcBef>
              <a:spcAft>
                <a:spcPts val="0"/>
              </a:spcAft>
              <a:buSzPts val="3467"/>
              <a:buNone/>
              <a:defRPr sz="2667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80"/>
              </a:spcBef>
              <a:spcAft>
                <a:spcPts val="0"/>
              </a:spcAft>
              <a:buSzPts val="312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400"/>
              </a:spcBef>
              <a:spcAft>
                <a:spcPts val="400"/>
              </a:spcAft>
              <a:buSzPts val="2427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body" idx="1"/>
          </p:nvPr>
        </p:nvSpPr>
        <p:spPr>
          <a:xfrm>
            <a:off x="1523999" y="731519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body" idx="2"/>
          </p:nvPr>
        </p:nvSpPr>
        <p:spPr>
          <a:xfrm>
            <a:off x="6193536" y="731520"/>
            <a:ext cx="4462272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640"/>
              </a:spcBef>
              <a:spcAft>
                <a:spcPts val="0"/>
              </a:spcAft>
              <a:buSzPts val="4160"/>
              <a:buNone/>
              <a:defRPr sz="32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SzPts val="3467"/>
              <a:buNone/>
              <a:defRPr sz="2667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8pPr>
            <a:lvl9pPr marL="4114800" lvl="8" indent="-228600" algn="l">
              <a:spcBef>
                <a:spcPts val="427"/>
              </a:spcBef>
              <a:spcAft>
                <a:spcPts val="400"/>
              </a:spcAft>
              <a:buSzPts val="2773"/>
              <a:buNone/>
              <a:defRPr sz="2133" b="1"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body" idx="2"/>
          </p:nvPr>
        </p:nvSpPr>
        <p:spPr>
          <a:xfrm>
            <a:off x="1541929" y="1400327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26719" algn="l"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1pPr>
            <a:lvl2pPr marL="914400" lvl="1" indent="-426719" algn="l"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2pPr>
            <a:lvl3pPr marL="1371600" lvl="2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3pPr>
            <a:lvl4pPr marL="1828800" lvl="3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5pPr>
            <a:lvl6pPr marL="2743200" lvl="5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6pPr>
            <a:lvl7pPr marL="3200400" lvl="6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7pPr>
            <a:lvl8pPr marL="3657600" lvl="7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8pPr>
            <a:lvl9pPr marL="4114800" lvl="8" indent="-404679" algn="l">
              <a:spcBef>
                <a:spcPts val="427"/>
              </a:spcBef>
              <a:spcAft>
                <a:spcPts val="400"/>
              </a:spcAft>
              <a:buSzPts val="2773"/>
              <a:buChar char="*"/>
              <a:defRPr sz="2133"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body" idx="3"/>
          </p:nvPr>
        </p:nvSpPr>
        <p:spPr>
          <a:xfrm>
            <a:off x="6196403" y="731520"/>
            <a:ext cx="44622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640"/>
              </a:spcBef>
              <a:spcAft>
                <a:spcPts val="0"/>
              </a:spcAft>
              <a:buSzPts val="4160"/>
              <a:buNone/>
              <a:defRPr sz="32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SzPts val="3467"/>
              <a:buNone/>
              <a:defRPr sz="2667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SzPts val="2773"/>
              <a:buNone/>
              <a:defRPr sz="2133" b="1"/>
            </a:lvl8pPr>
            <a:lvl9pPr marL="4114800" lvl="8" indent="-228600" algn="l">
              <a:spcBef>
                <a:spcPts val="427"/>
              </a:spcBef>
              <a:spcAft>
                <a:spcPts val="400"/>
              </a:spcAft>
              <a:buSzPts val="2773"/>
              <a:buNone/>
              <a:defRPr sz="2133" b="1"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4"/>
          </p:nvPr>
        </p:nvSpPr>
        <p:spPr>
          <a:xfrm>
            <a:off x="6193367" y="1399032"/>
            <a:ext cx="4462272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26719" algn="l"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1pPr>
            <a:lvl2pPr marL="914400" lvl="1" indent="-426719" algn="l"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2pPr>
            <a:lvl3pPr marL="1371600" lvl="2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3pPr>
            <a:lvl4pPr marL="1828800" lvl="3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5pPr>
            <a:lvl6pPr marL="2743200" lvl="5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6pPr>
            <a:lvl7pPr marL="3200400" lvl="6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7pPr>
            <a:lvl8pPr marL="3657600" lvl="7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8pPr>
            <a:lvl9pPr marL="4114800" lvl="8" indent="-404679" algn="l">
              <a:spcBef>
                <a:spcPts val="427"/>
              </a:spcBef>
              <a:spcAft>
                <a:spcPts val="400"/>
              </a:spcAft>
              <a:buSzPts val="2773"/>
              <a:buChar char="*"/>
              <a:defRPr sz="2133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8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9"/>
          <p:cNvSpPr txBox="1"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778"/>
              <a:buChar char="*"/>
              <a:defRPr sz="3733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body" idx="1"/>
          </p:nvPr>
        </p:nvSpPr>
        <p:spPr>
          <a:xfrm>
            <a:off x="6124689" y="731520"/>
            <a:ext cx="5356113" cy="489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70719" algn="l">
              <a:spcBef>
                <a:spcPts val="587"/>
              </a:spcBef>
              <a:spcAft>
                <a:spcPts val="0"/>
              </a:spcAft>
              <a:buSzPts val="3813"/>
              <a:buChar char="*"/>
              <a:defRPr sz="2933"/>
            </a:lvl1pPr>
            <a:lvl2pPr marL="914400" lvl="1" indent="-448760" algn="l"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2pPr>
            <a:lvl3pPr marL="1371600" lvl="2" indent="-426719" algn="l">
              <a:spcBef>
                <a:spcPts val="480"/>
              </a:spcBef>
              <a:spcAft>
                <a:spcPts val="0"/>
              </a:spcAft>
              <a:buSzPts val="3120"/>
              <a:buChar char="*"/>
              <a:defRPr sz="2400"/>
            </a:lvl3pPr>
            <a:lvl4pPr marL="1828800" lvl="3" indent="-404679" algn="l">
              <a:spcBef>
                <a:spcPts val="427"/>
              </a:spcBef>
              <a:spcAft>
                <a:spcPts val="0"/>
              </a:spcAft>
              <a:buSzPts val="2773"/>
              <a:buChar char="*"/>
              <a:defRPr sz="2133"/>
            </a:lvl4pPr>
            <a:lvl5pPr marL="2286000" lvl="4" indent="-382720" algn="l">
              <a:spcBef>
                <a:spcPts val="400"/>
              </a:spcBef>
              <a:spcAft>
                <a:spcPts val="0"/>
              </a:spcAft>
              <a:buSzPts val="2427"/>
              <a:buChar char="*"/>
              <a:defRPr sz="1867"/>
            </a:lvl5pPr>
            <a:lvl6pPr marL="2743200" lvl="5" indent="-448760" algn="l"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6pPr>
            <a:lvl7pPr marL="3200400" lvl="6" indent="-448760" algn="l"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7pPr>
            <a:lvl8pPr marL="3657600" lvl="7" indent="-448760" algn="l">
              <a:spcBef>
                <a:spcPts val="533"/>
              </a:spcBef>
              <a:spcAft>
                <a:spcPts val="0"/>
              </a:spcAft>
              <a:buSzPts val="3467"/>
              <a:buChar char="*"/>
              <a:defRPr sz="2667"/>
            </a:lvl8pPr>
            <a:lvl9pPr marL="4114800" lvl="8" indent="-448760" algn="l">
              <a:spcBef>
                <a:spcPts val="533"/>
              </a:spcBef>
              <a:spcAft>
                <a:spcPts val="400"/>
              </a:spcAft>
              <a:buSzPts val="3467"/>
              <a:buChar char="*"/>
              <a:defRPr sz="2667"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body" idx="2"/>
          </p:nvPr>
        </p:nvSpPr>
        <p:spPr>
          <a:xfrm>
            <a:off x="1434354" y="3497802"/>
            <a:ext cx="4518213" cy="213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73"/>
              </a:spcBef>
              <a:spcAft>
                <a:spcPts val="0"/>
              </a:spcAft>
              <a:buSzPts val="2427"/>
              <a:buNone/>
              <a:defRPr sz="1867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80"/>
              <a:buNone/>
              <a:defRPr sz="16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733"/>
              <a:buNone/>
              <a:defRPr sz="1333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8pPr>
            <a:lvl9pPr marL="4114800" lvl="8" indent="-228600" algn="l">
              <a:spcBef>
                <a:spcPts val="400"/>
              </a:spcBef>
              <a:spcAft>
                <a:spcPts val="400"/>
              </a:spcAft>
              <a:buSzPts val="1560"/>
              <a:buNone/>
              <a:defRPr sz="1200"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" name="Google Shape;79;p40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" name="Google Shape;80;p40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4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40"/>
          <p:cNvSpPr>
            <a:spLocks noGrp="1"/>
          </p:cNvSpPr>
          <p:nvPr>
            <p:ph type="pic" idx="2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rgbClr val="8BC9F7"/>
          </a:solidFill>
          <a:ln>
            <a:noFill/>
          </a:ln>
          <a:effectLst>
            <a:reflection stA="23000" endA="300" endPos="28000" sy="-100000" algn="bl" rotWithShape="0"/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747"/>
              </a:spcBef>
              <a:spcAft>
                <a:spcPts val="0"/>
              </a:spcAft>
              <a:buClr>
                <a:srgbClr val="C3260C"/>
              </a:buClr>
              <a:buSzPts val="4853"/>
              <a:buFont typeface="Georgia"/>
              <a:buNone/>
              <a:defRPr sz="37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rgbClr val="C3260C"/>
              </a:buClr>
              <a:buSzPts val="4160"/>
              <a:buFont typeface="Georgia"/>
              <a:buNone/>
              <a:defRPr sz="3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533"/>
              </a:spcBef>
              <a:spcAft>
                <a:spcPts val="400"/>
              </a:spcAft>
              <a:buClr>
                <a:srgbClr val="C3260C"/>
              </a:buClr>
              <a:buSzPts val="3467"/>
              <a:buFont typeface="Georgia"/>
              <a:buNone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body" idx="1"/>
          </p:nvPr>
        </p:nvSpPr>
        <p:spPr>
          <a:xfrm>
            <a:off x="1170516" y="1010487"/>
            <a:ext cx="4925485" cy="216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404679" algn="l">
              <a:spcBef>
                <a:spcPts val="427"/>
              </a:spcBef>
              <a:spcAft>
                <a:spcPts val="0"/>
              </a:spcAft>
              <a:buSzPts val="2773"/>
              <a:buFont typeface="Georgia"/>
              <a:buChar char="*"/>
              <a:defRPr sz="2133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80"/>
              <a:buNone/>
              <a:defRPr sz="16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733"/>
              <a:buNone/>
              <a:defRPr sz="1333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560"/>
              <a:buNone/>
              <a:defRPr sz="1200"/>
            </a:lvl8pPr>
            <a:lvl9pPr marL="4114800" lvl="8" indent="-228600" algn="l">
              <a:spcBef>
                <a:spcPts val="400"/>
              </a:spcBef>
              <a:spcAft>
                <a:spcPts val="400"/>
              </a:spcAft>
              <a:buSzPts val="1560"/>
              <a:buNone/>
              <a:defRPr sz="1200"/>
            </a:lvl9pPr>
          </a:lstStyle>
          <a:p>
            <a:endParaRPr/>
          </a:p>
        </p:txBody>
      </p:sp>
      <p:sp>
        <p:nvSpPr>
          <p:cNvPr id="84" name="Google Shape;84;p40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0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0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87" name="Google Shape;87;p40"/>
          <p:cNvSpPr txBox="1"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850"/>
              <a:buChar char="*"/>
              <a:defRPr sz="6133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1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1"/>
          <p:cNvSpPr txBox="1">
            <a:spLocks noGrp="1"/>
          </p:cNvSpPr>
          <p:nvPr>
            <p:ph type="body" idx="1"/>
          </p:nvPr>
        </p:nvSpPr>
        <p:spPr>
          <a:xfrm rot="5400000">
            <a:off x="5069840" y="-1798321"/>
            <a:ext cx="3474720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1" name="Google Shape;91;p41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1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1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2"/>
          <p:cNvSpPr txBox="1">
            <a:spLocks noGrp="1"/>
          </p:cNvSpPr>
          <p:nvPr>
            <p:ph type="title"/>
          </p:nvPr>
        </p:nvSpPr>
        <p:spPr>
          <a:xfrm rot="5400000">
            <a:off x="290775" y="1624086"/>
            <a:ext cx="523833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850"/>
              <a:buChar char="*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2"/>
          <p:cNvSpPr txBox="1">
            <a:spLocks noGrp="1"/>
          </p:cNvSpPr>
          <p:nvPr>
            <p:ph type="body" idx="1"/>
          </p:nvPr>
        </p:nvSpPr>
        <p:spPr>
          <a:xfrm rot="5400000">
            <a:off x="5204313" y="-40639"/>
            <a:ext cx="4894729" cy="6439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40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400"/>
              </a:spcBef>
              <a:spcAft>
                <a:spcPts val="4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D4FE"/>
            </a:gs>
            <a:gs pos="60000">
              <a:srgbClr val="FFFFFF"/>
            </a:gs>
            <a:gs pos="100000">
              <a:srgbClr val="54BD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31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31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31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31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7850"/>
              <a:buFont typeface="Georgia"/>
              <a:buChar char="*"/>
              <a:defRPr sz="6133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70719" algn="l" rtl="0">
              <a:spcBef>
                <a:spcPts val="587"/>
              </a:spcBef>
              <a:spcAft>
                <a:spcPts val="0"/>
              </a:spcAft>
              <a:buClr>
                <a:srgbClr val="C3260C"/>
              </a:buClr>
              <a:buSzPts val="3813"/>
              <a:buFont typeface="Georgia"/>
              <a:buChar char="*"/>
              <a:defRPr sz="29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48760" algn="l" rtl="0">
              <a:spcBef>
                <a:spcPts val="533"/>
              </a:spcBef>
              <a:spcAft>
                <a:spcPts val="0"/>
              </a:spcAft>
              <a:buClr>
                <a:srgbClr val="C3260C"/>
              </a:buClr>
              <a:buSzPts val="3467"/>
              <a:buFont typeface="Georgia"/>
              <a:buChar char="*"/>
              <a:defRPr sz="26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4679" algn="l" rtl="0">
              <a:spcBef>
                <a:spcPts val="427"/>
              </a:spcBef>
              <a:spcAft>
                <a:spcPts val="0"/>
              </a:spcAft>
              <a:buClr>
                <a:srgbClr val="C3260C"/>
              </a:buClr>
              <a:buSzPts val="2773"/>
              <a:buFont typeface="Georgia"/>
              <a:buChar char="*"/>
              <a:defRPr sz="2133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8272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8272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8272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8272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82720" algn="l" rtl="0">
              <a:spcBef>
                <a:spcPts val="400"/>
              </a:spcBef>
              <a:spcAft>
                <a:spcPts val="400"/>
              </a:spcAft>
              <a:buClr>
                <a:srgbClr val="C3260C"/>
              </a:buClr>
              <a:buSzPts val="2427"/>
              <a:buFont typeface="Georgia"/>
              <a:buChar char="*"/>
              <a:defRPr sz="1867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dt" idx="10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7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ftr" idx="11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7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sldNum" idx="12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66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但 以 理 书</a:t>
            </a:r>
            <a:endParaRPr sz="66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54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5400" b="1">
                <a:latin typeface="SimSun"/>
                <a:ea typeface="SimSun"/>
                <a:cs typeface="SimSun"/>
                <a:sym typeface="SimSun"/>
              </a:rPr>
              <a:t>四</a:t>
            </a:r>
            <a:r>
              <a:rPr lang="zh-CN" sz="54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章</a:t>
            </a:r>
            <a:endParaRPr sz="54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i="0" u="none" strike="noStrike" cap="none">
              <a:solidFill>
                <a:srgbClr val="00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2021年3月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26</a:t>
            </a:r>
            <a:r>
              <a:rPr lang="zh-CN" sz="36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日  </a:t>
            </a:r>
            <a:r>
              <a:rPr lang="zh-CN" sz="3600" b="1" i="0" u="none" strike="noStrike" cap="none">
                <a:solidFill>
                  <a:srgbClr val="000000"/>
                </a:solidFill>
                <a:latin typeface="SimSun"/>
                <a:ea typeface="SimSun"/>
                <a:cs typeface="SimSun"/>
                <a:sym typeface="SimSun"/>
              </a:rPr>
              <a:t>周五查经  8-9PM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26708" lvl="0" indent="0" algn="r" rtl="0">
              <a:spcBef>
                <a:spcPts val="0"/>
              </a:spcBef>
              <a:spcAft>
                <a:spcPts val="0"/>
              </a:spcAft>
              <a:buSzPts val="7850"/>
              <a:buNone/>
            </a:pPr>
            <a:endParaRPr/>
          </a:p>
        </p:txBody>
      </p:sp>
      <p:graphicFrame>
        <p:nvGraphicFramePr>
          <p:cNvPr id="110" name="Google Shape;110;p2"/>
          <p:cNvGraphicFramePr/>
          <p:nvPr/>
        </p:nvGraphicFramePr>
        <p:xfrm>
          <a:off x="0" y="0"/>
          <a:ext cx="12192025" cy="6857950"/>
        </p:xfrm>
        <a:graphic>
          <a:graphicData uri="http://schemas.openxmlformats.org/drawingml/2006/table">
            <a:tbl>
              <a:tblPr firstRow="1" firstCol="1" bandRow="1">
                <a:noFill/>
                <a:tableStyleId>{9F797659-36F4-40C5-98D2-B365F0B76C3C}</a:tableStyleId>
              </a:tblPr>
              <a:tblGrid>
                <a:gridCol w="71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7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6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9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语言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年代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帝国时间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年龄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内容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BC605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尼布甲尼撒王元年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15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但以理被掳及与三友被选侍王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BC604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尼布甲尼撒王2年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16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但以理为王指明与讲解大像之梦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BC600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尼布甲尼撒王5年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20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但以理的三友拒绝敬拜王之金像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4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第三人称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亚兰文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BC570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尼布甲尼撒王35年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50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b="1" strike="noStrike" cap="none">
                          <a:solidFill>
                            <a:srgbClr val="0000FF"/>
                          </a:solidFill>
                        </a:rPr>
                        <a:t> 尼布甲尼撒王大树之梦及应验</a:t>
                      </a:r>
                      <a:endParaRPr sz="1800" b="1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BC555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伯沙撒王元年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65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但以理见四兽的异象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8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BC553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伯沙撒王3年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67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但以理见公羊与绵羊的异象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BC539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伯沙撒王16年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81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指头写字及伯沙撒王（巴比伦）被灭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BC539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古列王元年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81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但以理从加百列获知七十个七的异象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6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第三人称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亚兰文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BC537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古列王3年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83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但以理脱离狮子口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7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10-12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第一人称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希伯来文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BC537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古列王3年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83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800" u="none" strike="noStrike" cap="none"/>
                        <a:t> 但以理从天使获知南北国交战及末时的异象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四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	王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570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（但以理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50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岁）；地点：巴比伦</a:t>
            </a: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城</a:t>
            </a:r>
            <a:r>
              <a:rPr lang="zh-CN" sz="3200" b="1" i="0" u="none" strike="noStrike" cap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。</a:t>
            </a:r>
            <a:endParaRPr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1-3   引言， 王颁布诏书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4-18  此次做梦的前后过程及梦的内容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19-27 但以理为王解梦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28-33 梦的应验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34-37 王的感悟与体会，诏书的结语</a:t>
            </a:r>
            <a:endParaRPr sz="3200" b="1" i="0" u="none" strike="noStrike" cap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/>
          <p:nvPr/>
        </p:nvSpPr>
        <p:spPr>
          <a:xfrm>
            <a:off x="0" y="0"/>
            <a:ext cx="12261900" cy="58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第四章	王的驕傲與上帝的主權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时间：BC570（但以理50岁）；地点：巴比伦城。</a:t>
            </a:r>
            <a:endParaRPr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</a:t>
            </a:r>
            <a:r>
              <a:rPr lang="zh-CN" sz="4000" b="1" u="sng">
                <a:solidFill>
                  <a:srgbClr val="FF0000"/>
                </a:solidFill>
                <a:latin typeface="SimSun"/>
                <a:ea typeface="SimSun"/>
                <a:cs typeface="SimSun"/>
                <a:sym typeface="SimSun"/>
              </a:rPr>
              <a:t>1-3   引言， 王颁布诏书</a:t>
            </a:r>
            <a:endParaRPr sz="4000" b="1" u="sng">
              <a:solidFill>
                <a:srgbClr val="FF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4-18  此次做梦的前后过程及梦的内容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19-27 但以理为王解梦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28-33 梦的应验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34-37 王的感悟与体会，诏书的结语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 尼布甲尼撒王曉諭住在全地各方、各國、各族的人說：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914400" marR="0" lvl="0" indent="45720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願你們大享平安！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 我樂意將至高的上帝向我所行的神蹟奇事宣揚出來。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 他的神蹟何其大！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71600" marR="0" lvl="0" indent="45720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他的奇事何其盛！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45720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他的國是永遠的；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71600" marR="0" lvl="0" indent="45720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他的權柄存到萬代！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9216fd7bd_2_1"/>
          <p:cNvSpPr/>
          <p:nvPr/>
        </p:nvSpPr>
        <p:spPr>
          <a:xfrm>
            <a:off x="0" y="0"/>
            <a:ext cx="12192000" cy="58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第四章	王的驕傲與上帝的主權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时间：BC570（但以理50岁）；地点：巴比伦城。</a:t>
            </a:r>
            <a:endParaRPr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1-3   引言， 王颁布诏书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</a:t>
            </a:r>
            <a:r>
              <a:rPr lang="zh-CN" sz="4000" b="1" u="sng">
                <a:solidFill>
                  <a:srgbClr val="FF0000"/>
                </a:solidFill>
                <a:latin typeface="SimSun"/>
                <a:ea typeface="SimSun"/>
                <a:cs typeface="SimSun"/>
                <a:sym typeface="SimSun"/>
              </a:rPr>
              <a:t>4-18  此次做梦的前后过程及梦的内容</a:t>
            </a:r>
            <a:endParaRPr sz="4000" b="1" u="sng">
              <a:solidFill>
                <a:srgbClr val="FF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19-27 但以理为王解梦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28-33 梦的应验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34-37 王的感悟与体会，诏书的结语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/>
          <p:nvPr/>
        </p:nvSpPr>
        <p:spPr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4:4 「我尼布甲尼撒安居在宮中，平順在殿內。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4:5 我做了一夢，使我懼怕。我在床上的思念，並腦中的異象，使我驚惶。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4:6 所以我降旨召巴比倫的一切哲士到我面前，叫他們把夢的講解告訴我。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/>
          <p:nvPr/>
        </p:nvSpPr>
        <p:spPr>
          <a:xfrm>
            <a:off x="0" y="0"/>
            <a:ext cx="12030300" cy="59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4:7 於是那些術士、用法術的、迦勒底人、觀兆的都進來，我將那夢告訴了他們，他們卻不能把夢的講解告訴我。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4:8 末後那照我神的名，稱為伯提沙撒的但以理來到我面前，</a:t>
            </a:r>
            <a:r>
              <a:rPr lang="zh-CN" sz="3600" u="sng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他裡頭有聖神的靈</a:t>
            </a: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，我將夢告訴他說：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4:9 “術士的領袖伯提沙撒啊，因我知道</a:t>
            </a:r>
            <a:r>
              <a:rPr lang="zh-CN" sz="3600" u="sng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你裡頭有聖神的靈</a:t>
            </a: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，甚麼奧祕的事都不能使你為難。現在要把我夢中所見的異象和夢的講解告訴我。”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9216fd7bd_2_5"/>
          <p:cNvSpPr/>
          <p:nvPr/>
        </p:nvSpPr>
        <p:spPr>
          <a:xfrm>
            <a:off x="0" y="0"/>
            <a:ext cx="12030300" cy="59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4:10 我在床上腦中的異象是這樣：我看見地當中有一棵樹，極其高大。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4:11 那樹漸長，而且堅固，高得頂天，從地極都能看見，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4:12 葉子華美，果子甚多，可作眾生的食物；田野的走獸臥在蔭下，天空的飛鳥宿在枝上；凡有血氣的都從這樹得食。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9216fd7bd_2_10"/>
          <p:cNvSpPr/>
          <p:nvPr/>
        </p:nvSpPr>
        <p:spPr>
          <a:xfrm>
            <a:off x="0" y="0"/>
            <a:ext cx="11838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4:13 我在床上腦中的異象，見有一位守望的聖者從天而降。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4:14 大聲呼叫說：‘伐倒這樹！砍下枝子！搖掉葉子！拋散果子！使走獸離開樹下，飛鳥躲開樹枝。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4:15 樹墩卻要留在地內，用鐵圈和銅圈箍住，在田野的青草中讓天露滴濕，使他與地上的獸一同吃草，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4:16 使他的心改變，不如人心；給他一個獸心，使他經過七期（期：或譯年；本章同）。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9216fd7bd_2_15"/>
          <p:cNvSpPr/>
          <p:nvPr/>
        </p:nvSpPr>
        <p:spPr>
          <a:xfrm>
            <a:off x="0" y="0"/>
            <a:ext cx="11733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4:17 “ ‘這是守望者所發的命，聖者所出的令，好叫世人知道至高者在人的國中掌權，要將國賜與誰就賜與誰，或立極卑微的人執掌國權。’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4:18 “這是我─尼布甲尼撒王所做的夢。伯提沙撒啊，你要說明這夢的講解；因為我國中的一切哲士都不能將夢的講解告訴我，惟獨你能，因</a:t>
            </a:r>
            <a:r>
              <a:rPr lang="zh-CN" sz="3600" u="sng">
                <a:solidFill>
                  <a:srgbClr val="0000FF"/>
                </a:solidFill>
                <a:latin typeface="SimSun"/>
                <a:ea typeface="SimSun"/>
                <a:cs typeface="SimSun"/>
                <a:sym typeface="SimSun"/>
              </a:rPr>
              <a:t>你裡頭有聖神的靈</a:t>
            </a: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。”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9216fd7bd_2_74"/>
          <p:cNvSpPr/>
          <p:nvPr/>
        </p:nvSpPr>
        <p:spPr>
          <a:xfrm>
            <a:off x="0" y="0"/>
            <a:ext cx="11600700" cy="4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思考討論問題：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r>
              <a:rPr lang="en-US" alt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altLang="en-US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、</a:t>
            </a:r>
            <a:r>
              <a:rPr lang="zh-CN" sz="36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我們</a:t>
            </a: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是否也有自己的“安居與平順”？ 這些能否給我們提供免於恐懼的安全保障？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9216fd7bd_2_20"/>
          <p:cNvSpPr/>
          <p:nvPr/>
        </p:nvSpPr>
        <p:spPr>
          <a:xfrm>
            <a:off x="0" y="0"/>
            <a:ext cx="11881800" cy="6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第四章	王的驕傲與上帝的主權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时间：BC570（但以理50岁）；地点：巴比伦城。</a:t>
            </a:r>
            <a:endParaRPr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1-3   引言， 王颁布诏书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4-18  此次做梦的前后过程及梦的内容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</a:t>
            </a:r>
            <a:r>
              <a:rPr lang="zh-CN" sz="4000" b="1" u="sng">
                <a:solidFill>
                  <a:srgbClr val="FF0000"/>
                </a:solidFill>
                <a:latin typeface="SimSun"/>
                <a:ea typeface="SimSun"/>
                <a:cs typeface="SimSun"/>
                <a:sym typeface="SimSun"/>
              </a:rPr>
              <a:t>19-27 但以理为王解梦</a:t>
            </a:r>
            <a:endParaRPr sz="4000" b="1" u="sng">
              <a:solidFill>
                <a:srgbClr val="FF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28-33 梦的应验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34-37 王的感悟与体会，诏书的结语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9216fd7bd_2_24"/>
          <p:cNvSpPr/>
          <p:nvPr/>
        </p:nvSpPr>
        <p:spPr>
          <a:xfrm>
            <a:off x="0" y="0"/>
            <a:ext cx="12096600" cy="7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4:19 於是稱為伯提沙撒的但以理驚訝片時，心意驚惶。王說：“伯提沙撒啊，不要因夢和夢的講解驚惶。”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伯提沙撒回答說：“我主啊，願這夢歸與恨惡你的人，講解歸與你的敵人。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4:20 你所見的樹漸長，而且堅固，高得頂天，從地極都能看見；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4:21 葉子華美，果子甚多，可作眾生的食物；田野的走獸住在其下；天空的飛鳥宿在枝上。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4:22 「王啊，這漸長又堅固的樹就是你。你的威勢漸長及天，你的權柄管到地極。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9216fd7bd_2_29"/>
          <p:cNvSpPr/>
          <p:nvPr/>
        </p:nvSpPr>
        <p:spPr>
          <a:xfrm>
            <a:off x="0" y="0"/>
            <a:ext cx="12096600" cy="7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1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4:23 王既看見一位守望的聖者從天而降，說：“將這樹砍伐毀壞，樹墩卻要留在地內，用鐵圈和銅圈箍住；在田野的青草中，讓天露滴濕，使他與地上的獸一同吃草，直到經過七期。”</a:t>
            </a: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1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4:24 “王啊，講解就是這樣：臨到我主我王的事是出於至高者的命。</a:t>
            </a: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1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4:25 你必被趕出離開世人，與野地的獸同居，吃草如牛，被天露滴濕，且要經過七期。等你知道至高者在人的國中掌權，要將國賜與誰就賜與誰。</a:t>
            </a: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1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4:26 守望者既吩咐存留樹墩，等你知道諸天掌權，以後你的國必定歸你。</a:t>
            </a: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1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4:27 王啊，求你悅納我的諫言，以施行公義斷絕罪過，以憐憫窮人除掉罪孽，或者你的平安可以延長。”</a:t>
            </a:r>
            <a:endParaRPr sz="2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9216fd7bd_2_78"/>
          <p:cNvSpPr/>
          <p:nvPr/>
        </p:nvSpPr>
        <p:spPr>
          <a:xfrm>
            <a:off x="0" y="0"/>
            <a:ext cx="12192000" cy="4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思考討論問題：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1401" marR="0" lvl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、</a:t>
            </a: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我的那顆大樹是什麽，在哪裏，對我有何影響？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1401" marR="0" lvl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、</a:t>
            </a: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在這夢裏，上帝大施懲罰，其間是否仍有恩典的彰顯？</a:t>
            </a: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9216fd7bd_2_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第四章	王的驕傲與上帝的主權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时间：BC570（但以理50岁）；地点：巴比伦城。</a:t>
            </a:r>
            <a:endParaRPr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1-3   引言， 王颁布诏书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4-18  此次做梦的前后过程及梦的内容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19-27 但以理为王解梦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</a:t>
            </a:r>
            <a:r>
              <a:rPr lang="zh-CN" sz="3800" b="1" u="sng">
                <a:solidFill>
                  <a:srgbClr val="FF0000"/>
                </a:solidFill>
                <a:latin typeface="SimSun"/>
                <a:ea typeface="SimSun"/>
                <a:cs typeface="SimSun"/>
                <a:sym typeface="SimSun"/>
              </a:rPr>
              <a:t>28-33 梦的应验</a:t>
            </a:r>
            <a:endParaRPr sz="3800" b="1" u="sng">
              <a:solidFill>
                <a:srgbClr val="FF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34-37 王的感悟与体会，诏书的结语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c9216fd7bd_2_37"/>
          <p:cNvSpPr/>
          <p:nvPr/>
        </p:nvSpPr>
        <p:spPr>
          <a:xfrm>
            <a:off x="165250" y="363550"/>
            <a:ext cx="11683500" cy="47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4:28 這事都臨到尼布甲尼撒王。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4:29 過了十二個月，他遊行在巴比倫王宮裡（原文是上）。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4:30 他說：“這大巴比倫不是我用大能大力建為京都，要顯我威嚴的榮耀嗎？”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216fd7bd_2_47"/>
          <p:cNvSpPr/>
          <p:nvPr/>
        </p:nvSpPr>
        <p:spPr>
          <a:xfrm>
            <a:off x="165250" y="363550"/>
            <a:ext cx="11782500" cy="61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4:31 這話在王口中尚未說完，有聲音從天降下，說：“尼布甲尼撒王啊，有話對你說，你的國位離開你了。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4:32 你必被趕出離開世人，與野地的獸同居，吃草如牛，且要經過七期。等你知道至高者在人的國中掌權，要將國賜與誰就賜與誰。”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6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4:33 當時這話就應驗在尼布甲尼撒的身上，他被趕出離開世人，吃草如牛，身被天露滴濕，頭髮長長，好像鷹毛；指甲長長，如同鳥爪。</a:t>
            </a: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gc9216fd7bd_2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50" y="367200"/>
            <a:ext cx="7911950" cy="5657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c9216fd7bd_2_61"/>
          <p:cNvSpPr txBox="1"/>
          <p:nvPr/>
        </p:nvSpPr>
        <p:spPr>
          <a:xfrm>
            <a:off x="8411375" y="462700"/>
            <a:ext cx="3619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英囯浪漫主義畫家William Blake  1795年</a:t>
            </a:r>
            <a:endParaRPr sz="2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泰特不列颠（</a:t>
            </a:r>
            <a:r>
              <a:rPr lang="zh-CN" sz="24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Tate Britain</a:t>
            </a:r>
            <a:r>
              <a:rPr lang="zh-CN" sz="2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）美术馆藏品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9216fd7bd_2_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第四章	王的驕傲與上帝的主權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	时间：BC570（但以理50岁）；地点：巴比伦城。</a:t>
            </a:r>
            <a:endParaRPr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 1-3   引言， 王颁布诏书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2. 4-18  此次做梦的前后过程及梦的内容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3. 19-27 但以理为王解梦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4. 28-33 梦的应验</a:t>
            </a:r>
            <a:endParaRPr sz="3200" b="1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 b="1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5. </a:t>
            </a:r>
            <a:r>
              <a:rPr lang="zh-CN" sz="4000" b="1" u="sng">
                <a:solidFill>
                  <a:srgbClr val="FF0000"/>
                </a:solidFill>
                <a:latin typeface="SimSun"/>
                <a:ea typeface="SimSun"/>
                <a:cs typeface="SimSun"/>
                <a:sym typeface="SimSun"/>
              </a:rPr>
              <a:t>34-37 王的感悟与体会，诏书的结语</a:t>
            </a:r>
            <a:endParaRPr sz="4000" b="1" u="sng">
              <a:solidFill>
                <a:srgbClr val="FF0000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9216fd7bd_2_55"/>
          <p:cNvSpPr/>
          <p:nvPr/>
        </p:nvSpPr>
        <p:spPr>
          <a:xfrm>
            <a:off x="165250" y="363550"/>
            <a:ext cx="11799000" cy="6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4:34 日子滿足，我─尼布甲尼撒舉目望天，我的聰明復歸於我，我便稱頌至高者，讚美尊敬活到永遠的上帝。他的權柄是永有的；他的國存到萬代。</a:t>
            </a:r>
            <a:endParaRPr sz="32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4:35 世上所有的居民都算為虛無；在天上的萬軍和世上的居民中，他都憑自己的意旨行事。無人能攔住他手，或問他說，你做甚麼呢？</a:t>
            </a:r>
            <a:endParaRPr sz="32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4:36 那時，我的聰明復歸於我，為我國的榮耀、威嚴，和光耀也都復歸於我；並且我的謀士和大臣也來朝見我。我又得堅立在國位上，至大的權柄加增於我。</a:t>
            </a:r>
            <a:endParaRPr sz="32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32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4:37 現在我─尼布甲尼撒讚美、尊崇、恭敬天上的王；因為他所做的全都誠實，他所行的也都公平。那行動驕傲的，他能降為卑。</a:t>
            </a:r>
            <a:endParaRPr sz="32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9216fd7bd_2_86"/>
          <p:cNvSpPr/>
          <p:nvPr/>
        </p:nvSpPr>
        <p:spPr>
          <a:xfrm>
            <a:off x="0" y="0"/>
            <a:ext cx="11647200" cy="53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思考討論問題：</a:t>
            </a: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1401" marR="0" lvl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r>
              <a:rPr lang="en-US" altLang="zh-CN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</a:t>
            </a:r>
            <a:r>
              <a:rPr lang="zh-CN" altLang="en-US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、</a:t>
            </a:r>
            <a:r>
              <a:rPr lang="zh-CN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經過此次人獸轉換的慘痛變故，王對上帝大加贊美， 這是否表明他真正悔改認罪並信靠了上帝？</a:t>
            </a: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131401" marR="0" lvl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</a:pPr>
            <a:r>
              <a:rPr lang="en-US" altLang="zh-CN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</a:t>
            </a:r>
            <a:r>
              <a:rPr lang="zh-CN" altLang="en-US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、</a:t>
            </a:r>
            <a:r>
              <a:rPr lang="zh-CN" sz="3600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王經過七期得以復歸，巴比倫那顆樹還要重新發芽。這只是已經消逝的歷史，還是正在進行的現實？對此有何感想？</a:t>
            </a: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/>
          <p:nvPr/>
        </p:nvSpPr>
        <p:spPr>
          <a:xfrm>
            <a:off x="-87549" y="0"/>
            <a:ext cx="121920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CN" altLang="en-US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下周五</a:t>
            </a: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月</a:t>
            </a: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2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日</a:t>
            </a:r>
            <a:r>
              <a:rPr lang="zh-CN" altLang="en-US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：受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难夜线上聚会：诗歌、见证、信息、圣餐。</a:t>
            </a:r>
            <a:endParaRPr lang="en-US" altLang="zh-CN"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endParaRPr lang="en-US" altLang="zh-CN" sz="3600" b="1" dirty="0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下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次周五查经</a:t>
            </a: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4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月</a:t>
            </a:r>
            <a:r>
              <a:rPr lang="en-US" alt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9</a:t>
            </a:r>
            <a:r>
              <a:rPr lang="zh-CN" altLang="en-US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日</a:t>
            </a:r>
            <a:r>
              <a:rPr lang="zh-CN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：第</a:t>
            </a: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五</a:t>
            </a:r>
            <a:r>
              <a:rPr lang="zh-CN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章（</a:t>
            </a:r>
            <a:r>
              <a:rPr lang="zh-CN" sz="3600" b="1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徐牧師</a:t>
            </a:r>
            <a:r>
              <a:rPr lang="zh-CN" sz="3600" b="1" i="0" u="none" strike="noStrike" cap="none" dirty="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带领）。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2556</Words>
  <Application>Microsoft Office PowerPoint</Application>
  <PresentationFormat>Widescreen</PresentationFormat>
  <Paragraphs>204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Roboto</vt:lpstr>
      <vt:lpstr>Arial</vt:lpstr>
      <vt:lpstr>Calibri</vt:lpstr>
      <vt:lpstr>SimSun</vt:lpstr>
      <vt:lpstr>Trebuchet MS</vt:lpstr>
      <vt:lpstr>Georgia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2021-03-27T04:13:58Z</dcterms:modified>
</cp:coreProperties>
</file>